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2" r:id="rId1"/>
  </p:sldMasterIdLst>
  <p:notesMasterIdLst>
    <p:notesMasterId r:id="rId30"/>
  </p:notesMasterIdLst>
  <p:handoutMasterIdLst>
    <p:handoutMasterId r:id="rId31"/>
  </p:handoutMasterIdLst>
  <p:sldIdLst>
    <p:sldId id="403" r:id="rId2"/>
    <p:sldId id="404" r:id="rId3"/>
    <p:sldId id="407" r:id="rId4"/>
    <p:sldId id="405" r:id="rId5"/>
    <p:sldId id="406" r:id="rId6"/>
    <p:sldId id="408" r:id="rId7"/>
    <p:sldId id="416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8" r:id="rId25"/>
    <p:sldId id="430" r:id="rId26"/>
    <p:sldId id="427" r:id="rId27"/>
    <p:sldId id="429" r:id="rId28"/>
    <p:sldId id="426" r:id="rId29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671"/>
    <a:srgbClr val="93F5DE"/>
    <a:srgbClr val="00FFCC"/>
    <a:srgbClr val="FF97BA"/>
    <a:srgbClr val="FF6600"/>
    <a:srgbClr val="CC99FF"/>
    <a:srgbClr val="FFCD9B"/>
    <a:srgbClr val="0000CC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4" autoAdjust="0"/>
    <p:restoredTop sz="92512" autoAdjust="0"/>
  </p:normalViewPr>
  <p:slideViewPr>
    <p:cSldViewPr snapToGrid="0">
      <p:cViewPr varScale="1">
        <p:scale>
          <a:sx n="72" d="100"/>
          <a:sy n="72" d="100"/>
        </p:scale>
        <p:origin x="12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328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74959900845741"/>
          <c:y val="0.12284043751610857"/>
          <c:w val="0.80200040099154268"/>
          <c:h val="0.65488411962480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Tworst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trendline>
            <c:spPr>
              <a:ln w="19050" cap="flat" cmpd="sng" algn="ctr">
                <a:solidFill>
                  <a:srgbClr val="00B050"/>
                </a:solidFill>
                <a:prstDash val="lgDash"/>
              </a:ln>
              <a:effectLst/>
            </c:spPr>
            <c:trendlineType val="log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500</c:v>
                </c:pt>
                <c:pt idx="5">
                  <c:v>1000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118</c:v>
                </c:pt>
                <c:pt idx="2">
                  <c:v>158</c:v>
                </c:pt>
                <c:pt idx="3">
                  <c:v>206</c:v>
                </c:pt>
                <c:pt idx="4">
                  <c:v>266</c:v>
                </c:pt>
                <c:pt idx="5">
                  <c:v>326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193792"/>
        <c:axId val="506957560"/>
      </c:scatterChart>
      <c:valAx>
        <c:axId val="508193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# of fault monitors (instruments)</a:t>
                </a:r>
              </a:p>
            </c:rich>
          </c:tx>
          <c:layout>
            <c:manualLayout>
              <c:xMode val="edge"/>
              <c:yMode val="edge"/>
              <c:x val="0.38331109652960138"/>
              <c:y val="0.8478835143768126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t-EE"/>
          </a:p>
        </c:txPr>
        <c:crossAx val="506957560"/>
        <c:crosses val="autoZero"/>
        <c:crossBetween val="midCat"/>
      </c:valAx>
      <c:valAx>
        <c:axId val="506957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Fault Localization Speed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16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600" b="1" i="0" u="none" strike="noStrike" baseline="0" dirty="0" smtClean="0">
                    <a:effectLst/>
                  </a:rPr>
                  <a:t>Clock cycles </a:t>
                </a:r>
                <a:r>
                  <a:rPr lang="en-US" sz="1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600" baseline="-25000" dirty="0" err="1" smtClean="0">
                    <a:latin typeface="Arial" pitchFamily="34" charset="0"/>
                    <a:cs typeface="Arial" pitchFamily="34" charset="0"/>
                  </a:rPr>
                  <a:t>worst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1754670853785969E-2"/>
              <c:y val="0.181719591703947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t-EE"/>
          </a:p>
        </c:txPr>
        <c:crossAx val="50819379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>
          <a:solidFill>
            <a:schemeClr val="tx1"/>
          </a:solidFill>
        </a:defRPr>
      </a:pPr>
      <a:endParaRPr lang="et-E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444"/>
          </a:xfrm>
          <a:prstGeom prst="rect">
            <a:avLst/>
          </a:prstGeom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444"/>
          </a:xfrm>
          <a:prstGeom prst="rect">
            <a:avLst/>
          </a:prstGeom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F3601D-1B8C-4A24-B3AE-F62FD4212A63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305"/>
            <a:ext cx="2949841" cy="497444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0305"/>
            <a:ext cx="2949841" cy="497444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8DD7F6-CAAA-4660-A5FC-9EE4EB9B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0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1743"/>
            <a:ext cx="5445126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305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0305"/>
            <a:ext cx="2949841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915C9F-7E61-4B02-85B7-FC6D01E57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08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216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915C9F-7E61-4B02-85B7-FC6D01E57E2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2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0D71C-5FA6-4B2C-868C-FF1A8695D770}" type="slidenum">
              <a:rPr lang="en-US"/>
              <a:pPr/>
              <a:t>9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4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>
              <a:solidFill>
                <a:srgbClr val="B2B2B2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5965825"/>
            <a:ext cx="41973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F14F-DBC4-4695-8413-AC79954A5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39C8-64CA-4E94-B6B0-389D1E95F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2EA5-8C31-4D9C-B474-CCCE01AD8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U_kakskeelne_varviline_horisontaalne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413" y="5905500"/>
            <a:ext cx="39925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ti_logo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5163" y="6000750"/>
            <a:ext cx="3651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83100" y="6048375"/>
            <a:ext cx="3775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t-EE" sz="1300" b="1" dirty="0" err="1">
                <a:solidFill>
                  <a:srgbClr val="EAEAEA">
                    <a:lumMod val="25000"/>
                  </a:srgbClr>
                </a:solidFill>
                <a:latin typeface="Verdana" pitchFamily="34" charset="0"/>
                <a:cs typeface="+mn-cs"/>
              </a:rPr>
              <a:t>Department</a:t>
            </a:r>
            <a:r>
              <a:rPr lang="et-EE" sz="1300" b="1" dirty="0">
                <a:solidFill>
                  <a:srgbClr val="EAEAEA">
                    <a:lumMod val="25000"/>
                  </a:srgbClr>
                </a:solidFill>
                <a:latin typeface="Verdana" pitchFamily="34" charset="0"/>
                <a:cs typeface="+mn-cs"/>
              </a:rPr>
              <a:t> of Computer Engineering</a:t>
            </a:r>
          </a:p>
          <a:p>
            <a:pPr algn="r">
              <a:defRPr/>
            </a:pPr>
            <a:r>
              <a:rPr lang="et-EE" sz="1300" dirty="0">
                <a:solidFill>
                  <a:srgbClr val="EAEAEA">
                    <a:lumMod val="25000"/>
                  </a:srgbClr>
                </a:solidFill>
                <a:latin typeface="Verdana" pitchFamily="34" charset="0"/>
                <a:cs typeface="+mn-cs"/>
              </a:rPr>
              <a:t>ati.ttu.ee</a:t>
            </a:r>
            <a:endParaRPr lang="en-GB" sz="1300" dirty="0">
              <a:solidFill>
                <a:srgbClr val="EAEAEA">
                  <a:lumMod val="25000"/>
                </a:srgbClr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323975"/>
          </a:xfrm>
          <a:prstGeom prst="rect">
            <a:avLst/>
          </a:prstGeom>
          <a:gradFill>
            <a:gsLst>
              <a:gs pos="46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>
              <a:solidFill>
                <a:srgbClr val="B2B2B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86968"/>
            <a:ext cx="7772400" cy="1470025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450733"/>
            <a:ext cx="7772400" cy="503238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8750" y="77274"/>
            <a:ext cx="8689036" cy="339725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971E53"/>
              </a:buClr>
              <a:buSzPct val="75000"/>
              <a:buFont typeface="Wingdings" pitchFamily="2" charset="2"/>
              <a:buNone/>
              <a:tabLst/>
              <a:defRPr sz="1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971E53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A.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Jutman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</a:t>
            </a:r>
            <a:r>
              <a:rPr kumimoji="0" lang="et-E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                     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                  CEBE Workshop</a:t>
            </a:r>
            <a:r>
              <a:rPr kumimoji="0" lang="et-E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&amp;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</a:t>
            </a:r>
            <a:r>
              <a:rPr kumimoji="0" lang="et-E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IAB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, </a:t>
            </a:r>
            <a:r>
              <a:rPr kumimoji="0" lang="et-E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Tallinn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, </a:t>
            </a:r>
            <a:r>
              <a:rPr kumimoji="0" lang="et-E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Sept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1</a:t>
            </a:r>
            <a:r>
              <a:rPr kumimoji="0" lang="et-E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6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+mj-lt"/>
                <a:cs typeface="Arial" pitchFamily="34" charset="0"/>
              </a:rPr>
              <a:t>, 2013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06A7-20F6-4699-8426-49E43E3CA1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9431-C18D-4777-9F60-A7697A042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484313"/>
            <a:ext cx="4219575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73E2-9453-43AF-A480-ABD64AF5A5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8677-B28E-4484-B5B2-23A199407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D844-8D06-4E73-9CAA-2028984EA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B05-2171-4FB9-8574-AC4AA3FC7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D4B7-A468-4D80-A4B3-EC063115F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82625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484313"/>
            <a:ext cx="859155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gradFill>
            <a:gsLst>
              <a:gs pos="63000">
                <a:srgbClr val="990033"/>
              </a:gs>
              <a:gs pos="100000">
                <a:schemeClr val="accent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>
              <a:solidFill>
                <a:srgbClr val="B2B2B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10800000">
            <a:off x="3971925" y="1341438"/>
            <a:ext cx="5172075" cy="76200"/>
          </a:xfrm>
          <a:prstGeom prst="rect">
            <a:avLst/>
          </a:prstGeom>
          <a:gradFill flip="none" rotWithShape="1">
            <a:gsLst>
              <a:gs pos="0">
                <a:srgbClr val="990033"/>
              </a:gs>
              <a:gs pos="100000">
                <a:schemeClr val="accent5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6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4" name="Picture 9" descr="TTU_kakskeelne_varviline_horisontaalne_logo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" y="6391275"/>
            <a:ext cx="2611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6525"/>
            <a:ext cx="2339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FB608-E81A-49EE-A9E2-3B271C6D84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0550" y="6400800"/>
            <a:ext cx="312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971E5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5000"/>
        <a:buFont typeface="Wingdings" pitchFamily="2" charset="2"/>
        <a:buChar char="ü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971E5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313" y="4445536"/>
            <a:ext cx="7772400" cy="1323439"/>
          </a:xfrm>
        </p:spPr>
        <p:txBody>
          <a:bodyPr anchor="b"/>
          <a:lstStyle/>
          <a:p>
            <a:r>
              <a:rPr lang="en-US" b="0" dirty="0"/>
              <a:t>Research on </a:t>
            </a:r>
            <a:r>
              <a:rPr lang="en-US" b="0" dirty="0" smtClean="0"/>
              <a:t>Testing</a:t>
            </a:r>
            <a:r>
              <a:rPr lang="et-EE" b="0" dirty="0" smtClean="0"/>
              <a:t> &amp;</a:t>
            </a:r>
            <a:r>
              <a:rPr lang="en-US" b="0" dirty="0" smtClean="0"/>
              <a:t> </a:t>
            </a:r>
            <a:r>
              <a:rPr lang="et-EE" b="0" dirty="0" smtClean="0"/>
              <a:t/>
            </a:r>
            <a:br>
              <a:rPr lang="et-EE" b="0" dirty="0" smtClean="0"/>
            </a:br>
            <a:r>
              <a:rPr lang="en-US" b="0" dirty="0" smtClean="0"/>
              <a:t>FP7 BASTION</a:t>
            </a:r>
            <a:endParaRPr lang="en-US" b="0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2313" y="629587"/>
            <a:ext cx="7772400" cy="3777313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rgbClr val="971E53"/>
                </a:solidFill>
                <a:latin typeface="Verdana"/>
              </a:rPr>
              <a:t>CEBE-P</a:t>
            </a:r>
            <a:r>
              <a:rPr lang="et-EE" sz="3200" dirty="0">
                <a:solidFill>
                  <a:srgbClr val="971E53"/>
                </a:solidFill>
                <a:latin typeface="Verdana"/>
              </a:rPr>
              <a:t>6</a:t>
            </a:r>
            <a:endParaRPr lang="et-EE" dirty="0" smtClean="0"/>
          </a:p>
          <a:p>
            <a:pPr algn="r"/>
            <a:endParaRPr lang="et-EE" dirty="0" smtClean="0"/>
          </a:p>
          <a:p>
            <a:pPr algn="r"/>
            <a:endParaRPr lang="et-EE" dirty="0"/>
          </a:p>
          <a:p>
            <a:pPr algn="r"/>
            <a:endParaRPr lang="et-EE" dirty="0" smtClean="0"/>
          </a:p>
          <a:p>
            <a:pPr algn="r"/>
            <a:endParaRPr lang="et-EE" dirty="0"/>
          </a:p>
          <a:p>
            <a:pPr algn="r"/>
            <a:endParaRPr lang="et-EE" dirty="0" smtClean="0"/>
          </a:p>
          <a:p>
            <a:pPr algn="r"/>
            <a:endParaRPr lang="et-EE" dirty="0" smtClean="0"/>
          </a:p>
          <a:p>
            <a:r>
              <a:rPr lang="et-EE" b="1" dirty="0" smtClean="0"/>
              <a:t>Artur Jutman</a:t>
            </a:r>
          </a:p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77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15732"/>
            <a:ext cx="9144000" cy="646331"/>
          </a:xfrm>
        </p:spPr>
        <p:txBody>
          <a:bodyPr/>
          <a:lstStyle/>
          <a:p>
            <a:r>
              <a:rPr lang="en-US" sz="3600" dirty="0" smtClean="0"/>
              <a:t>Embedded Instrumentation on FPGA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8613" y="1484314"/>
            <a:ext cx="8591550" cy="43570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new class </a:t>
            </a:r>
            <a:r>
              <a:rPr lang="en-US" dirty="0" smtClean="0"/>
              <a:t>of instrumentation </a:t>
            </a:r>
            <a:r>
              <a:rPr lang="et-EE" dirty="0" smtClean="0"/>
              <a:t>has been </a:t>
            </a:r>
            <a:r>
              <a:rPr lang="en-US" dirty="0" smtClean="0"/>
              <a:t>proposed</a:t>
            </a:r>
          </a:p>
          <a:p>
            <a:pPr lvl="1"/>
            <a:r>
              <a:rPr lang="en-US" dirty="0" smtClean="0"/>
              <a:t>Embedded </a:t>
            </a:r>
            <a:r>
              <a:rPr lang="en-US" dirty="0"/>
              <a:t>virtual </a:t>
            </a:r>
            <a:r>
              <a:rPr lang="en-US" dirty="0" smtClean="0"/>
              <a:t>instrumentation (EU+US pat. applications)</a:t>
            </a:r>
            <a:endParaRPr lang="en-US" dirty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full automation of design, integration, test</a:t>
            </a:r>
          </a:p>
          <a:p>
            <a:endParaRPr lang="et-EE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Developed instrument examples</a:t>
            </a:r>
            <a:endParaRPr lang="en-US" dirty="0"/>
          </a:p>
          <a:p>
            <a:pPr lvl="1"/>
            <a:r>
              <a:rPr lang="en-US" dirty="0"/>
              <a:t>BERT, at-speed test, frequency measurement, etc. </a:t>
            </a:r>
          </a:p>
          <a:p>
            <a:pPr lvl="1"/>
            <a:r>
              <a:rPr lang="en-US" dirty="0" smtClean="0"/>
              <a:t>High-speed </a:t>
            </a:r>
            <a:r>
              <a:rPr lang="en-US" dirty="0"/>
              <a:t>in-system programming (flash ICs)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1EFDC23-C647-4FBE-8D4C-CC3F6DB7DBD2}" type="slidenum">
              <a:rPr lang="en-US" noProof="0" smtClean="0"/>
              <a:pPr>
                <a:defRPr/>
              </a:pPr>
              <a:t>10</a:t>
            </a:fld>
            <a:endParaRPr lang="en-US" noProof="0"/>
          </a:p>
        </p:txBody>
      </p:sp>
      <p:grpSp>
        <p:nvGrpSpPr>
          <p:cNvPr id="8" name="Group 7"/>
          <p:cNvGrpSpPr/>
          <p:nvPr/>
        </p:nvGrpSpPr>
        <p:grpSpPr>
          <a:xfrm>
            <a:off x="763148" y="2749657"/>
            <a:ext cx="7409312" cy="1274658"/>
            <a:chOff x="1299392" y="1484784"/>
            <a:chExt cx="7409312" cy="1274658"/>
          </a:xfrm>
        </p:grpSpPr>
        <p:sp>
          <p:nvSpPr>
            <p:cNvPr id="9" name="TextBox 8"/>
            <p:cNvSpPr txBox="1"/>
            <p:nvPr/>
          </p:nvSpPr>
          <p:spPr>
            <a:xfrm>
              <a:off x="3923928" y="148478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FF66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Instruments</a:t>
              </a:r>
              <a:endParaRPr lang="en-US" sz="2000" i="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99792" y="1884894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External</a:t>
              </a:r>
              <a:endParaRPr lang="en-US" sz="2000" i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6136" y="1884894"/>
              <a:ext cx="15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FF66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Embedded</a:t>
              </a:r>
              <a:endParaRPr lang="en-US" sz="2000" i="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9392" y="2420888"/>
              <a:ext cx="35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Traditional  Virtual  Synthetic</a:t>
              </a:r>
              <a:endParaRPr lang="en-US" sz="1600" b="1" i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9" idx="2"/>
              <a:endCxn id="10" idx="3"/>
            </p:cNvCxnSpPr>
            <p:nvPr/>
          </p:nvCxnSpPr>
          <p:spPr bwMode="auto">
            <a:xfrm flipH="1">
              <a:off x="4067944" y="1884894"/>
              <a:ext cx="792088" cy="2000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stCxn id="9" idx="2"/>
              <a:endCxn id="11" idx="1"/>
            </p:cNvCxnSpPr>
            <p:nvPr/>
          </p:nvCxnSpPr>
          <p:spPr bwMode="auto">
            <a:xfrm>
              <a:off x="4860032" y="1884894"/>
              <a:ext cx="936104" cy="200055"/>
            </a:xfrm>
            <a:prstGeom prst="straightConnector1">
              <a:avLst/>
            </a:prstGeom>
            <a:ln>
              <a:solidFill>
                <a:srgbClr val="FF6600"/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48064" y="2420888"/>
              <a:ext cx="3560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Traditional</a:t>
              </a:r>
              <a:r>
                <a:rPr lang="en-US" sz="1600" b="1" i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  <a:r>
                <a:rPr lang="en-US" sz="1600" b="1" i="0" u="sng" dirty="0" smtClean="0">
                  <a:solidFill>
                    <a:srgbClr val="FF66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Virtual</a:t>
              </a:r>
              <a:r>
                <a:rPr lang="en-US" sz="1600" b="1" i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  <a:r>
                <a:rPr lang="en-US" sz="1600" b="1" i="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Synthetic</a:t>
              </a:r>
              <a:endParaRPr lang="en-US" sz="1600" b="1" i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0" idx="2"/>
            </p:cNvCxnSpPr>
            <p:nvPr/>
          </p:nvCxnSpPr>
          <p:spPr bwMode="auto">
            <a:xfrm flipH="1">
              <a:off x="2555776" y="2285004"/>
              <a:ext cx="828092" cy="135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10" idx="2"/>
            </p:cNvCxnSpPr>
            <p:nvPr/>
          </p:nvCxnSpPr>
          <p:spPr bwMode="auto">
            <a:xfrm>
              <a:off x="3383868" y="2285004"/>
              <a:ext cx="684076" cy="135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10" idx="2"/>
              <a:endCxn id="12" idx="0"/>
            </p:cNvCxnSpPr>
            <p:nvPr/>
          </p:nvCxnSpPr>
          <p:spPr bwMode="auto">
            <a:xfrm flipH="1">
              <a:off x="3079712" y="2285004"/>
              <a:ext cx="304156" cy="135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11" idx="2"/>
            </p:cNvCxnSpPr>
            <p:nvPr/>
          </p:nvCxnSpPr>
          <p:spPr bwMode="auto">
            <a:xfrm flipH="1">
              <a:off x="5940152" y="2285004"/>
              <a:ext cx="628192" cy="1457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1" idx="2"/>
            </p:cNvCxnSpPr>
            <p:nvPr/>
          </p:nvCxnSpPr>
          <p:spPr bwMode="auto">
            <a:xfrm>
              <a:off x="6568344" y="2285004"/>
              <a:ext cx="1244016" cy="1457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11" idx="2"/>
              <a:endCxn id="15" idx="0"/>
            </p:cNvCxnSpPr>
            <p:nvPr/>
          </p:nvCxnSpPr>
          <p:spPr bwMode="auto">
            <a:xfrm>
              <a:off x="6568344" y="2285004"/>
              <a:ext cx="360040" cy="135884"/>
            </a:xfrm>
            <a:prstGeom prst="straightConnector1">
              <a:avLst/>
            </a:prstGeom>
            <a:ln>
              <a:solidFill>
                <a:srgbClr val="FF6600"/>
              </a:solidFill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7621713" y="5848710"/>
            <a:ext cx="557212" cy="319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19E4062-1F7F-4364-BC3D-984BB663647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3" name="Picture 7" descr="chipvorx_d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7" y="5611626"/>
            <a:ext cx="1422638" cy="6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hipvorx_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97" y="5611626"/>
            <a:ext cx="1429544" cy="6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43" y="5611626"/>
            <a:ext cx="1422638" cy="60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globaltek.us.com/wp-content/uploads/2012/05/30G-Eye-Diagr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5512" r="37411" b="29470"/>
          <a:stretch/>
        </p:blipFill>
        <p:spPr bwMode="auto">
          <a:xfrm>
            <a:off x="2797647" y="5612719"/>
            <a:ext cx="13384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JTAG-controlled FPGA Instruments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71B437-CCBB-432E-BB63-F0F32895A873}" type="slidenum">
              <a:rPr lang="en-US" noProof="0" smtClean="0"/>
              <a:pPr>
                <a:defRPr/>
              </a:pPr>
              <a:t>11</a:t>
            </a:fld>
            <a:endParaRPr lang="en-US" noProof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"/>
          <a:stretch>
            <a:fillRect/>
          </a:stretch>
        </p:blipFill>
        <p:spPr bwMode="auto">
          <a:xfrm>
            <a:off x="611560" y="1466127"/>
            <a:ext cx="7200800" cy="53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Microprocessor as an Embedded Tester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71B437-CCBB-432E-BB63-F0F32895A873}" type="slidenum">
              <a:rPr lang="en-US" noProof="0" smtClean="0"/>
              <a:pPr>
                <a:defRPr/>
              </a:pPr>
              <a:t>12</a:t>
            </a:fld>
            <a:endParaRPr lang="en-US" noProof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190951"/>
            <a:ext cx="672465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530225" y="4138939"/>
            <a:ext cx="42291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/>
          </p:cNvSpPr>
          <p:nvPr/>
        </p:nvSpPr>
        <p:spPr bwMode="auto">
          <a:xfrm>
            <a:off x="0" y="1370339"/>
            <a:ext cx="4679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buClr>
                <a:srgbClr val="80004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Represent the system as a set of tightly interrelated models</a:t>
            </a:r>
          </a:p>
          <a:p>
            <a:pPr marL="342900" indent="-342900" algn="just" eaLnBrk="0" hangingPunct="0">
              <a:buClr>
                <a:srgbClr val="800040"/>
              </a:buCl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Components described using </a:t>
            </a:r>
            <a:r>
              <a:rPr lang="en-US" sz="2000" b="1" dirty="0" err="1">
                <a:solidFill>
                  <a:schemeClr val="tx1"/>
                </a:solidFill>
              </a:rPr>
              <a:t>Ec-lipse</a:t>
            </a:r>
            <a:r>
              <a:rPr lang="en-US" sz="2000" b="1" dirty="0">
                <a:solidFill>
                  <a:schemeClr val="tx1"/>
                </a:solidFill>
              </a:rPr>
              <a:t> Modeling Framework (EMF)</a:t>
            </a: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5040313" y="5223201"/>
            <a:ext cx="41036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buClr>
                <a:srgbClr val="80004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rgbClr val="FF6600"/>
                </a:solidFill>
              </a:rPr>
              <a:t>Use the models to</a:t>
            </a:r>
          </a:p>
          <a:p>
            <a:pPr marL="742950" lvl="1" indent="-285750" algn="just" eaLnBrk="0" hangingPunct="0">
              <a:buClr>
                <a:srgbClr val="800040"/>
              </a:buClr>
              <a:buFont typeface="Wingdings" pitchFamily="2" charset="2"/>
              <a:buChar char="§"/>
            </a:pPr>
            <a:r>
              <a:rPr lang="en-GB" sz="1800" b="1">
                <a:solidFill>
                  <a:srgbClr val="FF6600"/>
                </a:solidFill>
              </a:rPr>
              <a:t>Generate testware</a:t>
            </a:r>
          </a:p>
          <a:p>
            <a:pPr marL="742950" lvl="1" indent="-285750" algn="just" eaLnBrk="0" hangingPunct="0">
              <a:buClr>
                <a:srgbClr val="800040"/>
              </a:buClr>
              <a:buFont typeface="Wingdings" pitchFamily="2" charset="2"/>
              <a:buChar char="§"/>
            </a:pPr>
            <a:r>
              <a:rPr lang="en-GB" sz="1800" b="1">
                <a:solidFill>
                  <a:srgbClr val="FF6600"/>
                </a:solidFill>
              </a:rPr>
              <a:t>Create a test access path</a:t>
            </a:r>
          </a:p>
          <a:p>
            <a:pPr marL="742950" lvl="1" indent="-285750" algn="just" eaLnBrk="0" hangingPunct="0">
              <a:buClr>
                <a:srgbClr val="800040"/>
              </a:buClr>
              <a:buFont typeface="Wingdings" pitchFamily="2" charset="2"/>
              <a:buChar char="§"/>
            </a:pPr>
            <a:r>
              <a:rPr lang="en-GB" sz="1800" b="1">
                <a:solidFill>
                  <a:srgbClr val="FF6600"/>
                </a:solidFill>
              </a:rPr>
              <a:t>Run test and debug routines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0" y="2684789"/>
            <a:ext cx="24114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buClr>
                <a:srgbClr val="800040"/>
              </a:buClr>
              <a:buFont typeface="Wingdings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Use HLDDs at all levels as a traversable uniform model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3762" y="6470134"/>
            <a:ext cx="3326552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Lego-Style System Modeling</a:t>
            </a:r>
          </a:p>
        </p:txBody>
      </p:sp>
    </p:spTree>
    <p:extLst>
      <p:ext uri="{BB962C8B-B14F-4D97-AF65-F5344CB8AC3E}">
        <p14:creationId xmlns:p14="http://schemas.microsoft.com/office/powerpoint/2010/main" val="22698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Rectangle 736"/>
          <p:cNvSpPr/>
          <p:nvPr/>
        </p:nvSpPr>
        <p:spPr>
          <a:xfrm>
            <a:off x="0" y="0"/>
            <a:ext cx="9144000" cy="6855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1" name="Group 370"/>
          <p:cNvGrpSpPr/>
          <p:nvPr/>
        </p:nvGrpSpPr>
        <p:grpSpPr>
          <a:xfrm>
            <a:off x="-148534" y="0"/>
            <a:ext cx="9233773" cy="6858000"/>
            <a:chOff x="-148534" y="0"/>
            <a:chExt cx="9233773" cy="6858000"/>
          </a:xfrm>
        </p:grpSpPr>
        <p:pic>
          <p:nvPicPr>
            <p:cNvPr id="372" name="Picture 4" descr="http://zone.ni.com/cms/images/devzone/tut/PXI104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8" t="11246" r="8333" b="13785"/>
            <a:stretch>
              <a:fillRect/>
            </a:stretch>
          </p:blipFill>
          <p:spPr bwMode="auto">
            <a:xfrm flipH="1">
              <a:off x="0" y="2350112"/>
              <a:ext cx="2590800" cy="196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3" name="Rectangle 372"/>
            <p:cNvSpPr/>
            <p:nvPr/>
          </p:nvSpPr>
          <p:spPr>
            <a:xfrm>
              <a:off x="5105400" y="881262"/>
              <a:ext cx="3962400" cy="3429534"/>
            </a:xfrm>
            <a:prstGeom prst="rect">
              <a:avLst/>
            </a:prstGeom>
            <a:solidFill>
              <a:srgbClr val="00B050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System </a:t>
              </a:r>
              <a:endParaRPr lang="et-EE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Under</a:t>
              </a:r>
              <a:endParaRPr lang="et-EE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Test</a:t>
              </a:r>
              <a:endParaRPr lang="en-US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>
                <a:solidFill>
                  <a:sysClr val="window" lastClr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>
                <a:solidFill>
                  <a:sysClr val="window" lastClr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>
                <a:solidFill>
                  <a:sysClr val="window" lastClr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 smtClean="0">
                <a:solidFill>
                  <a:sysClr val="window" lastClr="FFFFFF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>
                <a:solidFill>
                  <a:sysClr val="window" lastClr="FFFFFF"/>
                </a:solidFill>
                <a:latin typeface="Calibri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    PCBA BOARD</a:t>
              </a: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 rot="5400000">
              <a:off x="4756164" y="2757004"/>
              <a:ext cx="1286568" cy="326304"/>
            </a:xfrm>
            <a:prstGeom prst="rect">
              <a:avLst/>
            </a:prstGeom>
            <a:solidFill>
              <a:srgbClr val="FF6600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vert="vert27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sz="1400" b="1" kern="0" dirty="0" smtClean="0">
                  <a:solidFill>
                    <a:srgbClr val="FFFFFF"/>
                  </a:solidFill>
                  <a:latin typeface="Arial"/>
                </a:rPr>
                <a:t>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sz="1400" b="1" kern="0" dirty="0" smtClean="0">
                  <a:solidFill>
                    <a:srgbClr val="FFFFFF"/>
                  </a:solidFill>
                  <a:latin typeface="Arial"/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sz="1400" b="1" kern="0" dirty="0" smtClean="0">
                  <a:solidFill>
                    <a:srgbClr val="FFFFFF"/>
                  </a:solidFill>
                  <a:latin typeface="Arial"/>
                </a:rPr>
                <a:t>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sz="1400" b="1" kern="0" dirty="0" smtClean="0">
                  <a:solidFill>
                    <a:srgbClr val="FFFFFF"/>
                  </a:solidFill>
                  <a:latin typeface="Arial"/>
                </a:rPr>
                <a:t>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sz="1400" b="1" kern="0" dirty="0" smtClean="0">
                  <a:solidFill>
                    <a:srgbClr val="FFFFFF"/>
                  </a:solidFill>
                  <a:latin typeface="Arial"/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sz="1400" b="1" kern="0" dirty="0" smtClean="0">
                  <a:solidFill>
                    <a:srgbClr val="FFFFFF"/>
                  </a:solidFill>
                  <a:latin typeface="Arial"/>
                </a:rPr>
                <a:t>R</a:t>
              </a:r>
            </a:p>
          </p:txBody>
        </p:sp>
        <p:sp>
          <p:nvSpPr>
            <p:cNvPr id="375" name="Freeform 374"/>
            <p:cNvSpPr/>
            <p:nvPr/>
          </p:nvSpPr>
          <p:spPr>
            <a:xfrm rot="21303746">
              <a:off x="-148534" y="1000152"/>
              <a:ext cx="871412" cy="1703910"/>
            </a:xfrm>
            <a:custGeom>
              <a:avLst/>
              <a:gdLst>
                <a:gd name="connsiteX0" fmla="*/ 714698 w 888188"/>
                <a:gd name="connsiteY0" fmla="*/ 0 h 1249251"/>
                <a:gd name="connsiteX1" fmla="*/ 418484 w 888188"/>
                <a:gd name="connsiteY1" fmla="*/ 244699 h 1249251"/>
                <a:gd name="connsiteX2" fmla="*/ 882123 w 888188"/>
                <a:gd name="connsiteY2" fmla="*/ 553792 h 1249251"/>
                <a:gd name="connsiteX3" fmla="*/ 19239 w 888188"/>
                <a:gd name="connsiteY3" fmla="*/ 1094704 h 1249251"/>
                <a:gd name="connsiteX4" fmla="*/ 366968 w 888188"/>
                <a:gd name="connsiteY4" fmla="*/ 1249251 h 1249251"/>
                <a:gd name="connsiteX0" fmla="*/ 714698 w 888636"/>
                <a:gd name="connsiteY0" fmla="*/ 0 h 1249251"/>
                <a:gd name="connsiteX1" fmla="*/ 418484 w 888636"/>
                <a:gd name="connsiteY1" fmla="*/ 244699 h 1249251"/>
                <a:gd name="connsiteX2" fmla="*/ 882123 w 888636"/>
                <a:gd name="connsiteY2" fmla="*/ 553792 h 1249251"/>
                <a:gd name="connsiteX3" fmla="*/ 19239 w 888636"/>
                <a:gd name="connsiteY3" fmla="*/ 1094704 h 1249251"/>
                <a:gd name="connsiteX4" fmla="*/ 366968 w 888636"/>
                <a:gd name="connsiteY4" fmla="*/ 1249251 h 1249251"/>
                <a:gd name="connsiteX0" fmla="*/ 697474 w 871412"/>
                <a:gd name="connsiteY0" fmla="*/ 0 h 1249251"/>
                <a:gd name="connsiteX1" fmla="*/ 401260 w 871412"/>
                <a:gd name="connsiteY1" fmla="*/ 244699 h 1249251"/>
                <a:gd name="connsiteX2" fmla="*/ 864899 w 871412"/>
                <a:gd name="connsiteY2" fmla="*/ 553792 h 1249251"/>
                <a:gd name="connsiteX3" fmla="*/ 2015 w 871412"/>
                <a:gd name="connsiteY3" fmla="*/ 1094704 h 1249251"/>
                <a:gd name="connsiteX4" fmla="*/ 349744 w 871412"/>
                <a:gd name="connsiteY4" fmla="*/ 1249251 h 12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412" h="1249251">
                  <a:moveTo>
                    <a:pt x="697474" y="0"/>
                  </a:moveTo>
                  <a:cubicBezTo>
                    <a:pt x="535415" y="76200"/>
                    <a:pt x="334719" y="88005"/>
                    <a:pt x="401260" y="244699"/>
                  </a:cubicBezTo>
                  <a:cubicBezTo>
                    <a:pt x="467801" y="401393"/>
                    <a:pt x="931440" y="412125"/>
                    <a:pt x="864899" y="553792"/>
                  </a:cubicBezTo>
                  <a:cubicBezTo>
                    <a:pt x="798358" y="695459"/>
                    <a:pt x="23480" y="927278"/>
                    <a:pt x="2015" y="1094704"/>
                  </a:cubicBezTo>
                  <a:cubicBezTo>
                    <a:pt x="-19450" y="1262130"/>
                    <a:pt x="132950" y="1229932"/>
                    <a:pt x="349744" y="1249251"/>
                  </a:cubicBez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376" name="Group 194"/>
            <p:cNvGrpSpPr>
              <a:grpSpLocks/>
            </p:cNvGrpSpPr>
            <p:nvPr/>
          </p:nvGrpSpPr>
          <p:grpSpPr bwMode="auto">
            <a:xfrm>
              <a:off x="7220184" y="1031255"/>
              <a:ext cx="992982" cy="581030"/>
              <a:chOff x="3243" y="1434"/>
              <a:chExt cx="862" cy="499"/>
            </a:xfrm>
          </p:grpSpPr>
          <p:grpSp>
            <p:nvGrpSpPr>
              <p:cNvPr id="676" name="Group 130"/>
              <p:cNvGrpSpPr>
                <a:grpSpLocks noChangeAspect="1"/>
              </p:cNvGrpSpPr>
              <p:nvPr/>
            </p:nvGrpSpPr>
            <p:grpSpPr bwMode="auto">
              <a:xfrm>
                <a:off x="3288" y="1922"/>
                <a:ext cx="785" cy="11"/>
                <a:chOff x="1944" y="2886"/>
                <a:chExt cx="1859" cy="45"/>
              </a:xfrm>
            </p:grpSpPr>
            <p:sp>
              <p:nvSpPr>
                <p:cNvPr id="723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4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5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6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7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8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9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30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31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32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33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34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35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36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77" name="Group 145"/>
              <p:cNvGrpSpPr>
                <a:grpSpLocks noChangeAspect="1"/>
              </p:cNvGrpSpPr>
              <p:nvPr/>
            </p:nvGrpSpPr>
            <p:grpSpPr bwMode="auto">
              <a:xfrm>
                <a:off x="3281" y="1434"/>
                <a:ext cx="786" cy="11"/>
                <a:chOff x="1944" y="2886"/>
                <a:chExt cx="1859" cy="45"/>
              </a:xfrm>
            </p:grpSpPr>
            <p:sp>
              <p:nvSpPr>
                <p:cNvPr id="709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0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1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2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3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4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5" name="Rectangle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6" name="Rectangl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7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8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19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0" name="Rectangle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1" name="Rectangl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22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78" name="Group 160"/>
              <p:cNvGrpSpPr>
                <a:grpSpLocks noChangeAspect="1"/>
              </p:cNvGrpSpPr>
              <p:nvPr/>
            </p:nvGrpSpPr>
            <p:grpSpPr bwMode="auto">
              <a:xfrm rot="5400000">
                <a:off x="3868" y="1674"/>
                <a:ext cx="455" cy="19"/>
                <a:chOff x="1944" y="2886"/>
                <a:chExt cx="1859" cy="45"/>
              </a:xfrm>
            </p:grpSpPr>
            <p:sp>
              <p:nvSpPr>
                <p:cNvPr id="695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6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7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8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9" name="Rectangle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0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1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2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3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4" name="Rectangl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5" name="Rectangl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6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7" name="Rectangl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708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79" name="Group 175"/>
              <p:cNvGrpSpPr>
                <a:grpSpLocks noChangeAspect="1"/>
              </p:cNvGrpSpPr>
              <p:nvPr/>
            </p:nvGrpSpPr>
            <p:grpSpPr bwMode="auto">
              <a:xfrm rot="5400000">
                <a:off x="3025" y="1674"/>
                <a:ext cx="455" cy="19"/>
                <a:chOff x="1944" y="2886"/>
                <a:chExt cx="1859" cy="45"/>
              </a:xfrm>
            </p:grpSpPr>
            <p:sp>
              <p:nvSpPr>
                <p:cNvPr id="681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2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3" name="Rectangle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4" name="Rectangl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5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6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7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8" name="Rectangl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89" name="Rectangle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0" name="Rectangle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1" name="Rectangl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2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3" name="Rectangl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94" name="Rectangle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680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3262" y="1445"/>
                <a:ext cx="824" cy="477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t-EE" sz="1600" b="1" kern="0" dirty="0" smtClean="0">
                    <a:solidFill>
                      <a:sysClr val="window" lastClr="FFFFFF"/>
                    </a:solidFill>
                    <a:latin typeface="Arial"/>
                  </a:rPr>
                  <a:t>UUT2</a:t>
                </a:r>
                <a:endParaRPr lang="en-US" sz="1200" b="1" kern="0" dirty="0">
                  <a:solidFill>
                    <a:sysClr val="window" lastClr="FFFFFF"/>
                  </a:solidFill>
                  <a:latin typeface="Arial"/>
                </a:endParaRPr>
              </a:p>
            </p:txBody>
          </p:sp>
        </p:grpSp>
        <p:sp>
          <p:nvSpPr>
            <p:cNvPr id="377" name="Up-Down Arrow 376"/>
            <p:cNvSpPr/>
            <p:nvPr/>
          </p:nvSpPr>
          <p:spPr>
            <a:xfrm>
              <a:off x="7603566" y="1615545"/>
              <a:ext cx="180000" cy="288000"/>
            </a:xfrm>
            <a:prstGeom prst="upDownArrow">
              <a:avLst/>
            </a:prstGeom>
            <a:solidFill>
              <a:sysClr val="window" lastClr="FFFFFF">
                <a:lumMod val="85000"/>
              </a:sysClr>
            </a:solidFill>
            <a:ln w="158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378" name="Group 194"/>
            <p:cNvGrpSpPr>
              <a:grpSpLocks/>
            </p:cNvGrpSpPr>
            <p:nvPr/>
          </p:nvGrpSpPr>
          <p:grpSpPr bwMode="auto">
            <a:xfrm>
              <a:off x="6019800" y="1034515"/>
              <a:ext cx="992982" cy="581030"/>
              <a:chOff x="3243" y="1434"/>
              <a:chExt cx="862" cy="499"/>
            </a:xfrm>
          </p:grpSpPr>
          <p:grpSp>
            <p:nvGrpSpPr>
              <p:cNvPr id="615" name="Group 130"/>
              <p:cNvGrpSpPr>
                <a:grpSpLocks noChangeAspect="1"/>
              </p:cNvGrpSpPr>
              <p:nvPr/>
            </p:nvGrpSpPr>
            <p:grpSpPr bwMode="auto">
              <a:xfrm>
                <a:off x="3288" y="1922"/>
                <a:ext cx="785" cy="11"/>
                <a:chOff x="1944" y="2886"/>
                <a:chExt cx="1859" cy="45"/>
              </a:xfrm>
            </p:grpSpPr>
            <p:sp>
              <p:nvSpPr>
                <p:cNvPr id="662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3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4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5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6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7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8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9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70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71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72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73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74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75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16" name="Group 145"/>
              <p:cNvGrpSpPr>
                <a:grpSpLocks noChangeAspect="1"/>
              </p:cNvGrpSpPr>
              <p:nvPr/>
            </p:nvGrpSpPr>
            <p:grpSpPr bwMode="auto">
              <a:xfrm>
                <a:off x="3281" y="1434"/>
                <a:ext cx="786" cy="11"/>
                <a:chOff x="1944" y="2886"/>
                <a:chExt cx="1859" cy="45"/>
              </a:xfrm>
            </p:grpSpPr>
            <p:sp>
              <p:nvSpPr>
                <p:cNvPr id="648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9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0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1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2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3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4" name="Rectangle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5" name="Rectangl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6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7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8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59" name="Rectangle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0" name="Rectangl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61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17" name="Group 160"/>
              <p:cNvGrpSpPr>
                <a:grpSpLocks noChangeAspect="1"/>
              </p:cNvGrpSpPr>
              <p:nvPr/>
            </p:nvGrpSpPr>
            <p:grpSpPr bwMode="auto">
              <a:xfrm rot="5400000">
                <a:off x="3868" y="1674"/>
                <a:ext cx="455" cy="19"/>
                <a:chOff x="1944" y="2886"/>
                <a:chExt cx="1859" cy="45"/>
              </a:xfrm>
            </p:grpSpPr>
            <p:sp>
              <p:nvSpPr>
                <p:cNvPr id="634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5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6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7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8" name="Rectangle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9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0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1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2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3" name="Rectangl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4" name="Rectangl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5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6" name="Rectangl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47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618" name="Group 175"/>
              <p:cNvGrpSpPr>
                <a:grpSpLocks noChangeAspect="1"/>
              </p:cNvGrpSpPr>
              <p:nvPr/>
            </p:nvGrpSpPr>
            <p:grpSpPr bwMode="auto">
              <a:xfrm rot="5400000">
                <a:off x="3025" y="1674"/>
                <a:ext cx="455" cy="19"/>
                <a:chOff x="1944" y="2886"/>
                <a:chExt cx="1859" cy="45"/>
              </a:xfrm>
            </p:grpSpPr>
            <p:sp>
              <p:nvSpPr>
                <p:cNvPr id="620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1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2" name="Rectangle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3" name="Rectangl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4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5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6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7" name="Rectangl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8" name="Rectangle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29" name="Rectangle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0" name="Rectangl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1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2" name="Rectangl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33" name="Rectangle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619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3262" y="1445"/>
                <a:ext cx="824" cy="477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t-EE" sz="1600" b="1" kern="0" dirty="0" smtClean="0">
                    <a:solidFill>
                      <a:sysClr val="window" lastClr="FFFFFF"/>
                    </a:solidFill>
                    <a:latin typeface="Arial"/>
                  </a:rPr>
                  <a:t>UUT1</a:t>
                </a:r>
                <a:endParaRPr lang="en-US" sz="1200" b="1" kern="0" dirty="0">
                  <a:solidFill>
                    <a:sysClr val="window" lastClr="FFFFFF"/>
                  </a:solidFill>
                  <a:latin typeface="Arial"/>
                </a:endParaRPr>
              </a:p>
            </p:txBody>
          </p:sp>
        </p:grpSp>
        <p:grpSp>
          <p:nvGrpSpPr>
            <p:cNvPr id="379" name="Group 194"/>
            <p:cNvGrpSpPr>
              <a:grpSpLocks/>
            </p:cNvGrpSpPr>
            <p:nvPr/>
          </p:nvGrpSpPr>
          <p:grpSpPr bwMode="auto">
            <a:xfrm rot="5400000">
              <a:off x="8176023" y="2647061"/>
              <a:ext cx="992982" cy="581030"/>
              <a:chOff x="3243" y="1434"/>
              <a:chExt cx="862" cy="499"/>
            </a:xfrm>
          </p:grpSpPr>
          <p:grpSp>
            <p:nvGrpSpPr>
              <p:cNvPr id="554" name="Group 130"/>
              <p:cNvGrpSpPr>
                <a:grpSpLocks noChangeAspect="1"/>
              </p:cNvGrpSpPr>
              <p:nvPr/>
            </p:nvGrpSpPr>
            <p:grpSpPr bwMode="auto">
              <a:xfrm>
                <a:off x="3288" y="1922"/>
                <a:ext cx="785" cy="11"/>
                <a:chOff x="1944" y="2886"/>
                <a:chExt cx="1859" cy="45"/>
              </a:xfrm>
            </p:grpSpPr>
            <p:sp>
              <p:nvSpPr>
                <p:cNvPr id="601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2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3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4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5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6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7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8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9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10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11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12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13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14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555" name="Group 145"/>
              <p:cNvGrpSpPr>
                <a:grpSpLocks noChangeAspect="1"/>
              </p:cNvGrpSpPr>
              <p:nvPr/>
            </p:nvGrpSpPr>
            <p:grpSpPr bwMode="auto">
              <a:xfrm>
                <a:off x="3281" y="1434"/>
                <a:ext cx="786" cy="11"/>
                <a:chOff x="1944" y="2886"/>
                <a:chExt cx="1859" cy="45"/>
              </a:xfrm>
            </p:grpSpPr>
            <p:sp>
              <p:nvSpPr>
                <p:cNvPr id="587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8" name="Rectangl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9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0" name="Rectangl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1" name="Rectangl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2" name="Rectangl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3" name="Rectangle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4" name="Rectangl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5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6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7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8" name="Rectangle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99" name="Rectangl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600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556" name="Group 160"/>
              <p:cNvGrpSpPr>
                <a:grpSpLocks noChangeAspect="1"/>
              </p:cNvGrpSpPr>
              <p:nvPr/>
            </p:nvGrpSpPr>
            <p:grpSpPr bwMode="auto">
              <a:xfrm rot="5400000">
                <a:off x="3868" y="1674"/>
                <a:ext cx="455" cy="19"/>
                <a:chOff x="1944" y="2886"/>
                <a:chExt cx="1859" cy="45"/>
              </a:xfrm>
            </p:grpSpPr>
            <p:sp>
              <p:nvSpPr>
                <p:cNvPr id="573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4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5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6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7" name="Rectangle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8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9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0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1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2" name="Rectangl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3" name="Rectangl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4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5" name="Rectangl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86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557" name="Group 175"/>
              <p:cNvGrpSpPr>
                <a:grpSpLocks noChangeAspect="1"/>
              </p:cNvGrpSpPr>
              <p:nvPr/>
            </p:nvGrpSpPr>
            <p:grpSpPr bwMode="auto">
              <a:xfrm rot="5400000">
                <a:off x="3025" y="1674"/>
                <a:ext cx="455" cy="19"/>
                <a:chOff x="1944" y="2886"/>
                <a:chExt cx="1859" cy="45"/>
              </a:xfrm>
            </p:grpSpPr>
            <p:sp>
              <p:nvSpPr>
                <p:cNvPr id="559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0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08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1" name="Rectangle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1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2" name="Rectangl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3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4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262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5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6" name="Rectangl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7" name="Rectangle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303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8" name="Rectangle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69" name="Rectangl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3304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0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440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1" name="Rectangle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3576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72" name="Rectangle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3712" y="2886"/>
                  <a:ext cx="91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558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3262" y="1445"/>
                <a:ext cx="824" cy="477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t-EE" sz="1600" b="1" kern="0" dirty="0" smtClean="0">
                    <a:solidFill>
                      <a:sysClr val="window" lastClr="FFFFFF"/>
                    </a:solidFill>
                    <a:latin typeface="Arial"/>
                  </a:rPr>
                  <a:t>UUT3</a:t>
                </a:r>
                <a:endParaRPr lang="en-US" sz="1600" b="1" kern="0" dirty="0">
                  <a:solidFill>
                    <a:sysClr val="window" lastClr="FFFFFF"/>
                  </a:solidFill>
                  <a:latin typeface="Arial"/>
                </a:endParaRPr>
              </a:p>
            </p:txBody>
          </p:sp>
        </p:grpSp>
        <p:sp>
          <p:nvSpPr>
            <p:cNvPr id="380" name="Up-Down Arrow 379"/>
            <p:cNvSpPr/>
            <p:nvPr/>
          </p:nvSpPr>
          <p:spPr>
            <a:xfrm>
              <a:off x="6395222" y="1644750"/>
              <a:ext cx="180000" cy="288000"/>
            </a:xfrm>
            <a:prstGeom prst="upDownArrow">
              <a:avLst/>
            </a:prstGeom>
            <a:solidFill>
              <a:sysClr val="window" lastClr="FFFFFF">
                <a:lumMod val="85000"/>
              </a:sysClr>
            </a:solidFill>
            <a:ln w="158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81" name="Up-Down Arrow 380"/>
            <p:cNvSpPr/>
            <p:nvPr/>
          </p:nvSpPr>
          <p:spPr>
            <a:xfrm rot="5400000">
              <a:off x="5616600" y="2808462"/>
              <a:ext cx="180000" cy="288000"/>
            </a:xfrm>
            <a:prstGeom prst="upDownArrow">
              <a:avLst/>
            </a:prstGeom>
            <a:solidFill>
              <a:sysClr val="window" lastClr="FFFFFF">
                <a:lumMod val="85000"/>
              </a:sysClr>
            </a:solidFill>
            <a:ln w="158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382" name="Group 381"/>
            <p:cNvGrpSpPr/>
            <p:nvPr/>
          </p:nvGrpSpPr>
          <p:grpSpPr>
            <a:xfrm>
              <a:off x="5848721" y="1932751"/>
              <a:ext cx="2245277" cy="2028254"/>
              <a:chOff x="-12472" y="3115634"/>
              <a:chExt cx="2482702" cy="2308644"/>
            </a:xfrm>
          </p:grpSpPr>
          <p:grpSp>
            <p:nvGrpSpPr>
              <p:cNvPr id="482" name="Group 481"/>
              <p:cNvGrpSpPr/>
              <p:nvPr/>
            </p:nvGrpSpPr>
            <p:grpSpPr>
              <a:xfrm>
                <a:off x="94036" y="3115634"/>
                <a:ext cx="2260089" cy="44699"/>
                <a:chOff x="3576100" y="865032"/>
                <a:chExt cx="3612100" cy="71438"/>
              </a:xfrm>
            </p:grpSpPr>
            <p:sp>
              <p:nvSpPr>
                <p:cNvPr id="537" name="Rectangle 18"/>
                <p:cNvSpPr>
                  <a:spLocks noChangeArrowheads="1"/>
                </p:cNvSpPr>
                <p:nvPr/>
              </p:nvSpPr>
              <p:spPr bwMode="auto">
                <a:xfrm>
                  <a:off x="6611937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8" name="Rectangle 19"/>
                <p:cNvSpPr>
                  <a:spLocks noChangeArrowheads="1"/>
                </p:cNvSpPr>
                <p:nvPr/>
              </p:nvSpPr>
              <p:spPr bwMode="auto">
                <a:xfrm>
                  <a:off x="6827837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9" name="Rectangle 20"/>
                <p:cNvSpPr>
                  <a:spLocks noChangeArrowheads="1"/>
                </p:cNvSpPr>
                <p:nvPr/>
              </p:nvSpPr>
              <p:spPr bwMode="auto">
                <a:xfrm>
                  <a:off x="7043737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0" name="Rectangle 27"/>
                <p:cNvSpPr>
                  <a:spLocks noChangeArrowheads="1"/>
                </p:cNvSpPr>
                <p:nvPr/>
              </p:nvSpPr>
              <p:spPr bwMode="auto">
                <a:xfrm>
                  <a:off x="35761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1" name="Rectangle 28"/>
                <p:cNvSpPr>
                  <a:spLocks noChangeArrowheads="1"/>
                </p:cNvSpPr>
                <p:nvPr/>
              </p:nvSpPr>
              <p:spPr bwMode="auto">
                <a:xfrm>
                  <a:off x="37920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2" name="Rectangle 29"/>
                <p:cNvSpPr>
                  <a:spLocks noChangeArrowheads="1"/>
                </p:cNvSpPr>
                <p:nvPr/>
              </p:nvSpPr>
              <p:spPr bwMode="auto">
                <a:xfrm>
                  <a:off x="40079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3" name="Rectangle 30"/>
                <p:cNvSpPr>
                  <a:spLocks noChangeArrowheads="1"/>
                </p:cNvSpPr>
                <p:nvPr/>
              </p:nvSpPr>
              <p:spPr bwMode="auto">
                <a:xfrm>
                  <a:off x="42238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4" name="Rectangle 31"/>
                <p:cNvSpPr>
                  <a:spLocks noChangeArrowheads="1"/>
                </p:cNvSpPr>
                <p:nvPr/>
              </p:nvSpPr>
              <p:spPr bwMode="auto">
                <a:xfrm>
                  <a:off x="44397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5" name="Rectangle 32"/>
                <p:cNvSpPr>
                  <a:spLocks noChangeArrowheads="1"/>
                </p:cNvSpPr>
                <p:nvPr/>
              </p:nvSpPr>
              <p:spPr bwMode="auto">
                <a:xfrm>
                  <a:off x="46556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6" name="Rectangle 33"/>
                <p:cNvSpPr>
                  <a:spLocks noChangeArrowheads="1"/>
                </p:cNvSpPr>
                <p:nvPr/>
              </p:nvSpPr>
              <p:spPr bwMode="auto">
                <a:xfrm>
                  <a:off x="48715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7" name="Rectangle 34"/>
                <p:cNvSpPr>
                  <a:spLocks noChangeArrowheads="1"/>
                </p:cNvSpPr>
                <p:nvPr/>
              </p:nvSpPr>
              <p:spPr bwMode="auto">
                <a:xfrm>
                  <a:off x="50874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8" name="Rectangle 35"/>
                <p:cNvSpPr>
                  <a:spLocks noChangeArrowheads="1"/>
                </p:cNvSpPr>
                <p:nvPr/>
              </p:nvSpPr>
              <p:spPr bwMode="auto">
                <a:xfrm>
                  <a:off x="53033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49" name="Rectangle 36"/>
                <p:cNvSpPr>
                  <a:spLocks noChangeArrowheads="1"/>
                </p:cNvSpPr>
                <p:nvPr/>
              </p:nvSpPr>
              <p:spPr bwMode="auto">
                <a:xfrm>
                  <a:off x="55192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50" name="Rectangle 37"/>
                <p:cNvSpPr>
                  <a:spLocks noChangeArrowheads="1"/>
                </p:cNvSpPr>
                <p:nvPr/>
              </p:nvSpPr>
              <p:spPr bwMode="auto">
                <a:xfrm>
                  <a:off x="57351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51" name="Rectangle 38"/>
                <p:cNvSpPr>
                  <a:spLocks noChangeArrowheads="1"/>
                </p:cNvSpPr>
                <p:nvPr/>
              </p:nvSpPr>
              <p:spPr bwMode="auto">
                <a:xfrm>
                  <a:off x="59510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52" name="Rectangle 39"/>
                <p:cNvSpPr>
                  <a:spLocks noChangeArrowheads="1"/>
                </p:cNvSpPr>
                <p:nvPr/>
              </p:nvSpPr>
              <p:spPr bwMode="auto">
                <a:xfrm>
                  <a:off x="61669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53" name="Rectangle 40"/>
                <p:cNvSpPr>
                  <a:spLocks noChangeArrowheads="1"/>
                </p:cNvSpPr>
                <p:nvPr/>
              </p:nvSpPr>
              <p:spPr bwMode="auto">
                <a:xfrm>
                  <a:off x="6382800" y="865032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>
                <a:off x="2425531" y="3207850"/>
                <a:ext cx="44699" cy="2118963"/>
                <a:chOff x="8144812" y="986655"/>
                <a:chExt cx="71439" cy="3386550"/>
              </a:xfrm>
            </p:grpSpPr>
            <p:sp>
              <p:nvSpPr>
                <p:cNvPr id="521" name="Rectangle 54"/>
                <p:cNvSpPr>
                  <a:spLocks noChangeArrowheads="1"/>
                </p:cNvSpPr>
                <p:nvPr/>
              </p:nvSpPr>
              <p:spPr bwMode="auto">
                <a:xfrm rot="5400000">
                  <a:off x="8108299" y="4049355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2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8108299" y="4265255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3" name="Rectangle 42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0231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4" name="Rectangle 43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2390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5" name="Rectangle 44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4549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6" name="Rectangle 45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6708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7" name="Rectangle 46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8867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8" name="Rectangle 47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1026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9" name="Rectangle 48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3185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0" name="Rectangle 49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5344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1" name="Rectangle 50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7503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2" name="Rectangle 51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9662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3" name="Rectangle 52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1821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4" name="Rectangle 53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3980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5" name="Rectangle 54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6139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36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8298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84" name="Group 483"/>
              <p:cNvGrpSpPr/>
              <p:nvPr/>
            </p:nvGrpSpPr>
            <p:grpSpPr>
              <a:xfrm>
                <a:off x="-12472" y="3212704"/>
                <a:ext cx="44699" cy="2118963"/>
                <a:chOff x="8144812" y="986655"/>
                <a:chExt cx="71439" cy="3386550"/>
              </a:xfrm>
            </p:grpSpPr>
            <p:sp>
              <p:nvSpPr>
                <p:cNvPr id="505" name="Rectangle 54"/>
                <p:cNvSpPr>
                  <a:spLocks noChangeArrowheads="1"/>
                </p:cNvSpPr>
                <p:nvPr/>
              </p:nvSpPr>
              <p:spPr bwMode="auto">
                <a:xfrm rot="5400000">
                  <a:off x="8108299" y="4049355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6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8108299" y="4265255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7" name="Rectangle 42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0231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8" name="Rectangle 43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2390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9" name="Rectangle 44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4549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0" name="Rectangle 45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6708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1" name="Rectangle 46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18867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2" name="Rectangle 47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1026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3" name="Rectangle 48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3185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4" name="Rectangle 49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5344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5" name="Rectangle 50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7503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6" name="Rectangle 51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29662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7" name="Rectangle 52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1821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8" name="Rectangle 53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3980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19" name="Rectangle 54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6139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20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8108300" y="3829868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85" name="Group 484"/>
              <p:cNvGrpSpPr/>
              <p:nvPr/>
            </p:nvGrpSpPr>
            <p:grpSpPr>
              <a:xfrm>
                <a:off x="93812" y="5372777"/>
                <a:ext cx="2260089" cy="44699"/>
                <a:chOff x="3575742" y="4498181"/>
                <a:chExt cx="3612100" cy="71438"/>
              </a:xfrm>
            </p:grpSpPr>
            <p:sp>
              <p:nvSpPr>
                <p:cNvPr id="488" name="Rectangle 18"/>
                <p:cNvSpPr>
                  <a:spLocks noChangeArrowheads="1"/>
                </p:cNvSpPr>
                <p:nvPr/>
              </p:nvSpPr>
              <p:spPr bwMode="auto">
                <a:xfrm>
                  <a:off x="6611579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89" name="Rectangle 19"/>
                <p:cNvSpPr>
                  <a:spLocks noChangeArrowheads="1"/>
                </p:cNvSpPr>
                <p:nvPr/>
              </p:nvSpPr>
              <p:spPr bwMode="auto">
                <a:xfrm>
                  <a:off x="6827479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0" name="Rectangle 20"/>
                <p:cNvSpPr>
                  <a:spLocks noChangeArrowheads="1"/>
                </p:cNvSpPr>
                <p:nvPr/>
              </p:nvSpPr>
              <p:spPr bwMode="auto">
                <a:xfrm>
                  <a:off x="7043379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1" name="Rectangle 27"/>
                <p:cNvSpPr>
                  <a:spLocks noChangeArrowheads="1"/>
                </p:cNvSpPr>
                <p:nvPr/>
              </p:nvSpPr>
              <p:spPr bwMode="auto">
                <a:xfrm>
                  <a:off x="35757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2" name="Rectangle 28"/>
                <p:cNvSpPr>
                  <a:spLocks noChangeArrowheads="1"/>
                </p:cNvSpPr>
                <p:nvPr/>
              </p:nvSpPr>
              <p:spPr bwMode="auto">
                <a:xfrm>
                  <a:off x="37916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3" name="Rectangle 29"/>
                <p:cNvSpPr>
                  <a:spLocks noChangeArrowheads="1"/>
                </p:cNvSpPr>
                <p:nvPr/>
              </p:nvSpPr>
              <p:spPr bwMode="auto">
                <a:xfrm>
                  <a:off x="40075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4" name="Rectangle 30"/>
                <p:cNvSpPr>
                  <a:spLocks noChangeArrowheads="1"/>
                </p:cNvSpPr>
                <p:nvPr/>
              </p:nvSpPr>
              <p:spPr bwMode="auto">
                <a:xfrm>
                  <a:off x="42234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5" name="Rectangle 31"/>
                <p:cNvSpPr>
                  <a:spLocks noChangeArrowheads="1"/>
                </p:cNvSpPr>
                <p:nvPr/>
              </p:nvSpPr>
              <p:spPr bwMode="auto">
                <a:xfrm>
                  <a:off x="44393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6" name="Rectangle 32"/>
                <p:cNvSpPr>
                  <a:spLocks noChangeArrowheads="1"/>
                </p:cNvSpPr>
                <p:nvPr/>
              </p:nvSpPr>
              <p:spPr bwMode="auto">
                <a:xfrm>
                  <a:off x="46552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7" name="Rectangle 33"/>
                <p:cNvSpPr>
                  <a:spLocks noChangeArrowheads="1"/>
                </p:cNvSpPr>
                <p:nvPr/>
              </p:nvSpPr>
              <p:spPr bwMode="auto">
                <a:xfrm>
                  <a:off x="48711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8" name="Rectangle 34"/>
                <p:cNvSpPr>
                  <a:spLocks noChangeArrowheads="1"/>
                </p:cNvSpPr>
                <p:nvPr/>
              </p:nvSpPr>
              <p:spPr bwMode="auto">
                <a:xfrm>
                  <a:off x="50870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99" name="Rectangle 35"/>
                <p:cNvSpPr>
                  <a:spLocks noChangeArrowheads="1"/>
                </p:cNvSpPr>
                <p:nvPr/>
              </p:nvSpPr>
              <p:spPr bwMode="auto">
                <a:xfrm>
                  <a:off x="53029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0" name="Rectangle 36"/>
                <p:cNvSpPr>
                  <a:spLocks noChangeArrowheads="1"/>
                </p:cNvSpPr>
                <p:nvPr/>
              </p:nvSpPr>
              <p:spPr bwMode="auto">
                <a:xfrm>
                  <a:off x="55188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1" name="Rectangle 37"/>
                <p:cNvSpPr>
                  <a:spLocks noChangeArrowheads="1"/>
                </p:cNvSpPr>
                <p:nvPr/>
              </p:nvSpPr>
              <p:spPr bwMode="auto">
                <a:xfrm>
                  <a:off x="57347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2" name="Rectangle 38"/>
                <p:cNvSpPr>
                  <a:spLocks noChangeArrowheads="1"/>
                </p:cNvSpPr>
                <p:nvPr/>
              </p:nvSpPr>
              <p:spPr bwMode="auto">
                <a:xfrm>
                  <a:off x="59506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3" name="Rectangle 39"/>
                <p:cNvSpPr>
                  <a:spLocks noChangeArrowheads="1"/>
                </p:cNvSpPr>
                <p:nvPr/>
              </p:nvSpPr>
              <p:spPr bwMode="auto">
                <a:xfrm>
                  <a:off x="61665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504" name="Rectangle 40"/>
                <p:cNvSpPr>
                  <a:spLocks noChangeArrowheads="1"/>
                </p:cNvSpPr>
                <p:nvPr/>
              </p:nvSpPr>
              <p:spPr bwMode="auto">
                <a:xfrm>
                  <a:off x="6382442" y="4498181"/>
                  <a:ext cx="144463" cy="71438"/>
                </a:xfrm>
                <a:prstGeom prst="rect">
                  <a:avLst/>
                </a:prstGeom>
                <a:gradFill rotWithShape="1">
                  <a:gsLst>
                    <a:gs pos="0">
                      <a:srgbClr val="EEECE1"/>
                    </a:gs>
                    <a:gs pos="50000">
                      <a:srgbClr val="EEECE1">
                        <a:gamma/>
                        <a:tint val="57647"/>
                        <a:invGamma/>
                      </a:srgbClr>
                    </a:gs>
                    <a:gs pos="100000">
                      <a:srgbClr val="EEECE1"/>
                    </a:gs>
                  </a:gsLst>
                  <a:lin ang="0" scaled="1"/>
                </a:gra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sz="1000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486" name="Rectangle 4"/>
              <p:cNvSpPr>
                <a:spLocks noChangeArrowheads="1"/>
              </p:cNvSpPr>
              <p:nvPr/>
            </p:nvSpPr>
            <p:spPr bwMode="auto">
              <a:xfrm>
                <a:off x="32227" y="3160333"/>
                <a:ext cx="2395450" cy="2215618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1F497D">
                      <a:lumMod val="75000"/>
                    </a:srgbClr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>
                  <a:solidFill>
                    <a:sysClr val="windowText" lastClr="000000"/>
                  </a:solidFill>
                  <a:latin typeface="Arial"/>
                </a:endParaRPr>
              </a:p>
            </p:txBody>
          </p:sp>
          <p:sp>
            <p:nvSpPr>
              <p:cNvPr id="487" name="Text Box 18"/>
              <p:cNvSpPr txBox="1">
                <a:spLocks noChangeArrowheads="1"/>
              </p:cNvSpPr>
              <p:nvPr/>
            </p:nvSpPr>
            <p:spPr bwMode="auto">
              <a:xfrm>
                <a:off x="9877" y="4968856"/>
                <a:ext cx="1143158" cy="455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t-EE" sz="2000" b="1" kern="0" dirty="0" smtClean="0">
                    <a:solidFill>
                      <a:sysClr val="window" lastClr="FFFFFF"/>
                    </a:solidFill>
                    <a:latin typeface="Arial"/>
                  </a:rPr>
                  <a:t>FPGA</a:t>
                </a:r>
                <a:endParaRPr lang="en-US" sz="1600" b="1" kern="0" dirty="0">
                  <a:solidFill>
                    <a:sysClr val="window" lastClr="FFFFFF"/>
                  </a:solidFill>
                  <a:latin typeface="Arial"/>
                </a:endParaRPr>
              </a:p>
            </p:txBody>
          </p:sp>
        </p:grpSp>
        <p:sp>
          <p:nvSpPr>
            <p:cNvPr id="383" name="Up-Down Arrow 382"/>
            <p:cNvSpPr/>
            <p:nvPr/>
          </p:nvSpPr>
          <p:spPr>
            <a:xfrm rot="5400000">
              <a:off x="8147999" y="2808462"/>
              <a:ext cx="180000" cy="288000"/>
            </a:xfrm>
            <a:prstGeom prst="upDownArrow">
              <a:avLst/>
            </a:prstGeom>
            <a:solidFill>
              <a:sysClr val="window" lastClr="FFFFFF">
                <a:lumMod val="85000"/>
              </a:sysClr>
            </a:solidFill>
            <a:ln w="158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pic>
          <p:nvPicPr>
            <p:cNvPr id="384" name="Picture 453" descr="MC900432614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550" y="2032612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" name="Picture 453" descr="MC900432614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2032612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" name="Picture 453" descr="MC900432614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782" y="2713521"/>
              <a:ext cx="5334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7" name="Rounded Rectangular Callout 386"/>
            <p:cNvSpPr/>
            <p:nvPr/>
          </p:nvSpPr>
          <p:spPr>
            <a:xfrm>
              <a:off x="5978383" y="2630548"/>
              <a:ext cx="1492104" cy="928452"/>
            </a:xfrm>
            <a:prstGeom prst="wedgeRoundRectCallout">
              <a:avLst>
                <a:gd name="adj1" fmla="val 54672"/>
                <a:gd name="adj2" fmla="val -73233"/>
                <a:gd name="adj3" fmla="val 1666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Text" lastClr="000000"/>
                  </a:solidFill>
                  <a:latin typeface="Calibri"/>
                </a:rPr>
                <a:t>Embedded Synthetic Instruments</a:t>
              </a:r>
              <a:endParaRPr lang="en-US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388" name="Group 387"/>
            <p:cNvGrpSpPr/>
            <p:nvPr/>
          </p:nvGrpSpPr>
          <p:grpSpPr>
            <a:xfrm>
              <a:off x="672819" y="2622010"/>
              <a:ext cx="3822981" cy="2902846"/>
              <a:chOff x="291819" y="2186138"/>
              <a:chExt cx="3822981" cy="2902846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grpSp>
            <p:nvGrpSpPr>
              <p:cNvPr id="401" name="Group 400"/>
              <p:cNvGrpSpPr/>
              <p:nvPr/>
            </p:nvGrpSpPr>
            <p:grpSpPr>
              <a:xfrm>
                <a:off x="291819" y="2186138"/>
                <a:ext cx="3822981" cy="2902846"/>
                <a:chOff x="693688" y="3506246"/>
                <a:chExt cx="2803574" cy="1582738"/>
              </a:xfrm>
            </p:grpSpPr>
            <p:sp>
              <p:nvSpPr>
                <p:cNvPr id="480" name="AutoShape 8" descr="Dark vertical"/>
                <p:cNvSpPr>
                  <a:spLocks noChangeArrowheads="1"/>
                </p:cNvSpPr>
                <p:nvPr/>
              </p:nvSpPr>
              <p:spPr bwMode="auto">
                <a:xfrm rot="5400000">
                  <a:off x="191608" y="4027800"/>
                  <a:ext cx="1293085" cy="288925"/>
                </a:xfrm>
                <a:prstGeom prst="roundRect">
                  <a:avLst>
                    <a:gd name="adj" fmla="val 16667"/>
                  </a:avLst>
                </a:prstGeom>
                <a:pattFill prst="dkVert">
                  <a:fgClr>
                    <a:srgbClr val="FFCC00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/>
                <a:sp3d extrusionH="107950" prstMaterial="plastic">
                  <a:bevelT w="82550" h="63500" prst="divot"/>
                  <a:bevelB/>
                </a:sp3d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81" name="Rectangle 9"/>
                <p:cNvSpPr>
                  <a:spLocks noChangeArrowheads="1"/>
                </p:cNvSpPr>
                <p:nvPr/>
              </p:nvSpPr>
              <p:spPr bwMode="auto">
                <a:xfrm>
                  <a:off x="906461" y="3506246"/>
                  <a:ext cx="2590801" cy="158273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9999"/>
                    </a:gs>
                    <a:gs pos="100000">
                      <a:srgbClr val="0099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  <a:ex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kern="0" dirty="0" smtClean="0">
                      <a:solidFill>
                        <a:srgbClr val="FFFFFF"/>
                      </a:solidFill>
                      <a:latin typeface="Arial"/>
                    </a:rPr>
                    <a:t>Instrument</a:t>
                  </a:r>
                  <a:endParaRPr lang="en-US" b="1" kern="0" dirty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kern="0" dirty="0" smtClean="0">
                      <a:solidFill>
                        <a:srgbClr val="FFFFFF"/>
                      </a:solidFill>
                      <a:latin typeface="Arial"/>
                    </a:rPr>
                    <a:t>Card</a:t>
                  </a:r>
                  <a:endParaRPr lang="et-EE" b="1" kern="0" dirty="0" smtClean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b="1" kern="0" dirty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b="1" kern="0" dirty="0" smtClean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b="1" kern="0" dirty="0" smtClean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b="1" kern="0" dirty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b="1" kern="0" dirty="0" smtClean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 dirty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t-EE" kern="0" dirty="0" smtClean="0">
                    <a:solidFill>
                      <a:srgbClr val="FFFFFF"/>
                    </a:solidFill>
                    <a:latin typeface="Arial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02" name="Group 401"/>
              <p:cNvGrpSpPr/>
              <p:nvPr/>
            </p:nvGrpSpPr>
            <p:grpSpPr>
              <a:xfrm>
                <a:off x="955123" y="2896335"/>
                <a:ext cx="2245277" cy="2051286"/>
                <a:chOff x="-12472" y="3115634"/>
                <a:chExt cx="2482702" cy="2334860"/>
              </a:xfrm>
            </p:grpSpPr>
            <p:grpSp>
              <p:nvGrpSpPr>
                <p:cNvPr id="408" name="Group 407"/>
                <p:cNvGrpSpPr/>
                <p:nvPr/>
              </p:nvGrpSpPr>
              <p:grpSpPr>
                <a:xfrm>
                  <a:off x="94036" y="3115634"/>
                  <a:ext cx="2260089" cy="44699"/>
                  <a:chOff x="3576100" y="865032"/>
                  <a:chExt cx="3612100" cy="71438"/>
                </a:xfrm>
              </p:grpSpPr>
              <p:sp>
                <p:nvSpPr>
                  <p:cNvPr id="46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611937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827837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043737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5761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7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7920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8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0079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9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38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0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4397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556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8715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3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0874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4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3033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5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5192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6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7351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9510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61669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7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6382800" y="865032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2425531" y="3207850"/>
                  <a:ext cx="44699" cy="2118963"/>
                  <a:chOff x="8144812" y="986655"/>
                  <a:chExt cx="71439" cy="3386550"/>
                </a:xfrm>
              </p:grpSpPr>
              <p:sp>
                <p:nvSpPr>
                  <p:cNvPr id="447" name="Rectangle 5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299" y="4049355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8" name="Rectangle 5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299" y="4265255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9" name="Rectangle 4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0231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0" name="Rectangle 4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2390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1" name="Rectangle 4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4549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2" name="Rectangle 4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6708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3" name="Rectangle 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8867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4" name="Rectangle 4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1026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5" name="Rectangle 4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3185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6" name="Rect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5344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7" name="Rectangl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7503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8" name="Rectangle 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9662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9" name="Rectangle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1821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0" name="Rectangle 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3980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1" name="Rectangle 5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6139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2" name="Rectangle 5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8298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410" name="Group 409"/>
                <p:cNvGrpSpPr/>
                <p:nvPr/>
              </p:nvGrpSpPr>
              <p:grpSpPr>
                <a:xfrm>
                  <a:off x="-12472" y="3212704"/>
                  <a:ext cx="44699" cy="2118963"/>
                  <a:chOff x="8144812" y="986655"/>
                  <a:chExt cx="71439" cy="3386550"/>
                </a:xfrm>
              </p:grpSpPr>
              <p:sp>
                <p:nvSpPr>
                  <p:cNvPr id="431" name="Rectangle 5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299" y="4049355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2" name="Rectangle 5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299" y="4265255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3" name="Rectangle 4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0231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4" name="Rectangle 4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2390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5" name="Rectangle 4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4549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6" name="Rectangle 4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6708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7" name="Rectangle 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18867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8" name="Rectangle 4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1026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9" name="Rectangle 4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3185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0" name="Rect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5344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1" name="Rectangl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7503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2" name="Rectangle 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29662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3" name="Rectangle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1821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4" name="Rectangle 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3980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5" name="Rectangle 5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6139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6" name="Rectangle 5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08300" y="3829868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411" name="Group 410"/>
                <p:cNvGrpSpPr/>
                <p:nvPr/>
              </p:nvGrpSpPr>
              <p:grpSpPr>
                <a:xfrm>
                  <a:off x="93812" y="5372777"/>
                  <a:ext cx="2260089" cy="44699"/>
                  <a:chOff x="3575742" y="4498181"/>
                  <a:chExt cx="3612100" cy="71438"/>
                </a:xfrm>
              </p:grpSpPr>
              <p:sp>
                <p:nvSpPr>
                  <p:cNvPr id="41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611579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1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6827479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1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043379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1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5757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1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7916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1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0075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34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4393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552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8711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50870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3029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5188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7347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9506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61665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6382442" y="4498181"/>
                    <a:ext cx="144463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EEECE1"/>
                      </a:gs>
                      <a:gs pos="50000">
                        <a:srgbClr val="EEECE1">
                          <a:gamma/>
                          <a:tint val="57647"/>
                          <a:invGamma/>
                        </a:srgbClr>
                      </a:gs>
                      <a:gs pos="100000">
                        <a:srgbClr val="EEECE1"/>
                      </a:gs>
                    </a:gsLst>
                    <a:lin ang="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blurRad="184150" dist="241300" dir="11520000" sx="110000" sy="110000" algn="ctr">
                      <a:srgbClr val="000000">
                        <a:alpha val="18000"/>
                      </a:srgbClr>
                    </a:outerShdw>
                  </a:effectLst>
                  <a:sp3d extrusionH="107950" prstMaterial="plastic">
                    <a:bevelT w="82550" h="63500" prst="divot"/>
                    <a:bevelB/>
                  </a:sp3d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t-EE" sz="1000" kern="0">
                      <a:solidFill>
                        <a:sysClr val="windowText" lastClr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412" name="Rectangle 4"/>
                <p:cNvSpPr>
                  <a:spLocks noChangeArrowheads="1"/>
                </p:cNvSpPr>
                <p:nvPr/>
              </p:nvSpPr>
              <p:spPr bwMode="auto">
                <a:xfrm>
                  <a:off x="32227" y="3160333"/>
                  <a:ext cx="2395450" cy="2215618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/>
                    </a:gs>
                    <a:gs pos="100000">
                      <a:srgbClr val="1F497D">
                        <a:lumMod val="75000"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 kern="0" dirty="0">
                    <a:solidFill>
                      <a:sysClr val="windowText" lastClr="000000"/>
                    </a:solidFill>
                    <a:latin typeface="Arial"/>
                  </a:endParaRPr>
                </a:p>
              </p:txBody>
            </p:sp>
            <p:sp>
              <p:nvSpPr>
                <p:cNvPr id="4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877" y="4995072"/>
                  <a:ext cx="984856" cy="455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p3d extrusionH="107950" prstMaterial="plastic">
                  <a:bevelT w="82550" h="63500" prst="divot"/>
                  <a:bevelB/>
                </a:sp3d>
              </p:spPr>
              <p:txBody>
                <a:bodyPr wrap="square">
                  <a:spAutoFit/>
                </a:bodyPr>
                <a:lstStyle/>
                <a:p>
                  <a:pPr marL="342900" indent="-342900" fontAlgn="auto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r>
                    <a:rPr lang="et-EE" sz="2000" b="1" kern="0" dirty="0" smtClean="0">
                      <a:solidFill>
                        <a:sysClr val="window" lastClr="FFFFFF"/>
                      </a:solidFill>
                      <a:latin typeface="Arial"/>
                    </a:rPr>
                    <a:t>FPGA</a:t>
                  </a:r>
                  <a:endParaRPr lang="en-US" sz="1600" b="1" kern="0" dirty="0">
                    <a:solidFill>
                      <a:sysClr val="window" lastClr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03" name="Rectangle 402"/>
              <p:cNvSpPr/>
              <p:nvPr/>
            </p:nvSpPr>
            <p:spPr>
              <a:xfrm rot="5400000">
                <a:off x="2287227" y="3332004"/>
                <a:ext cx="2797748" cy="666603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  <a:ln w="15875" cap="flat" cmpd="sng" algn="ctr">
                <a:noFill/>
                <a:prstDash val="solid"/>
              </a:ln>
              <a:effectLst/>
              <a:sp3d extrusionH="107950" prstMaterial="plastic">
                <a:bevelT w="82550" h="63500" prst="divot"/>
                <a:bevelB/>
              </a:sp3d>
            </p:spPr>
            <p:txBody>
              <a:bodyPr vert="horz" rtlCol="0" anchor="ctr"/>
              <a:lstStyle/>
              <a:p>
                <a:pPr marL="342900" indent="-342900"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pic>
            <p:nvPicPr>
              <p:cNvPr id="404" name="Picture 3" descr="C:\Users\artur\AppData\Local\Microsoft\Windows\Temporary Internet Files\Content.IE5\OLT0HTZ0\MC900431625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7295" y="2741179"/>
                <a:ext cx="1491553" cy="149155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5" name="Rectangle 404"/>
              <p:cNvSpPr/>
              <p:nvPr/>
            </p:nvSpPr>
            <p:spPr>
              <a:xfrm rot="5400000">
                <a:off x="2306564" y="3413472"/>
                <a:ext cx="2757319" cy="544098"/>
              </a:xfrm>
              <a:prstGeom prst="rect">
                <a:avLst/>
              </a:prstGeom>
              <a:pattFill prst="divot">
                <a:fgClr>
                  <a:srgbClr val="F79646">
                    <a:lumMod val="75000"/>
                  </a:srgbClr>
                </a:fgClr>
                <a:bgClr>
                  <a:sysClr val="window" lastClr="FFFFFF"/>
                </a:bgClr>
              </a:pattFill>
              <a:ln w="15875" cap="flat" cmpd="sng" algn="ctr">
                <a:noFill/>
                <a:prstDash val="solid"/>
              </a:ln>
              <a:effectLst/>
              <a:sp3d extrusionH="107950" prstMaterial="plastic">
                <a:bevelT w="82550" h="63500" prst="divot"/>
                <a:bevelB/>
              </a:sp3d>
            </p:spPr>
            <p:txBody>
              <a:bodyPr vert="horz" rtlCol="0" anchor="ctr"/>
              <a:lstStyle/>
              <a:p>
                <a:pPr marL="342900" indent="-342900"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t-EE" b="1" kern="0" dirty="0" smtClean="0">
                    <a:solidFill>
                      <a:prstClr val="black"/>
                    </a:solidFill>
                    <a:latin typeface="Calibri"/>
                  </a:rPr>
                  <a:t>Programmable IO</a:t>
                </a:r>
                <a:endParaRPr lang="en-US" sz="1600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5400000">
                <a:off x="3365059" y="2557275"/>
                <a:ext cx="690150" cy="438004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noFill/>
                <a:prstDash val="solid"/>
                <a:headEnd/>
                <a:tailEnd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07" name="Rounded Rectangular Callout 406"/>
              <p:cNvSpPr/>
              <p:nvPr/>
            </p:nvSpPr>
            <p:spPr>
              <a:xfrm>
                <a:off x="1080253" y="3667643"/>
                <a:ext cx="1279626" cy="928452"/>
              </a:xfrm>
              <a:prstGeom prst="wedgeRoundRectCallout">
                <a:avLst>
                  <a:gd name="adj1" fmla="val 54672"/>
                  <a:gd name="adj2" fmla="val -79294"/>
                  <a:gd name="adj3" fmla="val 16667"/>
                </a:avLst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t-EE" b="1" kern="0" dirty="0" smtClean="0">
                    <a:solidFill>
                      <a:sysClr val="windowText" lastClr="000000"/>
                    </a:solidFill>
                    <a:latin typeface="Calibri"/>
                  </a:rPr>
                  <a:t>Adaptive Test Bus Controller</a:t>
                </a:r>
                <a:endParaRPr lang="en-US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pic>
          <p:nvPicPr>
            <p:cNvPr id="389" name="Picture 450" descr="MCj0424192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3" y="280012"/>
              <a:ext cx="1123950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0" name="Rounded Rectangular Callout 389"/>
            <p:cNvSpPr/>
            <p:nvPr/>
          </p:nvSpPr>
          <p:spPr>
            <a:xfrm>
              <a:off x="58455" y="5943599"/>
              <a:ext cx="2325191" cy="914401"/>
            </a:xfrm>
            <a:prstGeom prst="wedgeRoundRectCallout">
              <a:avLst>
                <a:gd name="adj1" fmla="val -16"/>
                <a:gd name="adj2" fmla="val -170508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General purpose IO instrument card from National Instruments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1" name="Rounded Rectangular Callout 390"/>
            <p:cNvSpPr/>
            <p:nvPr/>
          </p:nvSpPr>
          <p:spPr>
            <a:xfrm>
              <a:off x="7207412" y="4649300"/>
              <a:ext cx="1877827" cy="1522900"/>
            </a:xfrm>
            <a:prstGeom prst="wedgeRoundRectCallout">
              <a:avLst>
                <a:gd name="adj1" fmla="val -62043"/>
                <a:gd name="adj2" fmla="val -131088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FPGA on the customer board becomes an embbedded tester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2" name="Rounded Rectangular Callout 391"/>
            <p:cNvSpPr/>
            <p:nvPr/>
          </p:nvSpPr>
          <p:spPr>
            <a:xfrm>
              <a:off x="2514600" y="5943600"/>
              <a:ext cx="3406681" cy="912125"/>
            </a:xfrm>
            <a:prstGeom prst="wedgeRoundRectCallout">
              <a:avLst>
                <a:gd name="adj1" fmla="val -54026"/>
                <a:gd name="adj2" fmla="val -149168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Programmable FPGA on the card becomes an adaptive test bus controller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3" name="Rounded Rectangular Callout 392"/>
            <p:cNvSpPr/>
            <p:nvPr/>
          </p:nvSpPr>
          <p:spPr>
            <a:xfrm>
              <a:off x="4648200" y="4609041"/>
              <a:ext cx="2427425" cy="1334557"/>
            </a:xfrm>
            <a:prstGeom prst="wedgeRoundRectCallout">
              <a:avLst>
                <a:gd name="adj1" fmla="val -46972"/>
                <a:gd name="adj2" fmla="val -172574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JTAG standard bus can be used to communicate between the two couterparts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4" name="Rounded Rectangular Callout 393"/>
            <p:cNvSpPr/>
            <p:nvPr/>
          </p:nvSpPr>
          <p:spPr>
            <a:xfrm>
              <a:off x="7207412" y="0"/>
              <a:ext cx="1822838" cy="599301"/>
            </a:xfrm>
            <a:prstGeom prst="wedgeRoundRectCallout">
              <a:avLst>
                <a:gd name="adj1" fmla="val -25362"/>
                <a:gd name="adj2" fmla="val 146592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The test object – Unit Under Test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5" name="Rounded Rectangular Callout 394"/>
            <p:cNvSpPr/>
            <p:nvPr/>
          </p:nvSpPr>
          <p:spPr>
            <a:xfrm>
              <a:off x="3048000" y="914400"/>
              <a:ext cx="1853166" cy="1133743"/>
            </a:xfrm>
            <a:prstGeom prst="wedgeRoundRectCallout">
              <a:avLst>
                <a:gd name="adj1" fmla="val -3005"/>
                <a:gd name="adj2" fmla="val 123059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Part of general purpose IO configured as a Test Bus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6" name="Rounded Rectangular Callout 395"/>
            <p:cNvSpPr/>
            <p:nvPr/>
          </p:nvSpPr>
          <p:spPr>
            <a:xfrm>
              <a:off x="298248" y="1460684"/>
              <a:ext cx="2600234" cy="672916"/>
            </a:xfrm>
            <a:prstGeom prst="wedgeRoundRectCallout">
              <a:avLst>
                <a:gd name="adj1" fmla="val 2268"/>
                <a:gd name="adj2" fmla="val 104538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Typical general purpose functional tester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97" name="Freeform 396"/>
            <p:cNvSpPr/>
            <p:nvPr/>
          </p:nvSpPr>
          <p:spPr>
            <a:xfrm rot="3368588">
              <a:off x="4190915" y="2442670"/>
              <a:ext cx="1248207" cy="1146584"/>
            </a:xfrm>
            <a:custGeom>
              <a:avLst/>
              <a:gdLst>
                <a:gd name="connsiteX0" fmla="*/ 714698 w 888188"/>
                <a:gd name="connsiteY0" fmla="*/ 0 h 1249251"/>
                <a:gd name="connsiteX1" fmla="*/ 418484 w 888188"/>
                <a:gd name="connsiteY1" fmla="*/ 244699 h 1249251"/>
                <a:gd name="connsiteX2" fmla="*/ 882123 w 888188"/>
                <a:gd name="connsiteY2" fmla="*/ 553792 h 1249251"/>
                <a:gd name="connsiteX3" fmla="*/ 19239 w 888188"/>
                <a:gd name="connsiteY3" fmla="*/ 1094704 h 1249251"/>
                <a:gd name="connsiteX4" fmla="*/ 366968 w 888188"/>
                <a:gd name="connsiteY4" fmla="*/ 1249251 h 1249251"/>
                <a:gd name="connsiteX0" fmla="*/ 714698 w 888636"/>
                <a:gd name="connsiteY0" fmla="*/ 0 h 1249251"/>
                <a:gd name="connsiteX1" fmla="*/ 418484 w 888636"/>
                <a:gd name="connsiteY1" fmla="*/ 244699 h 1249251"/>
                <a:gd name="connsiteX2" fmla="*/ 882123 w 888636"/>
                <a:gd name="connsiteY2" fmla="*/ 553792 h 1249251"/>
                <a:gd name="connsiteX3" fmla="*/ 19239 w 888636"/>
                <a:gd name="connsiteY3" fmla="*/ 1094704 h 1249251"/>
                <a:gd name="connsiteX4" fmla="*/ 366968 w 888636"/>
                <a:gd name="connsiteY4" fmla="*/ 1249251 h 1249251"/>
                <a:gd name="connsiteX0" fmla="*/ 697474 w 871412"/>
                <a:gd name="connsiteY0" fmla="*/ 0 h 1249251"/>
                <a:gd name="connsiteX1" fmla="*/ 401260 w 871412"/>
                <a:gd name="connsiteY1" fmla="*/ 244699 h 1249251"/>
                <a:gd name="connsiteX2" fmla="*/ 864899 w 871412"/>
                <a:gd name="connsiteY2" fmla="*/ 553792 h 1249251"/>
                <a:gd name="connsiteX3" fmla="*/ 2015 w 871412"/>
                <a:gd name="connsiteY3" fmla="*/ 1094704 h 1249251"/>
                <a:gd name="connsiteX4" fmla="*/ 349744 w 871412"/>
                <a:gd name="connsiteY4" fmla="*/ 1249251 h 1249251"/>
                <a:gd name="connsiteX0" fmla="*/ 1147640 w 1147640"/>
                <a:gd name="connsiteY0" fmla="*/ 0 h 1544672"/>
                <a:gd name="connsiteX1" fmla="*/ 401260 w 1147640"/>
                <a:gd name="connsiteY1" fmla="*/ 540120 h 1544672"/>
                <a:gd name="connsiteX2" fmla="*/ 864899 w 1147640"/>
                <a:gd name="connsiteY2" fmla="*/ 849213 h 1544672"/>
                <a:gd name="connsiteX3" fmla="*/ 2015 w 1147640"/>
                <a:gd name="connsiteY3" fmla="*/ 1390125 h 1544672"/>
                <a:gd name="connsiteX4" fmla="*/ 349744 w 1147640"/>
                <a:gd name="connsiteY4" fmla="*/ 1544672 h 1544672"/>
                <a:gd name="connsiteX0" fmla="*/ 1778046 w 1778046"/>
                <a:gd name="connsiteY0" fmla="*/ 0 h 1811958"/>
                <a:gd name="connsiteX1" fmla="*/ 1031666 w 1778046"/>
                <a:gd name="connsiteY1" fmla="*/ 540120 h 1811958"/>
                <a:gd name="connsiteX2" fmla="*/ 1495305 w 1778046"/>
                <a:gd name="connsiteY2" fmla="*/ 849213 h 1811958"/>
                <a:gd name="connsiteX3" fmla="*/ 632421 w 1778046"/>
                <a:gd name="connsiteY3" fmla="*/ 1390125 h 1811958"/>
                <a:gd name="connsiteX4" fmla="*/ 37615 w 1778046"/>
                <a:gd name="connsiteY4" fmla="*/ 1811958 h 1811958"/>
                <a:gd name="connsiteX0" fmla="*/ 1740431 w 1740431"/>
                <a:gd name="connsiteY0" fmla="*/ 0 h 1811958"/>
                <a:gd name="connsiteX1" fmla="*/ 994051 w 1740431"/>
                <a:gd name="connsiteY1" fmla="*/ 540120 h 1811958"/>
                <a:gd name="connsiteX2" fmla="*/ 1457690 w 1740431"/>
                <a:gd name="connsiteY2" fmla="*/ 849213 h 1811958"/>
                <a:gd name="connsiteX3" fmla="*/ 594806 w 1740431"/>
                <a:gd name="connsiteY3" fmla="*/ 1390125 h 1811958"/>
                <a:gd name="connsiteX4" fmla="*/ 0 w 1740431"/>
                <a:gd name="connsiteY4" fmla="*/ 1811958 h 1811958"/>
                <a:gd name="connsiteX0" fmla="*/ 1740431 w 1740431"/>
                <a:gd name="connsiteY0" fmla="*/ 0 h 1811958"/>
                <a:gd name="connsiteX1" fmla="*/ 994051 w 1740431"/>
                <a:gd name="connsiteY1" fmla="*/ 540120 h 1811958"/>
                <a:gd name="connsiteX2" fmla="*/ 1457690 w 1740431"/>
                <a:gd name="connsiteY2" fmla="*/ 849213 h 1811958"/>
                <a:gd name="connsiteX3" fmla="*/ 594806 w 1740431"/>
                <a:gd name="connsiteY3" fmla="*/ 1390125 h 1811958"/>
                <a:gd name="connsiteX4" fmla="*/ 0 w 1740431"/>
                <a:gd name="connsiteY4" fmla="*/ 1811958 h 1811958"/>
                <a:gd name="connsiteX0" fmla="*/ 1740431 w 1740431"/>
                <a:gd name="connsiteY0" fmla="*/ 0 h 1811958"/>
                <a:gd name="connsiteX1" fmla="*/ 994051 w 1740431"/>
                <a:gd name="connsiteY1" fmla="*/ 540120 h 1811958"/>
                <a:gd name="connsiteX2" fmla="*/ 1457690 w 1740431"/>
                <a:gd name="connsiteY2" fmla="*/ 849213 h 1811958"/>
                <a:gd name="connsiteX3" fmla="*/ 594806 w 1740431"/>
                <a:gd name="connsiteY3" fmla="*/ 1390125 h 1811958"/>
                <a:gd name="connsiteX4" fmla="*/ 0 w 1740431"/>
                <a:gd name="connsiteY4" fmla="*/ 1811958 h 1811958"/>
                <a:gd name="connsiteX0" fmla="*/ 1740431 w 1740431"/>
                <a:gd name="connsiteY0" fmla="*/ 0 h 1811958"/>
                <a:gd name="connsiteX1" fmla="*/ 994051 w 1740431"/>
                <a:gd name="connsiteY1" fmla="*/ 540120 h 1811958"/>
                <a:gd name="connsiteX2" fmla="*/ 1457690 w 1740431"/>
                <a:gd name="connsiteY2" fmla="*/ 849213 h 1811958"/>
                <a:gd name="connsiteX3" fmla="*/ 594806 w 1740431"/>
                <a:gd name="connsiteY3" fmla="*/ 1390125 h 1811958"/>
                <a:gd name="connsiteX4" fmla="*/ 0 w 1740431"/>
                <a:gd name="connsiteY4" fmla="*/ 1811958 h 1811958"/>
                <a:gd name="connsiteX0" fmla="*/ 1740431 w 1740431"/>
                <a:gd name="connsiteY0" fmla="*/ 0 h 1811958"/>
                <a:gd name="connsiteX1" fmla="*/ 994051 w 1740431"/>
                <a:gd name="connsiteY1" fmla="*/ 540120 h 1811958"/>
                <a:gd name="connsiteX2" fmla="*/ 1457690 w 1740431"/>
                <a:gd name="connsiteY2" fmla="*/ 849213 h 1811958"/>
                <a:gd name="connsiteX3" fmla="*/ 594806 w 1740431"/>
                <a:gd name="connsiteY3" fmla="*/ 1390125 h 1811958"/>
                <a:gd name="connsiteX4" fmla="*/ 0 w 1740431"/>
                <a:gd name="connsiteY4" fmla="*/ 1811958 h 1811958"/>
                <a:gd name="connsiteX0" fmla="*/ 1740431 w 1740431"/>
                <a:gd name="connsiteY0" fmla="*/ 0 h 1811958"/>
                <a:gd name="connsiteX1" fmla="*/ 994051 w 1740431"/>
                <a:gd name="connsiteY1" fmla="*/ 540120 h 1811958"/>
                <a:gd name="connsiteX2" fmla="*/ 1457690 w 1740431"/>
                <a:gd name="connsiteY2" fmla="*/ 849213 h 1811958"/>
                <a:gd name="connsiteX3" fmla="*/ 594806 w 1740431"/>
                <a:gd name="connsiteY3" fmla="*/ 1390125 h 1811958"/>
                <a:gd name="connsiteX4" fmla="*/ 0 w 1740431"/>
                <a:gd name="connsiteY4" fmla="*/ 1811958 h 181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431" h="1811958">
                  <a:moveTo>
                    <a:pt x="1740431" y="0"/>
                  </a:moveTo>
                  <a:cubicBezTo>
                    <a:pt x="1578372" y="76200"/>
                    <a:pt x="1041175" y="398584"/>
                    <a:pt x="994051" y="540120"/>
                  </a:cubicBezTo>
                  <a:cubicBezTo>
                    <a:pt x="946927" y="681656"/>
                    <a:pt x="1524231" y="707546"/>
                    <a:pt x="1457690" y="849213"/>
                  </a:cubicBezTo>
                  <a:cubicBezTo>
                    <a:pt x="1391149" y="990880"/>
                    <a:pt x="545933" y="814735"/>
                    <a:pt x="594806" y="1390125"/>
                  </a:cubicBezTo>
                  <a:cubicBezTo>
                    <a:pt x="756220" y="1754498"/>
                    <a:pt x="585064" y="1539420"/>
                    <a:pt x="0" y="1811958"/>
                  </a:cubicBezTo>
                </a:path>
              </a:pathLst>
            </a:custGeom>
            <a:noFill/>
            <a:ln w="34925" cap="flat" cmpd="sng" algn="ctr">
              <a:solidFill>
                <a:srgbClr val="FFFFFF"/>
              </a:solidFill>
              <a:prstDash val="soli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contourW="12700" prstMaterial="matte">
              <a:bevelT w="260350" h="50800" prst="softRound"/>
              <a:bevelB prst="softRound"/>
              <a:extrusionClr>
                <a:srgbClr val="F79646"/>
              </a:extrusionClr>
              <a:contourClr>
                <a:srgbClr val="F79646">
                  <a:lumMod val="75000"/>
                </a:srgbClr>
              </a:contourClr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t-EE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8" name="Trapezoid 1"/>
            <p:cNvSpPr/>
            <p:nvPr/>
          </p:nvSpPr>
          <p:spPr>
            <a:xfrm rot="16200000">
              <a:off x="-40189" y="3579617"/>
              <a:ext cx="2201459" cy="393525"/>
            </a:xfrm>
            <a:custGeom>
              <a:avLst/>
              <a:gdLst>
                <a:gd name="connsiteX0" fmla="*/ 0 w 2020998"/>
                <a:gd name="connsiteY0" fmla="*/ 369975 h 369975"/>
                <a:gd name="connsiteX1" fmla="*/ 269915 w 2020998"/>
                <a:gd name="connsiteY1" fmla="*/ 0 h 369975"/>
                <a:gd name="connsiteX2" fmla="*/ 1751083 w 2020998"/>
                <a:gd name="connsiteY2" fmla="*/ 0 h 369975"/>
                <a:gd name="connsiteX3" fmla="*/ 2020998 w 2020998"/>
                <a:gd name="connsiteY3" fmla="*/ 369975 h 369975"/>
                <a:gd name="connsiteX4" fmla="*/ 0 w 2020998"/>
                <a:gd name="connsiteY4" fmla="*/ 369975 h 369975"/>
                <a:gd name="connsiteX0" fmla="*/ 0 w 2201459"/>
                <a:gd name="connsiteY0" fmla="*/ 369975 h 369975"/>
                <a:gd name="connsiteX1" fmla="*/ 269915 w 2201459"/>
                <a:gd name="connsiteY1" fmla="*/ 0 h 369975"/>
                <a:gd name="connsiteX2" fmla="*/ 2201459 w 2201459"/>
                <a:gd name="connsiteY2" fmla="*/ 13648 h 369975"/>
                <a:gd name="connsiteX3" fmla="*/ 2020998 w 2201459"/>
                <a:gd name="connsiteY3" fmla="*/ 369975 h 369975"/>
                <a:gd name="connsiteX4" fmla="*/ 0 w 2201459"/>
                <a:gd name="connsiteY4" fmla="*/ 369975 h 369975"/>
                <a:gd name="connsiteX0" fmla="*/ 0 w 2201459"/>
                <a:gd name="connsiteY0" fmla="*/ 369975 h 369975"/>
                <a:gd name="connsiteX1" fmla="*/ 1429974 w 2201459"/>
                <a:gd name="connsiteY1" fmla="*/ 0 h 369975"/>
                <a:gd name="connsiteX2" fmla="*/ 2201459 w 2201459"/>
                <a:gd name="connsiteY2" fmla="*/ 13648 h 369975"/>
                <a:gd name="connsiteX3" fmla="*/ 2020998 w 2201459"/>
                <a:gd name="connsiteY3" fmla="*/ 369975 h 369975"/>
                <a:gd name="connsiteX4" fmla="*/ 0 w 2201459"/>
                <a:gd name="connsiteY4" fmla="*/ 369975 h 3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459" h="369975">
                  <a:moveTo>
                    <a:pt x="0" y="369975"/>
                  </a:moveTo>
                  <a:lnTo>
                    <a:pt x="1429974" y="0"/>
                  </a:lnTo>
                  <a:lnTo>
                    <a:pt x="2201459" y="13648"/>
                  </a:lnTo>
                  <a:lnTo>
                    <a:pt x="2020998" y="369975"/>
                  </a:lnTo>
                  <a:lnTo>
                    <a:pt x="0" y="369975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rgbClr val="000000">
                    <a:tint val="44500"/>
                    <a:satMod val="160000"/>
                    <a:alpha val="70000"/>
                  </a:srgbClr>
                </a:gs>
                <a:gs pos="100000">
                  <a:srgbClr val="0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9" name="Rounded Rectangular Callout 398"/>
            <p:cNvSpPr/>
            <p:nvPr/>
          </p:nvSpPr>
          <p:spPr>
            <a:xfrm>
              <a:off x="4711886" y="15330"/>
              <a:ext cx="1903764" cy="599301"/>
            </a:xfrm>
            <a:prstGeom prst="wedgeRoundRectCallout">
              <a:avLst>
                <a:gd name="adj1" fmla="val -8142"/>
                <a:gd name="adj2" fmla="val 103324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Customer’s board under test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00" name="Rounded Rectangular Callout 399"/>
            <p:cNvSpPr/>
            <p:nvPr/>
          </p:nvSpPr>
          <p:spPr>
            <a:xfrm>
              <a:off x="1347168" y="30115"/>
              <a:ext cx="2056164" cy="599301"/>
            </a:xfrm>
            <a:prstGeom prst="wedgeRoundRectCallout">
              <a:avLst>
                <a:gd name="adj1" fmla="val -79163"/>
                <a:gd name="adj2" fmla="val 60056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translucentPowder"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t-EE" b="1" kern="0" dirty="0">
                  <a:solidFill>
                    <a:sysClr val="window" lastClr="FFFFFF"/>
                  </a:solidFill>
                  <a:latin typeface="Calibri"/>
                </a:rPr>
                <a:t>External PC with </a:t>
              </a:r>
              <a:r>
                <a:rPr lang="et-EE" b="1" kern="0" dirty="0" smtClean="0">
                  <a:solidFill>
                    <a:sysClr val="window" lastClr="FFFFFF"/>
                  </a:solidFill>
                  <a:latin typeface="Calibri"/>
                </a:rPr>
                <a:t>control software</a:t>
              </a:r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12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and future plans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FPGA instrumentation</a:t>
            </a:r>
          </a:p>
          <a:p>
            <a:pPr lvl="1"/>
            <a:r>
              <a:rPr lang="en-US" dirty="0" smtClean="0"/>
              <a:t>Patent applications + PhD by Igor </a:t>
            </a:r>
            <a:r>
              <a:rPr lang="en-US" dirty="0" err="1" smtClean="0"/>
              <a:t>Aleksejev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Future: intelligent instrumentation</a:t>
            </a:r>
          </a:p>
          <a:p>
            <a:r>
              <a:rPr lang="en-US" dirty="0" smtClean="0"/>
              <a:t>Microprocessors</a:t>
            </a:r>
          </a:p>
          <a:p>
            <a:pPr lvl="1"/>
            <a:r>
              <a:rPr lang="en-US" dirty="0"/>
              <a:t>PhD by Anton T</a:t>
            </a:r>
            <a:r>
              <a:rPr lang="et-EE" dirty="0"/>
              <a:t>š</a:t>
            </a:r>
            <a:r>
              <a:rPr lang="en-US" dirty="0" err="1"/>
              <a:t>ertov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Future</a:t>
            </a:r>
            <a:r>
              <a:rPr lang="en-US" dirty="0" smtClean="0">
                <a:solidFill>
                  <a:srgbClr val="00B050"/>
                </a:solidFill>
              </a:rPr>
              <a:t>: test OS + real-time test application</a:t>
            </a:r>
          </a:p>
          <a:p>
            <a:r>
              <a:rPr lang="en-US" dirty="0" smtClean="0"/>
              <a:t>Diagnostic Instrumentation for Functional Test</a:t>
            </a:r>
          </a:p>
          <a:p>
            <a:pPr lvl="1"/>
            <a:r>
              <a:rPr lang="en-US" dirty="0" smtClean="0"/>
              <a:t>Status: initial phase, </a:t>
            </a:r>
            <a:r>
              <a:rPr lang="en-US" dirty="0" err="1" smtClean="0"/>
              <a:t>LabVIEW</a:t>
            </a:r>
            <a:r>
              <a:rPr lang="en-US" dirty="0" smtClean="0"/>
              <a:t> expertise needed</a:t>
            </a:r>
          </a:p>
          <a:p>
            <a:pPr lvl="1"/>
            <a:r>
              <a:rPr lang="en-US" dirty="0" smtClean="0"/>
              <a:t>PhD student needed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58B74E2-C59E-4DF5-9727-AC1748035748}" type="slidenum">
              <a:rPr lang="en-US" noProof="0" smtClean="0"/>
              <a:pPr>
                <a:defRPr/>
              </a:pPr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1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Management </a:t>
            </a:r>
            <a:br>
              <a:rPr lang="en-US" dirty="0" smtClean="0"/>
            </a:br>
            <a:r>
              <a:rPr lang="en-US" dirty="0" smtClean="0"/>
              <a:t>against Ageing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2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Fault Tolerant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F05954AC-B7B0-4A4D-A93F-4DE754F8AC0A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46082" name="Rectangle 22"/>
          <p:cNvSpPr>
            <a:spLocks noChangeArrowheads="1"/>
          </p:cNvSpPr>
          <p:nvPr/>
        </p:nvSpPr>
        <p:spPr bwMode="auto">
          <a:xfrm>
            <a:off x="3787775" y="4329113"/>
            <a:ext cx="603250" cy="143986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36000" rIns="36000"/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Reso-</a:t>
            </a:r>
          </a:p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urce 1</a:t>
            </a:r>
          </a:p>
        </p:txBody>
      </p:sp>
      <p:sp>
        <p:nvSpPr>
          <p:cNvPr id="46083" name="Rectangle 23"/>
          <p:cNvSpPr>
            <a:spLocks noChangeArrowheads="1"/>
          </p:cNvSpPr>
          <p:nvPr/>
        </p:nvSpPr>
        <p:spPr bwMode="auto">
          <a:xfrm>
            <a:off x="431800" y="3789363"/>
            <a:ext cx="2520950" cy="1079500"/>
          </a:xfrm>
          <a:prstGeom prst="rect">
            <a:avLst/>
          </a:prstGeom>
          <a:solidFill>
            <a:srgbClr val="00CC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b"/>
          <a:lstStyle/>
          <a:p>
            <a:pPr eaLnBrk="0" hangingPunct="0"/>
            <a:r>
              <a:rPr lang="en-US" b="1">
                <a:solidFill>
                  <a:srgbClr val="FFFF99"/>
                </a:solidFill>
              </a:rPr>
              <a:t>OS + Scheduler</a:t>
            </a:r>
          </a:p>
        </p:txBody>
      </p:sp>
      <p:sp>
        <p:nvSpPr>
          <p:cNvPr id="46084" name="Rectangle 25"/>
          <p:cNvSpPr>
            <a:spLocks noChangeArrowheads="1"/>
          </p:cNvSpPr>
          <p:nvPr/>
        </p:nvSpPr>
        <p:spPr bwMode="auto">
          <a:xfrm>
            <a:off x="431800" y="3968750"/>
            <a:ext cx="2520950" cy="360363"/>
          </a:xfrm>
          <a:prstGeom prst="rect">
            <a:avLst/>
          </a:prstGeom>
          <a:solidFill>
            <a:srgbClr val="FF99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Activity Map</a:t>
            </a:r>
          </a:p>
        </p:txBody>
      </p:sp>
      <p:sp>
        <p:nvSpPr>
          <p:cNvPr id="46085" name="Line 17"/>
          <p:cNvSpPr>
            <a:spLocks noChangeShapeType="1"/>
          </p:cNvSpPr>
          <p:nvPr/>
        </p:nvSpPr>
        <p:spPr bwMode="auto">
          <a:xfrm flipH="1">
            <a:off x="2952750" y="2708275"/>
            <a:ext cx="9001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2989263" y="2436813"/>
            <a:ext cx="8270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Interrupts</a:t>
            </a:r>
          </a:p>
        </p:txBody>
      </p:sp>
      <p:sp>
        <p:nvSpPr>
          <p:cNvPr id="46087" name="Rectangle 22"/>
          <p:cNvSpPr>
            <a:spLocks noChangeArrowheads="1"/>
          </p:cNvSpPr>
          <p:nvPr/>
        </p:nvSpPr>
        <p:spPr bwMode="auto">
          <a:xfrm>
            <a:off x="4508500" y="4329113"/>
            <a:ext cx="603250" cy="143986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36000" rIns="36000"/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Reso-</a:t>
            </a:r>
          </a:p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urce 2</a:t>
            </a:r>
          </a:p>
        </p:txBody>
      </p:sp>
      <p:sp>
        <p:nvSpPr>
          <p:cNvPr id="46088" name="Rectangle 22"/>
          <p:cNvSpPr>
            <a:spLocks noChangeArrowheads="1"/>
          </p:cNvSpPr>
          <p:nvPr/>
        </p:nvSpPr>
        <p:spPr bwMode="auto">
          <a:xfrm>
            <a:off x="5589588" y="4329113"/>
            <a:ext cx="603250" cy="143986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36000" rIns="36000"/>
          <a:lstStyle/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Reso-</a:t>
            </a:r>
          </a:p>
          <a:p>
            <a:pPr eaLnBrk="0" hangingPunct="0"/>
            <a:r>
              <a:rPr lang="en-US" sz="1400" b="1">
                <a:solidFill>
                  <a:srgbClr val="FFFFFF"/>
                </a:solidFill>
              </a:rPr>
              <a:t>urce N</a:t>
            </a:r>
          </a:p>
        </p:txBody>
      </p:sp>
      <p:grpSp>
        <p:nvGrpSpPr>
          <p:cNvPr id="46089" name="Group 62"/>
          <p:cNvGrpSpPr>
            <a:grpSpLocks/>
          </p:cNvGrpSpPr>
          <p:nvPr/>
        </p:nvGrpSpPr>
        <p:grpSpPr bwMode="auto">
          <a:xfrm>
            <a:off x="3671888" y="5049838"/>
            <a:ext cx="3240087" cy="1079500"/>
            <a:chOff x="1899" y="2759"/>
            <a:chExt cx="1271" cy="906"/>
          </a:xfrm>
        </p:grpSpPr>
        <p:grpSp>
          <p:nvGrpSpPr>
            <p:cNvPr id="46092" name="Group 61"/>
            <p:cNvGrpSpPr>
              <a:grpSpLocks/>
            </p:cNvGrpSpPr>
            <p:nvPr/>
          </p:nvGrpSpPr>
          <p:grpSpPr bwMode="auto">
            <a:xfrm>
              <a:off x="1899" y="2759"/>
              <a:ext cx="1271" cy="906"/>
              <a:chOff x="1899" y="2759"/>
              <a:chExt cx="1271" cy="906"/>
            </a:xfrm>
          </p:grpSpPr>
          <p:sp>
            <p:nvSpPr>
              <p:cNvPr id="46094" name="Freeform 7"/>
              <p:cNvSpPr>
                <a:spLocks/>
              </p:cNvSpPr>
              <p:nvPr/>
            </p:nvSpPr>
            <p:spPr bwMode="auto">
              <a:xfrm>
                <a:off x="1899" y="2759"/>
                <a:ext cx="1271" cy="906"/>
              </a:xfrm>
              <a:custGeom>
                <a:avLst/>
                <a:gdLst>
                  <a:gd name="T0" fmla="*/ 0 w 4985"/>
                  <a:gd name="T1" fmla="*/ 0 h 2178"/>
                  <a:gd name="T2" fmla="*/ 0 w 4985"/>
                  <a:gd name="T3" fmla="*/ 0 h 2178"/>
                  <a:gd name="T4" fmla="*/ 0 w 4985"/>
                  <a:gd name="T5" fmla="*/ 0 h 2178"/>
                  <a:gd name="T6" fmla="*/ 0 w 4985"/>
                  <a:gd name="T7" fmla="*/ 0 h 2178"/>
                  <a:gd name="T8" fmla="*/ 0 w 4985"/>
                  <a:gd name="T9" fmla="*/ 0 h 2178"/>
                  <a:gd name="T10" fmla="*/ 0 w 4985"/>
                  <a:gd name="T11" fmla="*/ 0 h 2178"/>
                  <a:gd name="T12" fmla="*/ 0 w 4985"/>
                  <a:gd name="T13" fmla="*/ 0 h 2178"/>
                  <a:gd name="T14" fmla="*/ 0 w 4985"/>
                  <a:gd name="T15" fmla="*/ 0 h 2178"/>
                  <a:gd name="T16" fmla="*/ 0 w 4985"/>
                  <a:gd name="T17" fmla="*/ 0 h 2178"/>
                  <a:gd name="T18" fmla="*/ 0 w 4985"/>
                  <a:gd name="T19" fmla="*/ 0 h 2178"/>
                  <a:gd name="T20" fmla="*/ 0 w 4985"/>
                  <a:gd name="T21" fmla="*/ 0 h 2178"/>
                  <a:gd name="T22" fmla="*/ 0 w 4985"/>
                  <a:gd name="T23" fmla="*/ 0 h 2178"/>
                  <a:gd name="T24" fmla="*/ 0 w 4985"/>
                  <a:gd name="T25" fmla="*/ 0 h 2178"/>
                  <a:gd name="T26" fmla="*/ 0 w 4985"/>
                  <a:gd name="T27" fmla="*/ 0 h 2178"/>
                  <a:gd name="T28" fmla="*/ 0 w 4985"/>
                  <a:gd name="T29" fmla="*/ 0 h 2178"/>
                  <a:gd name="T30" fmla="*/ 0 w 4985"/>
                  <a:gd name="T31" fmla="*/ 0 h 2178"/>
                  <a:gd name="T32" fmla="*/ 0 w 4985"/>
                  <a:gd name="T33" fmla="*/ 0 h 2178"/>
                  <a:gd name="T34" fmla="*/ 0 w 4985"/>
                  <a:gd name="T35" fmla="*/ 0 h 2178"/>
                  <a:gd name="T36" fmla="*/ 0 w 4985"/>
                  <a:gd name="T37" fmla="*/ 0 h 2178"/>
                  <a:gd name="T38" fmla="*/ 0 w 4985"/>
                  <a:gd name="T39" fmla="*/ 0 h 2178"/>
                  <a:gd name="T40" fmla="*/ 0 w 4985"/>
                  <a:gd name="T41" fmla="*/ 0 h 2178"/>
                  <a:gd name="T42" fmla="*/ 0 w 4985"/>
                  <a:gd name="T43" fmla="*/ 0 h 2178"/>
                  <a:gd name="T44" fmla="*/ 0 w 4985"/>
                  <a:gd name="T45" fmla="*/ 0 h 2178"/>
                  <a:gd name="T46" fmla="*/ 0 w 4985"/>
                  <a:gd name="T47" fmla="*/ 0 h 2178"/>
                  <a:gd name="T48" fmla="*/ 0 w 4985"/>
                  <a:gd name="T49" fmla="*/ 0 h 2178"/>
                  <a:gd name="T50" fmla="*/ 0 w 4985"/>
                  <a:gd name="T51" fmla="*/ 0 h 2178"/>
                  <a:gd name="T52" fmla="*/ 0 w 4985"/>
                  <a:gd name="T53" fmla="*/ 0 h 2178"/>
                  <a:gd name="T54" fmla="*/ 0 w 4985"/>
                  <a:gd name="T55" fmla="*/ 0 h 2178"/>
                  <a:gd name="T56" fmla="*/ 0 w 4985"/>
                  <a:gd name="T57" fmla="*/ 0 h 2178"/>
                  <a:gd name="T58" fmla="*/ 0 w 4985"/>
                  <a:gd name="T59" fmla="*/ 0 h 2178"/>
                  <a:gd name="T60" fmla="*/ 0 w 4985"/>
                  <a:gd name="T61" fmla="*/ 0 h 2178"/>
                  <a:gd name="T62" fmla="*/ 0 w 4985"/>
                  <a:gd name="T63" fmla="*/ 0 h 2178"/>
                  <a:gd name="T64" fmla="*/ 0 w 4985"/>
                  <a:gd name="T65" fmla="*/ 0 h 2178"/>
                  <a:gd name="T66" fmla="*/ 0 w 4985"/>
                  <a:gd name="T67" fmla="*/ 0 h 2178"/>
                  <a:gd name="T68" fmla="*/ 0 w 4985"/>
                  <a:gd name="T69" fmla="*/ 0 h 2178"/>
                  <a:gd name="T70" fmla="*/ 0 w 4985"/>
                  <a:gd name="T71" fmla="*/ 0 h 2178"/>
                  <a:gd name="T72" fmla="*/ 0 w 4985"/>
                  <a:gd name="T73" fmla="*/ 0 h 2178"/>
                  <a:gd name="T74" fmla="*/ 0 w 4985"/>
                  <a:gd name="T75" fmla="*/ 0 h 2178"/>
                  <a:gd name="T76" fmla="*/ 0 w 4985"/>
                  <a:gd name="T77" fmla="*/ 0 h 2178"/>
                  <a:gd name="T78" fmla="*/ 0 w 4985"/>
                  <a:gd name="T79" fmla="*/ 0 h 2178"/>
                  <a:gd name="T80" fmla="*/ 0 w 4985"/>
                  <a:gd name="T81" fmla="*/ 0 h 2178"/>
                  <a:gd name="T82" fmla="*/ 0 w 4985"/>
                  <a:gd name="T83" fmla="*/ 0 h 2178"/>
                  <a:gd name="T84" fmla="*/ 0 w 4985"/>
                  <a:gd name="T85" fmla="*/ 0 h 2178"/>
                  <a:gd name="T86" fmla="*/ 0 w 4985"/>
                  <a:gd name="T87" fmla="*/ 0 h 2178"/>
                  <a:gd name="T88" fmla="*/ 0 w 4985"/>
                  <a:gd name="T89" fmla="*/ 0 h 2178"/>
                  <a:gd name="T90" fmla="*/ 0 w 4985"/>
                  <a:gd name="T91" fmla="*/ 0 h 2178"/>
                  <a:gd name="T92" fmla="*/ 0 w 4985"/>
                  <a:gd name="T93" fmla="*/ 0 h 2178"/>
                  <a:gd name="T94" fmla="*/ 0 w 4985"/>
                  <a:gd name="T95" fmla="*/ 0 h 2178"/>
                  <a:gd name="T96" fmla="*/ 0 w 4985"/>
                  <a:gd name="T97" fmla="*/ 0 h 2178"/>
                  <a:gd name="T98" fmla="*/ 0 w 4985"/>
                  <a:gd name="T99" fmla="*/ 0 h 2178"/>
                  <a:gd name="T100" fmla="*/ 0 w 4985"/>
                  <a:gd name="T101" fmla="*/ 0 h 2178"/>
                  <a:gd name="T102" fmla="*/ 0 w 4985"/>
                  <a:gd name="T103" fmla="*/ 0 h 2178"/>
                  <a:gd name="T104" fmla="*/ 0 w 4985"/>
                  <a:gd name="T105" fmla="*/ 0 h 2178"/>
                  <a:gd name="T106" fmla="*/ 0 w 4985"/>
                  <a:gd name="T107" fmla="*/ 0 h 2178"/>
                  <a:gd name="T108" fmla="*/ 0 w 4985"/>
                  <a:gd name="T109" fmla="*/ 0 h 2178"/>
                  <a:gd name="T110" fmla="*/ 0 w 4985"/>
                  <a:gd name="T111" fmla="*/ 0 h 2178"/>
                  <a:gd name="T112" fmla="*/ 0 w 4985"/>
                  <a:gd name="T113" fmla="*/ 0 h 21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85"/>
                  <a:gd name="T172" fmla="*/ 0 h 2178"/>
                  <a:gd name="T173" fmla="*/ 4985 w 4985"/>
                  <a:gd name="T174" fmla="*/ 2178 h 21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85" h="2178">
                    <a:moveTo>
                      <a:pt x="449" y="725"/>
                    </a:moveTo>
                    <a:lnTo>
                      <a:pt x="426" y="725"/>
                    </a:lnTo>
                    <a:lnTo>
                      <a:pt x="401" y="729"/>
                    </a:lnTo>
                    <a:lnTo>
                      <a:pt x="378" y="731"/>
                    </a:lnTo>
                    <a:lnTo>
                      <a:pt x="357" y="735"/>
                    </a:lnTo>
                    <a:lnTo>
                      <a:pt x="334" y="741"/>
                    </a:lnTo>
                    <a:lnTo>
                      <a:pt x="313" y="744"/>
                    </a:lnTo>
                    <a:lnTo>
                      <a:pt x="291" y="750"/>
                    </a:lnTo>
                    <a:lnTo>
                      <a:pt x="270" y="756"/>
                    </a:lnTo>
                    <a:lnTo>
                      <a:pt x="251" y="762"/>
                    </a:lnTo>
                    <a:lnTo>
                      <a:pt x="232" y="769"/>
                    </a:lnTo>
                    <a:lnTo>
                      <a:pt x="213" y="777"/>
                    </a:lnTo>
                    <a:lnTo>
                      <a:pt x="194" y="785"/>
                    </a:lnTo>
                    <a:lnTo>
                      <a:pt x="176" y="794"/>
                    </a:lnTo>
                    <a:lnTo>
                      <a:pt x="159" y="802"/>
                    </a:lnTo>
                    <a:lnTo>
                      <a:pt x="144" y="812"/>
                    </a:lnTo>
                    <a:lnTo>
                      <a:pt x="128" y="821"/>
                    </a:lnTo>
                    <a:lnTo>
                      <a:pt x="113" y="833"/>
                    </a:lnTo>
                    <a:lnTo>
                      <a:pt x="100" y="842"/>
                    </a:lnTo>
                    <a:lnTo>
                      <a:pt x="86" y="854"/>
                    </a:lnTo>
                    <a:lnTo>
                      <a:pt x="75" y="865"/>
                    </a:lnTo>
                    <a:lnTo>
                      <a:pt x="63" y="877"/>
                    </a:lnTo>
                    <a:lnTo>
                      <a:pt x="52" y="888"/>
                    </a:lnTo>
                    <a:lnTo>
                      <a:pt x="42" y="900"/>
                    </a:lnTo>
                    <a:lnTo>
                      <a:pt x="34" y="913"/>
                    </a:lnTo>
                    <a:lnTo>
                      <a:pt x="25" y="927"/>
                    </a:lnTo>
                    <a:lnTo>
                      <a:pt x="19" y="938"/>
                    </a:lnTo>
                    <a:lnTo>
                      <a:pt x="13" y="952"/>
                    </a:lnTo>
                    <a:lnTo>
                      <a:pt x="7" y="965"/>
                    </a:lnTo>
                    <a:lnTo>
                      <a:pt x="4" y="980"/>
                    </a:lnTo>
                    <a:lnTo>
                      <a:pt x="2" y="994"/>
                    </a:lnTo>
                    <a:lnTo>
                      <a:pt x="0" y="1007"/>
                    </a:lnTo>
                    <a:lnTo>
                      <a:pt x="0" y="1023"/>
                    </a:lnTo>
                    <a:lnTo>
                      <a:pt x="0" y="1032"/>
                    </a:lnTo>
                    <a:lnTo>
                      <a:pt x="0" y="1042"/>
                    </a:lnTo>
                    <a:lnTo>
                      <a:pt x="2" y="1051"/>
                    </a:lnTo>
                    <a:lnTo>
                      <a:pt x="4" y="1061"/>
                    </a:lnTo>
                    <a:lnTo>
                      <a:pt x="5" y="1071"/>
                    </a:lnTo>
                    <a:lnTo>
                      <a:pt x="9" y="1080"/>
                    </a:lnTo>
                    <a:lnTo>
                      <a:pt x="11" y="1090"/>
                    </a:lnTo>
                    <a:lnTo>
                      <a:pt x="17" y="1099"/>
                    </a:lnTo>
                    <a:lnTo>
                      <a:pt x="21" y="1109"/>
                    </a:lnTo>
                    <a:lnTo>
                      <a:pt x="25" y="1119"/>
                    </a:lnTo>
                    <a:lnTo>
                      <a:pt x="30" y="1128"/>
                    </a:lnTo>
                    <a:lnTo>
                      <a:pt x="36" y="1136"/>
                    </a:lnTo>
                    <a:lnTo>
                      <a:pt x="50" y="1155"/>
                    </a:lnTo>
                    <a:lnTo>
                      <a:pt x="65" y="1170"/>
                    </a:lnTo>
                    <a:lnTo>
                      <a:pt x="82" y="1188"/>
                    </a:lnTo>
                    <a:lnTo>
                      <a:pt x="101" y="1203"/>
                    </a:lnTo>
                    <a:lnTo>
                      <a:pt x="121" y="1218"/>
                    </a:lnTo>
                    <a:lnTo>
                      <a:pt x="144" y="1232"/>
                    </a:lnTo>
                    <a:lnTo>
                      <a:pt x="167" y="1245"/>
                    </a:lnTo>
                    <a:lnTo>
                      <a:pt x="192" y="1259"/>
                    </a:lnTo>
                    <a:lnTo>
                      <a:pt x="219" y="1270"/>
                    </a:lnTo>
                    <a:lnTo>
                      <a:pt x="247" y="1282"/>
                    </a:lnTo>
                    <a:lnTo>
                      <a:pt x="245" y="1278"/>
                    </a:lnTo>
                    <a:lnTo>
                      <a:pt x="228" y="1288"/>
                    </a:lnTo>
                    <a:lnTo>
                      <a:pt x="213" y="1299"/>
                    </a:lnTo>
                    <a:lnTo>
                      <a:pt x="199" y="1311"/>
                    </a:lnTo>
                    <a:lnTo>
                      <a:pt x="186" y="1322"/>
                    </a:lnTo>
                    <a:lnTo>
                      <a:pt x="174" y="1334"/>
                    </a:lnTo>
                    <a:lnTo>
                      <a:pt x="163" y="1347"/>
                    </a:lnTo>
                    <a:lnTo>
                      <a:pt x="153" y="1359"/>
                    </a:lnTo>
                    <a:lnTo>
                      <a:pt x="144" y="1372"/>
                    </a:lnTo>
                    <a:lnTo>
                      <a:pt x="136" y="1385"/>
                    </a:lnTo>
                    <a:lnTo>
                      <a:pt x="128" y="1399"/>
                    </a:lnTo>
                    <a:lnTo>
                      <a:pt x="123" y="1412"/>
                    </a:lnTo>
                    <a:lnTo>
                      <a:pt x="117" y="1426"/>
                    </a:lnTo>
                    <a:lnTo>
                      <a:pt x="113" y="1439"/>
                    </a:lnTo>
                    <a:lnTo>
                      <a:pt x="111" y="1453"/>
                    </a:lnTo>
                    <a:lnTo>
                      <a:pt x="109" y="1468"/>
                    </a:lnTo>
                    <a:lnTo>
                      <a:pt x="109" y="1481"/>
                    </a:lnTo>
                    <a:lnTo>
                      <a:pt x="109" y="1497"/>
                    </a:lnTo>
                    <a:lnTo>
                      <a:pt x="111" y="1512"/>
                    </a:lnTo>
                    <a:lnTo>
                      <a:pt x="115" y="1527"/>
                    </a:lnTo>
                    <a:lnTo>
                      <a:pt x="119" y="1541"/>
                    </a:lnTo>
                    <a:lnTo>
                      <a:pt x="124" y="1556"/>
                    </a:lnTo>
                    <a:lnTo>
                      <a:pt x="132" y="1570"/>
                    </a:lnTo>
                    <a:lnTo>
                      <a:pt x="140" y="1583"/>
                    </a:lnTo>
                    <a:lnTo>
                      <a:pt x="147" y="1596"/>
                    </a:lnTo>
                    <a:lnTo>
                      <a:pt x="159" y="1610"/>
                    </a:lnTo>
                    <a:lnTo>
                      <a:pt x="169" y="1623"/>
                    </a:lnTo>
                    <a:lnTo>
                      <a:pt x="182" y="1637"/>
                    </a:lnTo>
                    <a:lnTo>
                      <a:pt x="195" y="1648"/>
                    </a:lnTo>
                    <a:lnTo>
                      <a:pt x="209" y="1660"/>
                    </a:lnTo>
                    <a:lnTo>
                      <a:pt x="224" y="1671"/>
                    </a:lnTo>
                    <a:lnTo>
                      <a:pt x="240" y="1681"/>
                    </a:lnTo>
                    <a:lnTo>
                      <a:pt x="257" y="1692"/>
                    </a:lnTo>
                    <a:lnTo>
                      <a:pt x="274" y="1702"/>
                    </a:lnTo>
                    <a:lnTo>
                      <a:pt x="291" y="1712"/>
                    </a:lnTo>
                    <a:lnTo>
                      <a:pt x="311" y="1719"/>
                    </a:lnTo>
                    <a:lnTo>
                      <a:pt x="330" y="1729"/>
                    </a:lnTo>
                    <a:lnTo>
                      <a:pt x="351" y="1737"/>
                    </a:lnTo>
                    <a:lnTo>
                      <a:pt x="372" y="1744"/>
                    </a:lnTo>
                    <a:lnTo>
                      <a:pt x="393" y="1750"/>
                    </a:lnTo>
                    <a:lnTo>
                      <a:pt x="416" y="1756"/>
                    </a:lnTo>
                    <a:lnTo>
                      <a:pt x="439" y="1762"/>
                    </a:lnTo>
                    <a:lnTo>
                      <a:pt x="462" y="1765"/>
                    </a:lnTo>
                    <a:lnTo>
                      <a:pt x="485" y="1769"/>
                    </a:lnTo>
                    <a:lnTo>
                      <a:pt x="510" y="1773"/>
                    </a:lnTo>
                    <a:lnTo>
                      <a:pt x="535" y="1777"/>
                    </a:lnTo>
                    <a:lnTo>
                      <a:pt x="560" y="1779"/>
                    </a:lnTo>
                    <a:lnTo>
                      <a:pt x="587" y="1779"/>
                    </a:lnTo>
                    <a:lnTo>
                      <a:pt x="612" y="1779"/>
                    </a:lnTo>
                    <a:lnTo>
                      <a:pt x="641" y="1779"/>
                    </a:lnTo>
                    <a:lnTo>
                      <a:pt x="672" y="1777"/>
                    </a:lnTo>
                    <a:lnTo>
                      <a:pt x="668" y="1779"/>
                    </a:lnTo>
                    <a:lnTo>
                      <a:pt x="683" y="1794"/>
                    </a:lnTo>
                    <a:lnTo>
                      <a:pt x="698" y="1810"/>
                    </a:lnTo>
                    <a:lnTo>
                      <a:pt x="716" y="1825"/>
                    </a:lnTo>
                    <a:lnTo>
                      <a:pt x="733" y="1838"/>
                    </a:lnTo>
                    <a:lnTo>
                      <a:pt x="752" y="1852"/>
                    </a:lnTo>
                    <a:lnTo>
                      <a:pt x="771" y="1865"/>
                    </a:lnTo>
                    <a:lnTo>
                      <a:pt x="791" y="1879"/>
                    </a:lnTo>
                    <a:lnTo>
                      <a:pt x="812" y="1890"/>
                    </a:lnTo>
                    <a:lnTo>
                      <a:pt x="831" y="1904"/>
                    </a:lnTo>
                    <a:lnTo>
                      <a:pt x="854" y="1915"/>
                    </a:lnTo>
                    <a:lnTo>
                      <a:pt x="875" y="1927"/>
                    </a:lnTo>
                    <a:lnTo>
                      <a:pt x="898" y="1936"/>
                    </a:lnTo>
                    <a:lnTo>
                      <a:pt x="921" y="1948"/>
                    </a:lnTo>
                    <a:lnTo>
                      <a:pt x="946" y="1957"/>
                    </a:lnTo>
                    <a:lnTo>
                      <a:pt x="969" y="1967"/>
                    </a:lnTo>
                    <a:lnTo>
                      <a:pt x="994" y="1975"/>
                    </a:lnTo>
                    <a:lnTo>
                      <a:pt x="1019" y="1984"/>
                    </a:lnTo>
                    <a:lnTo>
                      <a:pt x="1046" y="1992"/>
                    </a:lnTo>
                    <a:lnTo>
                      <a:pt x="1071" y="2000"/>
                    </a:lnTo>
                    <a:lnTo>
                      <a:pt x="1098" y="2005"/>
                    </a:lnTo>
                    <a:lnTo>
                      <a:pt x="1125" y="2013"/>
                    </a:lnTo>
                    <a:lnTo>
                      <a:pt x="1151" y="2019"/>
                    </a:lnTo>
                    <a:lnTo>
                      <a:pt x="1180" y="2023"/>
                    </a:lnTo>
                    <a:lnTo>
                      <a:pt x="1207" y="2028"/>
                    </a:lnTo>
                    <a:lnTo>
                      <a:pt x="1236" y="2032"/>
                    </a:lnTo>
                    <a:lnTo>
                      <a:pt x="1265" y="2036"/>
                    </a:lnTo>
                    <a:lnTo>
                      <a:pt x="1294" y="2040"/>
                    </a:lnTo>
                    <a:lnTo>
                      <a:pt x="1322" y="2042"/>
                    </a:lnTo>
                    <a:lnTo>
                      <a:pt x="1353" y="2044"/>
                    </a:lnTo>
                    <a:lnTo>
                      <a:pt x="1382" y="2046"/>
                    </a:lnTo>
                    <a:lnTo>
                      <a:pt x="1411" y="2046"/>
                    </a:lnTo>
                    <a:lnTo>
                      <a:pt x="1441" y="2047"/>
                    </a:lnTo>
                    <a:lnTo>
                      <a:pt x="1472" y="2046"/>
                    </a:lnTo>
                    <a:lnTo>
                      <a:pt x="1501" y="2046"/>
                    </a:lnTo>
                    <a:lnTo>
                      <a:pt x="1532" y="2044"/>
                    </a:lnTo>
                    <a:lnTo>
                      <a:pt x="1562" y="2042"/>
                    </a:lnTo>
                    <a:lnTo>
                      <a:pt x="1591" y="2040"/>
                    </a:lnTo>
                    <a:lnTo>
                      <a:pt x="1622" y="2036"/>
                    </a:lnTo>
                    <a:lnTo>
                      <a:pt x="1651" y="2032"/>
                    </a:lnTo>
                    <a:lnTo>
                      <a:pt x="1679" y="2026"/>
                    </a:lnTo>
                    <a:lnTo>
                      <a:pt x="1708" y="2023"/>
                    </a:lnTo>
                    <a:lnTo>
                      <a:pt x="1737" y="2017"/>
                    </a:lnTo>
                    <a:lnTo>
                      <a:pt x="1766" y="2011"/>
                    </a:lnTo>
                    <a:lnTo>
                      <a:pt x="1793" y="2003"/>
                    </a:lnTo>
                    <a:lnTo>
                      <a:pt x="1820" y="1996"/>
                    </a:lnTo>
                    <a:lnTo>
                      <a:pt x="1848" y="1988"/>
                    </a:lnTo>
                    <a:lnTo>
                      <a:pt x="1873" y="1980"/>
                    </a:lnTo>
                    <a:lnTo>
                      <a:pt x="1900" y="1971"/>
                    </a:lnTo>
                    <a:lnTo>
                      <a:pt x="1898" y="1971"/>
                    </a:lnTo>
                    <a:lnTo>
                      <a:pt x="1914" y="1982"/>
                    </a:lnTo>
                    <a:lnTo>
                      <a:pt x="1927" y="1994"/>
                    </a:lnTo>
                    <a:lnTo>
                      <a:pt x="1942" y="2005"/>
                    </a:lnTo>
                    <a:lnTo>
                      <a:pt x="1958" y="2017"/>
                    </a:lnTo>
                    <a:lnTo>
                      <a:pt x="1973" y="2028"/>
                    </a:lnTo>
                    <a:lnTo>
                      <a:pt x="1990" y="2038"/>
                    </a:lnTo>
                    <a:lnTo>
                      <a:pt x="2008" y="2047"/>
                    </a:lnTo>
                    <a:lnTo>
                      <a:pt x="2025" y="2057"/>
                    </a:lnTo>
                    <a:lnTo>
                      <a:pt x="2061" y="2076"/>
                    </a:lnTo>
                    <a:lnTo>
                      <a:pt x="2100" y="2094"/>
                    </a:lnTo>
                    <a:lnTo>
                      <a:pt x="2138" y="2109"/>
                    </a:lnTo>
                    <a:lnTo>
                      <a:pt x="2180" y="2122"/>
                    </a:lnTo>
                    <a:lnTo>
                      <a:pt x="2223" y="2136"/>
                    </a:lnTo>
                    <a:lnTo>
                      <a:pt x="2265" y="2145"/>
                    </a:lnTo>
                    <a:lnTo>
                      <a:pt x="2311" y="2155"/>
                    </a:lnTo>
                    <a:lnTo>
                      <a:pt x="2357" y="2163"/>
                    </a:lnTo>
                    <a:lnTo>
                      <a:pt x="2403" y="2168"/>
                    </a:lnTo>
                    <a:lnTo>
                      <a:pt x="2451" y="2174"/>
                    </a:lnTo>
                    <a:lnTo>
                      <a:pt x="2499" y="2176"/>
                    </a:lnTo>
                    <a:lnTo>
                      <a:pt x="2547" y="2178"/>
                    </a:lnTo>
                    <a:lnTo>
                      <a:pt x="2580" y="2176"/>
                    </a:lnTo>
                    <a:lnTo>
                      <a:pt x="2610" y="2176"/>
                    </a:lnTo>
                    <a:lnTo>
                      <a:pt x="2643" y="2174"/>
                    </a:lnTo>
                    <a:lnTo>
                      <a:pt x="2674" y="2170"/>
                    </a:lnTo>
                    <a:lnTo>
                      <a:pt x="2704" y="2168"/>
                    </a:lnTo>
                    <a:lnTo>
                      <a:pt x="2735" y="2165"/>
                    </a:lnTo>
                    <a:lnTo>
                      <a:pt x="2766" y="2159"/>
                    </a:lnTo>
                    <a:lnTo>
                      <a:pt x="2795" y="2153"/>
                    </a:lnTo>
                    <a:lnTo>
                      <a:pt x="2824" y="2147"/>
                    </a:lnTo>
                    <a:lnTo>
                      <a:pt x="2852" y="2140"/>
                    </a:lnTo>
                    <a:lnTo>
                      <a:pt x="2881" y="2132"/>
                    </a:lnTo>
                    <a:lnTo>
                      <a:pt x="2908" y="2124"/>
                    </a:lnTo>
                    <a:lnTo>
                      <a:pt x="2935" y="2117"/>
                    </a:lnTo>
                    <a:lnTo>
                      <a:pt x="2962" y="2107"/>
                    </a:lnTo>
                    <a:lnTo>
                      <a:pt x="2987" y="2095"/>
                    </a:lnTo>
                    <a:lnTo>
                      <a:pt x="3012" y="2086"/>
                    </a:lnTo>
                    <a:lnTo>
                      <a:pt x="3037" y="2074"/>
                    </a:lnTo>
                    <a:lnTo>
                      <a:pt x="3060" y="2063"/>
                    </a:lnTo>
                    <a:lnTo>
                      <a:pt x="3083" y="2051"/>
                    </a:lnTo>
                    <a:lnTo>
                      <a:pt x="3104" y="2038"/>
                    </a:lnTo>
                    <a:lnTo>
                      <a:pt x="3125" y="2024"/>
                    </a:lnTo>
                    <a:lnTo>
                      <a:pt x="3146" y="2011"/>
                    </a:lnTo>
                    <a:lnTo>
                      <a:pt x="3165" y="1996"/>
                    </a:lnTo>
                    <a:lnTo>
                      <a:pt x="3182" y="1982"/>
                    </a:lnTo>
                    <a:lnTo>
                      <a:pt x="3200" y="1967"/>
                    </a:lnTo>
                    <a:lnTo>
                      <a:pt x="3217" y="1952"/>
                    </a:lnTo>
                    <a:lnTo>
                      <a:pt x="3232" y="1934"/>
                    </a:lnTo>
                    <a:lnTo>
                      <a:pt x="3246" y="1917"/>
                    </a:lnTo>
                    <a:lnTo>
                      <a:pt x="3259" y="1902"/>
                    </a:lnTo>
                    <a:lnTo>
                      <a:pt x="3273" y="1884"/>
                    </a:lnTo>
                    <a:lnTo>
                      <a:pt x="3282" y="1865"/>
                    </a:lnTo>
                    <a:lnTo>
                      <a:pt x="3294" y="1848"/>
                    </a:lnTo>
                    <a:lnTo>
                      <a:pt x="3294" y="1850"/>
                    </a:lnTo>
                    <a:lnTo>
                      <a:pt x="3334" y="1863"/>
                    </a:lnTo>
                    <a:lnTo>
                      <a:pt x="3376" y="1877"/>
                    </a:lnTo>
                    <a:lnTo>
                      <a:pt x="3419" y="1886"/>
                    </a:lnTo>
                    <a:lnTo>
                      <a:pt x="3463" y="1894"/>
                    </a:lnTo>
                    <a:lnTo>
                      <a:pt x="3509" y="1902"/>
                    </a:lnTo>
                    <a:lnTo>
                      <a:pt x="3555" y="1905"/>
                    </a:lnTo>
                    <a:lnTo>
                      <a:pt x="3601" y="1909"/>
                    </a:lnTo>
                    <a:lnTo>
                      <a:pt x="3624" y="1909"/>
                    </a:lnTo>
                    <a:lnTo>
                      <a:pt x="3647" y="1909"/>
                    </a:lnTo>
                    <a:lnTo>
                      <a:pt x="3682" y="1909"/>
                    </a:lnTo>
                    <a:lnTo>
                      <a:pt x="3716" y="1907"/>
                    </a:lnTo>
                    <a:lnTo>
                      <a:pt x="3749" y="1905"/>
                    </a:lnTo>
                    <a:lnTo>
                      <a:pt x="3781" y="1902"/>
                    </a:lnTo>
                    <a:lnTo>
                      <a:pt x="3814" y="1898"/>
                    </a:lnTo>
                    <a:lnTo>
                      <a:pt x="3845" y="1892"/>
                    </a:lnTo>
                    <a:lnTo>
                      <a:pt x="3875" y="1886"/>
                    </a:lnTo>
                    <a:lnTo>
                      <a:pt x="3906" y="1879"/>
                    </a:lnTo>
                    <a:lnTo>
                      <a:pt x="3935" y="1871"/>
                    </a:lnTo>
                    <a:lnTo>
                      <a:pt x="3964" y="1863"/>
                    </a:lnTo>
                    <a:lnTo>
                      <a:pt x="3993" y="1854"/>
                    </a:lnTo>
                    <a:lnTo>
                      <a:pt x="4019" y="1842"/>
                    </a:lnTo>
                    <a:lnTo>
                      <a:pt x="4044" y="1833"/>
                    </a:lnTo>
                    <a:lnTo>
                      <a:pt x="4071" y="1821"/>
                    </a:lnTo>
                    <a:lnTo>
                      <a:pt x="4094" y="1808"/>
                    </a:lnTo>
                    <a:lnTo>
                      <a:pt x="4117" y="1796"/>
                    </a:lnTo>
                    <a:lnTo>
                      <a:pt x="4140" y="1781"/>
                    </a:lnTo>
                    <a:lnTo>
                      <a:pt x="4162" y="1767"/>
                    </a:lnTo>
                    <a:lnTo>
                      <a:pt x="4181" y="1752"/>
                    </a:lnTo>
                    <a:lnTo>
                      <a:pt x="4200" y="1737"/>
                    </a:lnTo>
                    <a:lnTo>
                      <a:pt x="4217" y="1721"/>
                    </a:lnTo>
                    <a:lnTo>
                      <a:pt x="4233" y="1704"/>
                    </a:lnTo>
                    <a:lnTo>
                      <a:pt x="4248" y="1687"/>
                    </a:lnTo>
                    <a:lnTo>
                      <a:pt x="4261" y="1669"/>
                    </a:lnTo>
                    <a:lnTo>
                      <a:pt x="4273" y="1652"/>
                    </a:lnTo>
                    <a:lnTo>
                      <a:pt x="4284" y="1635"/>
                    </a:lnTo>
                    <a:lnTo>
                      <a:pt x="4294" y="1616"/>
                    </a:lnTo>
                    <a:lnTo>
                      <a:pt x="4302" y="1596"/>
                    </a:lnTo>
                    <a:lnTo>
                      <a:pt x="4307" y="1577"/>
                    </a:lnTo>
                    <a:lnTo>
                      <a:pt x="4311" y="1558"/>
                    </a:lnTo>
                    <a:lnTo>
                      <a:pt x="4313" y="1537"/>
                    </a:lnTo>
                    <a:lnTo>
                      <a:pt x="4315" y="1518"/>
                    </a:lnTo>
                    <a:lnTo>
                      <a:pt x="4315" y="1516"/>
                    </a:lnTo>
                    <a:lnTo>
                      <a:pt x="4350" y="1512"/>
                    </a:lnTo>
                    <a:lnTo>
                      <a:pt x="4384" y="1508"/>
                    </a:lnTo>
                    <a:lnTo>
                      <a:pt x="4419" y="1502"/>
                    </a:lnTo>
                    <a:lnTo>
                      <a:pt x="4453" y="1497"/>
                    </a:lnTo>
                    <a:lnTo>
                      <a:pt x="4486" y="1489"/>
                    </a:lnTo>
                    <a:lnTo>
                      <a:pt x="4519" y="1481"/>
                    </a:lnTo>
                    <a:lnTo>
                      <a:pt x="4551" y="1472"/>
                    </a:lnTo>
                    <a:lnTo>
                      <a:pt x="4582" y="1462"/>
                    </a:lnTo>
                    <a:lnTo>
                      <a:pt x="4611" y="1453"/>
                    </a:lnTo>
                    <a:lnTo>
                      <a:pt x="4640" y="1441"/>
                    </a:lnTo>
                    <a:lnTo>
                      <a:pt x="4668" y="1430"/>
                    </a:lnTo>
                    <a:lnTo>
                      <a:pt x="4695" y="1418"/>
                    </a:lnTo>
                    <a:lnTo>
                      <a:pt x="4722" y="1405"/>
                    </a:lnTo>
                    <a:lnTo>
                      <a:pt x="4747" y="1389"/>
                    </a:lnTo>
                    <a:lnTo>
                      <a:pt x="4772" y="1376"/>
                    </a:lnTo>
                    <a:lnTo>
                      <a:pt x="4795" y="1360"/>
                    </a:lnTo>
                    <a:lnTo>
                      <a:pt x="4816" y="1345"/>
                    </a:lnTo>
                    <a:lnTo>
                      <a:pt x="4837" y="1328"/>
                    </a:lnTo>
                    <a:lnTo>
                      <a:pt x="4856" y="1312"/>
                    </a:lnTo>
                    <a:lnTo>
                      <a:pt x="4874" y="1295"/>
                    </a:lnTo>
                    <a:lnTo>
                      <a:pt x="4891" y="1276"/>
                    </a:lnTo>
                    <a:lnTo>
                      <a:pt x="4908" y="1259"/>
                    </a:lnTo>
                    <a:lnTo>
                      <a:pt x="4922" y="1240"/>
                    </a:lnTo>
                    <a:lnTo>
                      <a:pt x="4935" y="1220"/>
                    </a:lnTo>
                    <a:lnTo>
                      <a:pt x="4947" y="1201"/>
                    </a:lnTo>
                    <a:lnTo>
                      <a:pt x="4956" y="1182"/>
                    </a:lnTo>
                    <a:lnTo>
                      <a:pt x="4966" y="1161"/>
                    </a:lnTo>
                    <a:lnTo>
                      <a:pt x="4972" y="1142"/>
                    </a:lnTo>
                    <a:lnTo>
                      <a:pt x="4977" y="1121"/>
                    </a:lnTo>
                    <a:lnTo>
                      <a:pt x="4983" y="1099"/>
                    </a:lnTo>
                    <a:lnTo>
                      <a:pt x="4985" y="1078"/>
                    </a:lnTo>
                    <a:lnTo>
                      <a:pt x="4985" y="1055"/>
                    </a:lnTo>
                    <a:lnTo>
                      <a:pt x="4985" y="1036"/>
                    </a:lnTo>
                    <a:lnTo>
                      <a:pt x="4983" y="1017"/>
                    </a:lnTo>
                    <a:lnTo>
                      <a:pt x="4979" y="1000"/>
                    </a:lnTo>
                    <a:lnTo>
                      <a:pt x="4975" y="980"/>
                    </a:lnTo>
                    <a:lnTo>
                      <a:pt x="4970" y="961"/>
                    </a:lnTo>
                    <a:lnTo>
                      <a:pt x="4962" y="942"/>
                    </a:lnTo>
                    <a:lnTo>
                      <a:pt x="4954" y="925"/>
                    </a:lnTo>
                    <a:lnTo>
                      <a:pt x="4945" y="908"/>
                    </a:lnTo>
                    <a:lnTo>
                      <a:pt x="4933" y="888"/>
                    </a:lnTo>
                    <a:lnTo>
                      <a:pt x="4922" y="871"/>
                    </a:lnTo>
                    <a:lnTo>
                      <a:pt x="4908" y="854"/>
                    </a:lnTo>
                    <a:lnTo>
                      <a:pt x="4893" y="837"/>
                    </a:lnTo>
                    <a:lnTo>
                      <a:pt x="4878" y="821"/>
                    </a:lnTo>
                    <a:lnTo>
                      <a:pt x="4860" y="804"/>
                    </a:lnTo>
                    <a:lnTo>
                      <a:pt x="4843" y="789"/>
                    </a:lnTo>
                    <a:lnTo>
                      <a:pt x="4824" y="773"/>
                    </a:lnTo>
                    <a:lnTo>
                      <a:pt x="4822" y="773"/>
                    </a:lnTo>
                    <a:lnTo>
                      <a:pt x="4833" y="756"/>
                    </a:lnTo>
                    <a:lnTo>
                      <a:pt x="4843" y="739"/>
                    </a:lnTo>
                    <a:lnTo>
                      <a:pt x="4853" y="719"/>
                    </a:lnTo>
                    <a:lnTo>
                      <a:pt x="4858" y="702"/>
                    </a:lnTo>
                    <a:lnTo>
                      <a:pt x="4864" y="683"/>
                    </a:lnTo>
                    <a:lnTo>
                      <a:pt x="4868" y="666"/>
                    </a:lnTo>
                    <a:lnTo>
                      <a:pt x="4872" y="647"/>
                    </a:lnTo>
                    <a:lnTo>
                      <a:pt x="4872" y="629"/>
                    </a:lnTo>
                    <a:lnTo>
                      <a:pt x="4872" y="612"/>
                    </a:lnTo>
                    <a:lnTo>
                      <a:pt x="4870" y="599"/>
                    </a:lnTo>
                    <a:lnTo>
                      <a:pt x="4868" y="583"/>
                    </a:lnTo>
                    <a:lnTo>
                      <a:pt x="4864" y="568"/>
                    </a:lnTo>
                    <a:lnTo>
                      <a:pt x="4858" y="552"/>
                    </a:lnTo>
                    <a:lnTo>
                      <a:pt x="4853" y="537"/>
                    </a:lnTo>
                    <a:lnTo>
                      <a:pt x="4847" y="524"/>
                    </a:lnTo>
                    <a:lnTo>
                      <a:pt x="4839" y="510"/>
                    </a:lnTo>
                    <a:lnTo>
                      <a:pt x="4830" y="495"/>
                    </a:lnTo>
                    <a:lnTo>
                      <a:pt x="4820" y="481"/>
                    </a:lnTo>
                    <a:lnTo>
                      <a:pt x="4810" y="468"/>
                    </a:lnTo>
                    <a:lnTo>
                      <a:pt x="4799" y="455"/>
                    </a:lnTo>
                    <a:lnTo>
                      <a:pt x="4787" y="443"/>
                    </a:lnTo>
                    <a:lnTo>
                      <a:pt x="4774" y="430"/>
                    </a:lnTo>
                    <a:lnTo>
                      <a:pt x="4760" y="418"/>
                    </a:lnTo>
                    <a:lnTo>
                      <a:pt x="4745" y="407"/>
                    </a:lnTo>
                    <a:lnTo>
                      <a:pt x="4730" y="395"/>
                    </a:lnTo>
                    <a:lnTo>
                      <a:pt x="4714" y="384"/>
                    </a:lnTo>
                    <a:lnTo>
                      <a:pt x="4697" y="372"/>
                    </a:lnTo>
                    <a:lnTo>
                      <a:pt x="4680" y="362"/>
                    </a:lnTo>
                    <a:lnTo>
                      <a:pt x="4661" y="353"/>
                    </a:lnTo>
                    <a:lnTo>
                      <a:pt x="4641" y="343"/>
                    </a:lnTo>
                    <a:lnTo>
                      <a:pt x="4622" y="334"/>
                    </a:lnTo>
                    <a:lnTo>
                      <a:pt x="4601" y="324"/>
                    </a:lnTo>
                    <a:lnTo>
                      <a:pt x="4582" y="316"/>
                    </a:lnTo>
                    <a:lnTo>
                      <a:pt x="4559" y="309"/>
                    </a:lnTo>
                    <a:lnTo>
                      <a:pt x="4538" y="303"/>
                    </a:lnTo>
                    <a:lnTo>
                      <a:pt x="4515" y="295"/>
                    </a:lnTo>
                    <a:lnTo>
                      <a:pt x="4492" y="290"/>
                    </a:lnTo>
                    <a:lnTo>
                      <a:pt x="4467" y="284"/>
                    </a:lnTo>
                    <a:lnTo>
                      <a:pt x="4444" y="280"/>
                    </a:lnTo>
                    <a:lnTo>
                      <a:pt x="4419" y="274"/>
                    </a:lnTo>
                    <a:lnTo>
                      <a:pt x="4421" y="274"/>
                    </a:lnTo>
                    <a:lnTo>
                      <a:pt x="4415" y="259"/>
                    </a:lnTo>
                    <a:lnTo>
                      <a:pt x="4409" y="245"/>
                    </a:lnTo>
                    <a:lnTo>
                      <a:pt x="4401" y="230"/>
                    </a:lnTo>
                    <a:lnTo>
                      <a:pt x="4394" y="217"/>
                    </a:lnTo>
                    <a:lnTo>
                      <a:pt x="4384" y="203"/>
                    </a:lnTo>
                    <a:lnTo>
                      <a:pt x="4375" y="190"/>
                    </a:lnTo>
                    <a:lnTo>
                      <a:pt x="4363" y="176"/>
                    </a:lnTo>
                    <a:lnTo>
                      <a:pt x="4352" y="165"/>
                    </a:lnTo>
                    <a:lnTo>
                      <a:pt x="4338" y="151"/>
                    </a:lnTo>
                    <a:lnTo>
                      <a:pt x="4325" y="140"/>
                    </a:lnTo>
                    <a:lnTo>
                      <a:pt x="4311" y="128"/>
                    </a:lnTo>
                    <a:lnTo>
                      <a:pt x="4296" y="119"/>
                    </a:lnTo>
                    <a:lnTo>
                      <a:pt x="4281" y="107"/>
                    </a:lnTo>
                    <a:lnTo>
                      <a:pt x="4263" y="98"/>
                    </a:lnTo>
                    <a:lnTo>
                      <a:pt x="4246" y="88"/>
                    </a:lnTo>
                    <a:lnTo>
                      <a:pt x="4229" y="78"/>
                    </a:lnTo>
                    <a:lnTo>
                      <a:pt x="4210" y="69"/>
                    </a:lnTo>
                    <a:lnTo>
                      <a:pt x="4190" y="61"/>
                    </a:lnTo>
                    <a:lnTo>
                      <a:pt x="4169" y="53"/>
                    </a:lnTo>
                    <a:lnTo>
                      <a:pt x="4150" y="46"/>
                    </a:lnTo>
                    <a:lnTo>
                      <a:pt x="4129" y="38"/>
                    </a:lnTo>
                    <a:lnTo>
                      <a:pt x="4106" y="32"/>
                    </a:lnTo>
                    <a:lnTo>
                      <a:pt x="4085" y="27"/>
                    </a:lnTo>
                    <a:lnTo>
                      <a:pt x="4062" y="21"/>
                    </a:lnTo>
                    <a:lnTo>
                      <a:pt x="4039" y="17"/>
                    </a:lnTo>
                    <a:lnTo>
                      <a:pt x="4016" y="11"/>
                    </a:lnTo>
                    <a:lnTo>
                      <a:pt x="3993" y="9"/>
                    </a:lnTo>
                    <a:lnTo>
                      <a:pt x="3968" y="6"/>
                    </a:lnTo>
                    <a:lnTo>
                      <a:pt x="3943" y="4"/>
                    </a:lnTo>
                    <a:lnTo>
                      <a:pt x="3920" y="2"/>
                    </a:lnTo>
                    <a:lnTo>
                      <a:pt x="3893" y="2"/>
                    </a:lnTo>
                    <a:lnTo>
                      <a:pt x="3868" y="0"/>
                    </a:lnTo>
                    <a:lnTo>
                      <a:pt x="3837" y="2"/>
                    </a:lnTo>
                    <a:lnTo>
                      <a:pt x="3806" y="2"/>
                    </a:lnTo>
                    <a:lnTo>
                      <a:pt x="3778" y="6"/>
                    </a:lnTo>
                    <a:lnTo>
                      <a:pt x="3747" y="7"/>
                    </a:lnTo>
                    <a:lnTo>
                      <a:pt x="3718" y="13"/>
                    </a:lnTo>
                    <a:lnTo>
                      <a:pt x="3689" y="19"/>
                    </a:lnTo>
                    <a:lnTo>
                      <a:pt x="3660" y="25"/>
                    </a:lnTo>
                    <a:lnTo>
                      <a:pt x="3632" y="30"/>
                    </a:lnTo>
                    <a:lnTo>
                      <a:pt x="3605" y="40"/>
                    </a:lnTo>
                    <a:lnTo>
                      <a:pt x="3580" y="48"/>
                    </a:lnTo>
                    <a:lnTo>
                      <a:pt x="3553" y="57"/>
                    </a:lnTo>
                    <a:lnTo>
                      <a:pt x="3530" y="69"/>
                    </a:lnTo>
                    <a:lnTo>
                      <a:pt x="3505" y="80"/>
                    </a:lnTo>
                    <a:lnTo>
                      <a:pt x="3482" y="92"/>
                    </a:lnTo>
                    <a:lnTo>
                      <a:pt x="3461" y="105"/>
                    </a:lnTo>
                    <a:lnTo>
                      <a:pt x="3440" y="119"/>
                    </a:lnTo>
                    <a:lnTo>
                      <a:pt x="3442" y="119"/>
                    </a:lnTo>
                    <a:lnTo>
                      <a:pt x="3422" y="105"/>
                    </a:lnTo>
                    <a:lnTo>
                      <a:pt x="3403" y="92"/>
                    </a:lnTo>
                    <a:lnTo>
                      <a:pt x="3382" y="80"/>
                    </a:lnTo>
                    <a:lnTo>
                      <a:pt x="3361" y="69"/>
                    </a:lnTo>
                    <a:lnTo>
                      <a:pt x="3338" y="57"/>
                    </a:lnTo>
                    <a:lnTo>
                      <a:pt x="3315" y="48"/>
                    </a:lnTo>
                    <a:lnTo>
                      <a:pt x="3290" y="40"/>
                    </a:lnTo>
                    <a:lnTo>
                      <a:pt x="3265" y="32"/>
                    </a:lnTo>
                    <a:lnTo>
                      <a:pt x="3238" y="25"/>
                    </a:lnTo>
                    <a:lnTo>
                      <a:pt x="3211" y="19"/>
                    </a:lnTo>
                    <a:lnTo>
                      <a:pt x="3184" y="13"/>
                    </a:lnTo>
                    <a:lnTo>
                      <a:pt x="3156" y="9"/>
                    </a:lnTo>
                    <a:lnTo>
                      <a:pt x="3129" y="6"/>
                    </a:lnTo>
                    <a:lnTo>
                      <a:pt x="3100" y="2"/>
                    </a:lnTo>
                    <a:lnTo>
                      <a:pt x="3069" y="2"/>
                    </a:lnTo>
                    <a:lnTo>
                      <a:pt x="3040" y="0"/>
                    </a:lnTo>
                    <a:lnTo>
                      <a:pt x="3006" y="2"/>
                    </a:lnTo>
                    <a:lnTo>
                      <a:pt x="2969" y="4"/>
                    </a:lnTo>
                    <a:lnTo>
                      <a:pt x="2935" y="7"/>
                    </a:lnTo>
                    <a:lnTo>
                      <a:pt x="2902" y="11"/>
                    </a:lnTo>
                    <a:lnTo>
                      <a:pt x="2870" y="19"/>
                    </a:lnTo>
                    <a:lnTo>
                      <a:pt x="2837" y="27"/>
                    </a:lnTo>
                    <a:lnTo>
                      <a:pt x="2806" y="34"/>
                    </a:lnTo>
                    <a:lnTo>
                      <a:pt x="2776" y="46"/>
                    </a:lnTo>
                    <a:lnTo>
                      <a:pt x="2747" y="57"/>
                    </a:lnTo>
                    <a:lnTo>
                      <a:pt x="2720" y="69"/>
                    </a:lnTo>
                    <a:lnTo>
                      <a:pt x="2693" y="82"/>
                    </a:lnTo>
                    <a:lnTo>
                      <a:pt x="2670" y="98"/>
                    </a:lnTo>
                    <a:lnTo>
                      <a:pt x="2647" y="113"/>
                    </a:lnTo>
                    <a:lnTo>
                      <a:pt x="2626" y="130"/>
                    </a:lnTo>
                    <a:lnTo>
                      <a:pt x="2616" y="140"/>
                    </a:lnTo>
                    <a:lnTo>
                      <a:pt x="2607" y="148"/>
                    </a:lnTo>
                    <a:lnTo>
                      <a:pt x="2599" y="157"/>
                    </a:lnTo>
                    <a:lnTo>
                      <a:pt x="2589" y="167"/>
                    </a:lnTo>
                    <a:lnTo>
                      <a:pt x="2591" y="171"/>
                    </a:lnTo>
                    <a:lnTo>
                      <a:pt x="2570" y="159"/>
                    </a:lnTo>
                    <a:lnTo>
                      <a:pt x="2547" y="148"/>
                    </a:lnTo>
                    <a:lnTo>
                      <a:pt x="2522" y="136"/>
                    </a:lnTo>
                    <a:lnTo>
                      <a:pt x="2499" y="126"/>
                    </a:lnTo>
                    <a:lnTo>
                      <a:pt x="2472" y="117"/>
                    </a:lnTo>
                    <a:lnTo>
                      <a:pt x="2447" y="109"/>
                    </a:lnTo>
                    <a:lnTo>
                      <a:pt x="2420" y="101"/>
                    </a:lnTo>
                    <a:lnTo>
                      <a:pt x="2393" y="94"/>
                    </a:lnTo>
                    <a:lnTo>
                      <a:pt x="2365" y="88"/>
                    </a:lnTo>
                    <a:lnTo>
                      <a:pt x="2338" y="82"/>
                    </a:lnTo>
                    <a:lnTo>
                      <a:pt x="2309" y="77"/>
                    </a:lnTo>
                    <a:lnTo>
                      <a:pt x="2278" y="73"/>
                    </a:lnTo>
                    <a:lnTo>
                      <a:pt x="2250" y="71"/>
                    </a:lnTo>
                    <a:lnTo>
                      <a:pt x="2221" y="69"/>
                    </a:lnTo>
                    <a:lnTo>
                      <a:pt x="2190" y="67"/>
                    </a:lnTo>
                    <a:lnTo>
                      <a:pt x="2159" y="67"/>
                    </a:lnTo>
                    <a:lnTo>
                      <a:pt x="2117" y="67"/>
                    </a:lnTo>
                    <a:lnTo>
                      <a:pt x="2075" y="69"/>
                    </a:lnTo>
                    <a:lnTo>
                      <a:pt x="2035" y="75"/>
                    </a:lnTo>
                    <a:lnTo>
                      <a:pt x="1994" y="80"/>
                    </a:lnTo>
                    <a:lnTo>
                      <a:pt x="1954" y="88"/>
                    </a:lnTo>
                    <a:lnTo>
                      <a:pt x="1916" y="96"/>
                    </a:lnTo>
                    <a:lnTo>
                      <a:pt x="1879" y="107"/>
                    </a:lnTo>
                    <a:lnTo>
                      <a:pt x="1843" y="119"/>
                    </a:lnTo>
                    <a:lnTo>
                      <a:pt x="1808" y="132"/>
                    </a:lnTo>
                    <a:lnTo>
                      <a:pt x="1775" y="146"/>
                    </a:lnTo>
                    <a:lnTo>
                      <a:pt x="1743" y="163"/>
                    </a:lnTo>
                    <a:lnTo>
                      <a:pt x="1714" y="180"/>
                    </a:lnTo>
                    <a:lnTo>
                      <a:pt x="1701" y="188"/>
                    </a:lnTo>
                    <a:lnTo>
                      <a:pt x="1687" y="197"/>
                    </a:lnTo>
                    <a:lnTo>
                      <a:pt x="1674" y="207"/>
                    </a:lnTo>
                    <a:lnTo>
                      <a:pt x="1660" y="219"/>
                    </a:lnTo>
                    <a:lnTo>
                      <a:pt x="1649" y="228"/>
                    </a:lnTo>
                    <a:lnTo>
                      <a:pt x="1637" y="238"/>
                    </a:lnTo>
                    <a:lnTo>
                      <a:pt x="1626" y="249"/>
                    </a:lnTo>
                    <a:lnTo>
                      <a:pt x="1616" y="261"/>
                    </a:lnTo>
                    <a:lnTo>
                      <a:pt x="1614" y="263"/>
                    </a:lnTo>
                    <a:lnTo>
                      <a:pt x="1568" y="247"/>
                    </a:lnTo>
                    <a:lnTo>
                      <a:pt x="1522" y="236"/>
                    </a:lnTo>
                    <a:lnTo>
                      <a:pt x="1497" y="230"/>
                    </a:lnTo>
                    <a:lnTo>
                      <a:pt x="1474" y="224"/>
                    </a:lnTo>
                    <a:lnTo>
                      <a:pt x="1449" y="220"/>
                    </a:lnTo>
                    <a:lnTo>
                      <a:pt x="1424" y="215"/>
                    </a:lnTo>
                    <a:lnTo>
                      <a:pt x="1399" y="211"/>
                    </a:lnTo>
                    <a:lnTo>
                      <a:pt x="1374" y="209"/>
                    </a:lnTo>
                    <a:lnTo>
                      <a:pt x="1349" y="205"/>
                    </a:lnTo>
                    <a:lnTo>
                      <a:pt x="1322" y="203"/>
                    </a:lnTo>
                    <a:lnTo>
                      <a:pt x="1297" y="201"/>
                    </a:lnTo>
                    <a:lnTo>
                      <a:pt x="1272" y="201"/>
                    </a:lnTo>
                    <a:lnTo>
                      <a:pt x="1246" y="199"/>
                    </a:lnTo>
                    <a:lnTo>
                      <a:pt x="1221" y="199"/>
                    </a:lnTo>
                    <a:lnTo>
                      <a:pt x="1180" y="199"/>
                    </a:lnTo>
                    <a:lnTo>
                      <a:pt x="1140" y="201"/>
                    </a:lnTo>
                    <a:lnTo>
                      <a:pt x="1102" y="205"/>
                    </a:lnTo>
                    <a:lnTo>
                      <a:pt x="1063" y="209"/>
                    </a:lnTo>
                    <a:lnTo>
                      <a:pt x="1025" y="215"/>
                    </a:lnTo>
                    <a:lnTo>
                      <a:pt x="988" y="220"/>
                    </a:lnTo>
                    <a:lnTo>
                      <a:pt x="952" y="228"/>
                    </a:lnTo>
                    <a:lnTo>
                      <a:pt x="917" y="236"/>
                    </a:lnTo>
                    <a:lnTo>
                      <a:pt x="883" y="245"/>
                    </a:lnTo>
                    <a:lnTo>
                      <a:pt x="848" y="255"/>
                    </a:lnTo>
                    <a:lnTo>
                      <a:pt x="816" y="267"/>
                    </a:lnTo>
                    <a:lnTo>
                      <a:pt x="785" y="278"/>
                    </a:lnTo>
                    <a:lnTo>
                      <a:pt x="754" y="291"/>
                    </a:lnTo>
                    <a:lnTo>
                      <a:pt x="723" y="305"/>
                    </a:lnTo>
                    <a:lnTo>
                      <a:pt x="697" y="320"/>
                    </a:lnTo>
                    <a:lnTo>
                      <a:pt x="670" y="336"/>
                    </a:lnTo>
                    <a:lnTo>
                      <a:pt x="643" y="351"/>
                    </a:lnTo>
                    <a:lnTo>
                      <a:pt x="618" y="368"/>
                    </a:lnTo>
                    <a:lnTo>
                      <a:pt x="595" y="386"/>
                    </a:lnTo>
                    <a:lnTo>
                      <a:pt x="574" y="403"/>
                    </a:lnTo>
                    <a:lnTo>
                      <a:pt x="553" y="422"/>
                    </a:lnTo>
                    <a:lnTo>
                      <a:pt x="535" y="441"/>
                    </a:lnTo>
                    <a:lnTo>
                      <a:pt x="518" y="462"/>
                    </a:lnTo>
                    <a:lnTo>
                      <a:pt x="503" y="481"/>
                    </a:lnTo>
                    <a:lnTo>
                      <a:pt x="487" y="503"/>
                    </a:lnTo>
                    <a:lnTo>
                      <a:pt x="476" y="526"/>
                    </a:lnTo>
                    <a:lnTo>
                      <a:pt x="464" y="547"/>
                    </a:lnTo>
                    <a:lnTo>
                      <a:pt x="457" y="570"/>
                    </a:lnTo>
                    <a:lnTo>
                      <a:pt x="449" y="593"/>
                    </a:lnTo>
                    <a:lnTo>
                      <a:pt x="447" y="604"/>
                    </a:lnTo>
                    <a:lnTo>
                      <a:pt x="445" y="616"/>
                    </a:lnTo>
                    <a:lnTo>
                      <a:pt x="443" y="627"/>
                    </a:lnTo>
                    <a:lnTo>
                      <a:pt x="441" y="639"/>
                    </a:lnTo>
                    <a:lnTo>
                      <a:pt x="441" y="650"/>
                    </a:lnTo>
                    <a:lnTo>
                      <a:pt x="441" y="662"/>
                    </a:lnTo>
                    <a:lnTo>
                      <a:pt x="441" y="677"/>
                    </a:lnTo>
                    <a:lnTo>
                      <a:pt x="441" y="694"/>
                    </a:lnTo>
                    <a:lnTo>
                      <a:pt x="445" y="710"/>
                    </a:lnTo>
                    <a:lnTo>
                      <a:pt x="447" y="725"/>
                    </a:lnTo>
                    <a:lnTo>
                      <a:pt x="449" y="725"/>
                    </a:lnTo>
                  </a:path>
                </a:pathLst>
              </a:custGeom>
              <a:gradFill rotWithShape="1">
                <a:gsLst>
                  <a:gs pos="0">
                    <a:srgbClr val="4B68B1"/>
                  </a:gs>
                  <a:gs pos="100000">
                    <a:srgbClr val="394F86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095" name="Freeform 8"/>
              <p:cNvSpPr>
                <a:spLocks/>
              </p:cNvSpPr>
              <p:nvPr/>
            </p:nvSpPr>
            <p:spPr bwMode="auto">
              <a:xfrm>
                <a:off x="1962" y="3292"/>
                <a:ext cx="75" cy="17"/>
              </a:xfrm>
              <a:custGeom>
                <a:avLst/>
                <a:gdLst>
                  <a:gd name="T0" fmla="*/ 0 w 292"/>
                  <a:gd name="T1" fmla="*/ 0 h 40"/>
                  <a:gd name="T2" fmla="*/ 0 w 292"/>
                  <a:gd name="T3" fmla="*/ 0 h 40"/>
                  <a:gd name="T4" fmla="*/ 0 w 292"/>
                  <a:gd name="T5" fmla="*/ 0 h 40"/>
                  <a:gd name="T6" fmla="*/ 0 w 292"/>
                  <a:gd name="T7" fmla="*/ 0 h 40"/>
                  <a:gd name="T8" fmla="*/ 0 w 292"/>
                  <a:gd name="T9" fmla="*/ 0 h 40"/>
                  <a:gd name="T10" fmla="*/ 0 w 292"/>
                  <a:gd name="T11" fmla="*/ 0 h 40"/>
                  <a:gd name="T12" fmla="*/ 0 w 292"/>
                  <a:gd name="T13" fmla="*/ 0 h 40"/>
                  <a:gd name="T14" fmla="*/ 0 w 292"/>
                  <a:gd name="T15" fmla="*/ 0 h 40"/>
                  <a:gd name="T16" fmla="*/ 0 w 292"/>
                  <a:gd name="T17" fmla="*/ 0 h 40"/>
                  <a:gd name="T18" fmla="*/ 0 w 292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2"/>
                  <a:gd name="T31" fmla="*/ 0 h 40"/>
                  <a:gd name="T32" fmla="*/ 292 w 292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2" h="40">
                    <a:moveTo>
                      <a:pt x="0" y="0"/>
                    </a:moveTo>
                    <a:lnTo>
                      <a:pt x="29" y="7"/>
                    </a:lnTo>
                    <a:lnTo>
                      <a:pt x="60" y="17"/>
                    </a:lnTo>
                    <a:lnTo>
                      <a:pt x="91" y="23"/>
                    </a:lnTo>
                    <a:lnTo>
                      <a:pt x="123" y="29"/>
                    </a:lnTo>
                    <a:lnTo>
                      <a:pt x="154" y="34"/>
                    </a:lnTo>
                    <a:lnTo>
                      <a:pt x="187" y="38"/>
                    </a:lnTo>
                    <a:lnTo>
                      <a:pt x="221" y="40"/>
                    </a:lnTo>
                    <a:lnTo>
                      <a:pt x="254" y="40"/>
                    </a:lnTo>
                    <a:lnTo>
                      <a:pt x="292" y="40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096" name="Freeform 9"/>
              <p:cNvSpPr>
                <a:spLocks/>
              </p:cNvSpPr>
              <p:nvPr/>
            </p:nvSpPr>
            <p:spPr bwMode="auto">
              <a:xfrm>
                <a:off x="2070" y="3490"/>
                <a:ext cx="32" cy="8"/>
              </a:xfrm>
              <a:custGeom>
                <a:avLst/>
                <a:gdLst>
                  <a:gd name="T0" fmla="*/ 0 w 126"/>
                  <a:gd name="T1" fmla="*/ 0 h 19"/>
                  <a:gd name="T2" fmla="*/ 0 w 126"/>
                  <a:gd name="T3" fmla="*/ 0 h 19"/>
                  <a:gd name="T4" fmla="*/ 0 w 126"/>
                  <a:gd name="T5" fmla="*/ 0 h 19"/>
                  <a:gd name="T6" fmla="*/ 0 w 126"/>
                  <a:gd name="T7" fmla="*/ 0 h 19"/>
                  <a:gd name="T8" fmla="*/ 0 w 12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9"/>
                  <a:gd name="T17" fmla="*/ 126 w 12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9">
                    <a:moveTo>
                      <a:pt x="0" y="19"/>
                    </a:moveTo>
                    <a:lnTo>
                      <a:pt x="32" y="17"/>
                    </a:lnTo>
                    <a:lnTo>
                      <a:pt x="63" y="13"/>
                    </a:lnTo>
                    <a:lnTo>
                      <a:pt x="96" y="7"/>
                    </a:lnTo>
                    <a:lnTo>
                      <a:pt x="126" y="0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097" name="Freeform 10"/>
              <p:cNvSpPr>
                <a:spLocks/>
              </p:cNvSpPr>
              <p:nvPr/>
            </p:nvSpPr>
            <p:spPr bwMode="auto">
              <a:xfrm>
                <a:off x="2363" y="3543"/>
                <a:ext cx="20" cy="35"/>
              </a:xfrm>
              <a:custGeom>
                <a:avLst/>
                <a:gdLst>
                  <a:gd name="T0" fmla="*/ 0 w 77"/>
                  <a:gd name="T1" fmla="*/ 0 h 87"/>
                  <a:gd name="T2" fmla="*/ 0 w 77"/>
                  <a:gd name="T3" fmla="*/ 0 h 87"/>
                  <a:gd name="T4" fmla="*/ 0 w 77"/>
                  <a:gd name="T5" fmla="*/ 0 h 87"/>
                  <a:gd name="T6" fmla="*/ 0 w 77"/>
                  <a:gd name="T7" fmla="*/ 0 h 87"/>
                  <a:gd name="T8" fmla="*/ 0 w 77"/>
                  <a:gd name="T9" fmla="*/ 0 h 87"/>
                  <a:gd name="T10" fmla="*/ 0 w 77"/>
                  <a:gd name="T11" fmla="*/ 0 h 87"/>
                  <a:gd name="T12" fmla="*/ 0 w 77"/>
                  <a:gd name="T13" fmla="*/ 0 h 87"/>
                  <a:gd name="T14" fmla="*/ 0 w 77"/>
                  <a:gd name="T15" fmla="*/ 0 h 87"/>
                  <a:gd name="T16" fmla="*/ 0 w 77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"/>
                  <a:gd name="T28" fmla="*/ 0 h 87"/>
                  <a:gd name="T29" fmla="*/ 77 w 77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" h="87">
                    <a:moveTo>
                      <a:pt x="0" y="0"/>
                    </a:moveTo>
                    <a:lnTo>
                      <a:pt x="8" y="10"/>
                    </a:lnTo>
                    <a:lnTo>
                      <a:pt x="18" y="21"/>
                    </a:lnTo>
                    <a:lnTo>
                      <a:pt x="25" y="33"/>
                    </a:lnTo>
                    <a:lnTo>
                      <a:pt x="35" y="45"/>
                    </a:lnTo>
                    <a:lnTo>
                      <a:pt x="45" y="56"/>
                    </a:lnTo>
                    <a:lnTo>
                      <a:pt x="56" y="66"/>
                    </a:lnTo>
                    <a:lnTo>
                      <a:pt x="66" y="77"/>
                    </a:lnTo>
                    <a:lnTo>
                      <a:pt x="77" y="87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098" name="Freeform 11"/>
              <p:cNvSpPr>
                <a:spLocks/>
              </p:cNvSpPr>
              <p:nvPr/>
            </p:nvSpPr>
            <p:spPr bwMode="auto">
              <a:xfrm>
                <a:off x="2739" y="3488"/>
                <a:ext cx="7" cy="40"/>
              </a:xfrm>
              <a:custGeom>
                <a:avLst/>
                <a:gdLst>
                  <a:gd name="T0" fmla="*/ 0 w 31"/>
                  <a:gd name="T1" fmla="*/ 0 h 96"/>
                  <a:gd name="T2" fmla="*/ 0 w 31"/>
                  <a:gd name="T3" fmla="*/ 0 h 96"/>
                  <a:gd name="T4" fmla="*/ 0 w 31"/>
                  <a:gd name="T5" fmla="*/ 0 h 96"/>
                  <a:gd name="T6" fmla="*/ 0 w 31"/>
                  <a:gd name="T7" fmla="*/ 0 h 96"/>
                  <a:gd name="T8" fmla="*/ 0 w 31"/>
                  <a:gd name="T9" fmla="*/ 0 h 96"/>
                  <a:gd name="T10" fmla="*/ 0 w 31"/>
                  <a:gd name="T11" fmla="*/ 0 h 96"/>
                  <a:gd name="T12" fmla="*/ 0 w 31"/>
                  <a:gd name="T13" fmla="*/ 0 h 96"/>
                  <a:gd name="T14" fmla="*/ 0 w 31"/>
                  <a:gd name="T15" fmla="*/ 0 h 96"/>
                  <a:gd name="T16" fmla="*/ 0 w 31"/>
                  <a:gd name="T17" fmla="*/ 0 h 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96"/>
                  <a:gd name="T29" fmla="*/ 31 w 31"/>
                  <a:gd name="T30" fmla="*/ 96 h 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96">
                    <a:moveTo>
                      <a:pt x="0" y="96"/>
                    </a:moveTo>
                    <a:lnTo>
                      <a:pt x="6" y="84"/>
                    </a:lnTo>
                    <a:lnTo>
                      <a:pt x="9" y="71"/>
                    </a:lnTo>
                    <a:lnTo>
                      <a:pt x="15" y="59"/>
                    </a:lnTo>
                    <a:lnTo>
                      <a:pt x="19" y="48"/>
                    </a:lnTo>
                    <a:lnTo>
                      <a:pt x="23" y="36"/>
                    </a:lnTo>
                    <a:lnTo>
                      <a:pt x="25" y="23"/>
                    </a:lnTo>
                    <a:lnTo>
                      <a:pt x="29" y="11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099" name="Freeform 12"/>
              <p:cNvSpPr>
                <a:spLocks/>
              </p:cNvSpPr>
              <p:nvPr/>
            </p:nvSpPr>
            <p:spPr bwMode="auto">
              <a:xfrm>
                <a:off x="2903" y="3241"/>
                <a:ext cx="96" cy="149"/>
              </a:xfrm>
              <a:custGeom>
                <a:avLst/>
                <a:gdLst>
                  <a:gd name="T0" fmla="*/ 0 w 374"/>
                  <a:gd name="T1" fmla="*/ 0 h 361"/>
                  <a:gd name="T2" fmla="*/ 0 w 374"/>
                  <a:gd name="T3" fmla="*/ 0 h 361"/>
                  <a:gd name="T4" fmla="*/ 0 w 374"/>
                  <a:gd name="T5" fmla="*/ 0 h 361"/>
                  <a:gd name="T6" fmla="*/ 0 w 374"/>
                  <a:gd name="T7" fmla="*/ 0 h 361"/>
                  <a:gd name="T8" fmla="*/ 0 w 374"/>
                  <a:gd name="T9" fmla="*/ 0 h 361"/>
                  <a:gd name="T10" fmla="*/ 0 w 374"/>
                  <a:gd name="T11" fmla="*/ 0 h 361"/>
                  <a:gd name="T12" fmla="*/ 0 w 374"/>
                  <a:gd name="T13" fmla="*/ 0 h 361"/>
                  <a:gd name="T14" fmla="*/ 0 w 374"/>
                  <a:gd name="T15" fmla="*/ 0 h 361"/>
                  <a:gd name="T16" fmla="*/ 0 w 374"/>
                  <a:gd name="T17" fmla="*/ 0 h 361"/>
                  <a:gd name="T18" fmla="*/ 0 w 374"/>
                  <a:gd name="T19" fmla="*/ 0 h 361"/>
                  <a:gd name="T20" fmla="*/ 0 w 374"/>
                  <a:gd name="T21" fmla="*/ 0 h 361"/>
                  <a:gd name="T22" fmla="*/ 0 w 374"/>
                  <a:gd name="T23" fmla="*/ 0 h 361"/>
                  <a:gd name="T24" fmla="*/ 0 w 374"/>
                  <a:gd name="T25" fmla="*/ 0 h 361"/>
                  <a:gd name="T26" fmla="*/ 0 w 374"/>
                  <a:gd name="T27" fmla="*/ 0 h 361"/>
                  <a:gd name="T28" fmla="*/ 0 w 374"/>
                  <a:gd name="T29" fmla="*/ 0 h 361"/>
                  <a:gd name="T30" fmla="*/ 0 w 374"/>
                  <a:gd name="T31" fmla="*/ 0 h 361"/>
                  <a:gd name="T32" fmla="*/ 0 w 374"/>
                  <a:gd name="T33" fmla="*/ 0 h 361"/>
                  <a:gd name="T34" fmla="*/ 0 w 374"/>
                  <a:gd name="T35" fmla="*/ 0 h 361"/>
                  <a:gd name="T36" fmla="*/ 0 w 374"/>
                  <a:gd name="T37" fmla="*/ 0 h 361"/>
                  <a:gd name="T38" fmla="*/ 0 w 374"/>
                  <a:gd name="T39" fmla="*/ 0 h 361"/>
                  <a:gd name="T40" fmla="*/ 0 w 374"/>
                  <a:gd name="T41" fmla="*/ 0 h 361"/>
                  <a:gd name="T42" fmla="*/ 0 w 374"/>
                  <a:gd name="T43" fmla="*/ 0 h 361"/>
                  <a:gd name="T44" fmla="*/ 0 w 374"/>
                  <a:gd name="T45" fmla="*/ 0 h 361"/>
                  <a:gd name="T46" fmla="*/ 0 w 374"/>
                  <a:gd name="T47" fmla="*/ 0 h 361"/>
                  <a:gd name="T48" fmla="*/ 0 w 374"/>
                  <a:gd name="T49" fmla="*/ 0 h 361"/>
                  <a:gd name="T50" fmla="*/ 0 w 374"/>
                  <a:gd name="T51" fmla="*/ 0 h 361"/>
                  <a:gd name="T52" fmla="*/ 0 w 374"/>
                  <a:gd name="T53" fmla="*/ 0 h 361"/>
                  <a:gd name="T54" fmla="*/ 0 w 374"/>
                  <a:gd name="T55" fmla="*/ 0 h 361"/>
                  <a:gd name="T56" fmla="*/ 0 w 374"/>
                  <a:gd name="T57" fmla="*/ 0 h 361"/>
                  <a:gd name="T58" fmla="*/ 0 w 374"/>
                  <a:gd name="T59" fmla="*/ 0 h 361"/>
                  <a:gd name="T60" fmla="*/ 0 w 374"/>
                  <a:gd name="T61" fmla="*/ 0 h 361"/>
                  <a:gd name="T62" fmla="*/ 0 w 374"/>
                  <a:gd name="T63" fmla="*/ 0 h 361"/>
                  <a:gd name="T64" fmla="*/ 0 w 374"/>
                  <a:gd name="T65" fmla="*/ 0 h 361"/>
                  <a:gd name="T66" fmla="*/ 0 w 374"/>
                  <a:gd name="T67" fmla="*/ 0 h 3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4"/>
                  <a:gd name="T103" fmla="*/ 0 h 361"/>
                  <a:gd name="T104" fmla="*/ 374 w 374"/>
                  <a:gd name="T105" fmla="*/ 361 h 3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4" h="361">
                    <a:moveTo>
                      <a:pt x="374" y="361"/>
                    </a:moveTo>
                    <a:lnTo>
                      <a:pt x="374" y="357"/>
                    </a:lnTo>
                    <a:lnTo>
                      <a:pt x="374" y="344"/>
                    </a:lnTo>
                    <a:lnTo>
                      <a:pt x="372" y="328"/>
                    </a:lnTo>
                    <a:lnTo>
                      <a:pt x="370" y="315"/>
                    </a:lnTo>
                    <a:lnTo>
                      <a:pt x="368" y="301"/>
                    </a:lnTo>
                    <a:lnTo>
                      <a:pt x="364" y="286"/>
                    </a:lnTo>
                    <a:lnTo>
                      <a:pt x="359" y="273"/>
                    </a:lnTo>
                    <a:lnTo>
                      <a:pt x="355" y="259"/>
                    </a:lnTo>
                    <a:lnTo>
                      <a:pt x="347" y="246"/>
                    </a:lnTo>
                    <a:lnTo>
                      <a:pt x="341" y="234"/>
                    </a:lnTo>
                    <a:lnTo>
                      <a:pt x="334" y="221"/>
                    </a:lnTo>
                    <a:lnTo>
                      <a:pt x="326" y="207"/>
                    </a:lnTo>
                    <a:lnTo>
                      <a:pt x="316" y="196"/>
                    </a:lnTo>
                    <a:lnTo>
                      <a:pt x="307" y="182"/>
                    </a:lnTo>
                    <a:lnTo>
                      <a:pt x="295" y="171"/>
                    </a:lnTo>
                    <a:lnTo>
                      <a:pt x="284" y="157"/>
                    </a:lnTo>
                    <a:lnTo>
                      <a:pt x="272" y="146"/>
                    </a:lnTo>
                    <a:lnTo>
                      <a:pt x="261" y="134"/>
                    </a:lnTo>
                    <a:lnTo>
                      <a:pt x="247" y="125"/>
                    </a:lnTo>
                    <a:lnTo>
                      <a:pt x="234" y="113"/>
                    </a:lnTo>
                    <a:lnTo>
                      <a:pt x="219" y="102"/>
                    </a:lnTo>
                    <a:lnTo>
                      <a:pt x="203" y="92"/>
                    </a:lnTo>
                    <a:lnTo>
                      <a:pt x="188" y="83"/>
                    </a:lnTo>
                    <a:lnTo>
                      <a:pt x="171" y="73"/>
                    </a:lnTo>
                    <a:lnTo>
                      <a:pt x="155" y="63"/>
                    </a:lnTo>
                    <a:lnTo>
                      <a:pt x="136" y="54"/>
                    </a:lnTo>
                    <a:lnTo>
                      <a:pt x="119" y="44"/>
                    </a:lnTo>
                    <a:lnTo>
                      <a:pt x="100" y="36"/>
                    </a:lnTo>
                    <a:lnTo>
                      <a:pt x="80" y="29"/>
                    </a:lnTo>
                    <a:lnTo>
                      <a:pt x="61" y="21"/>
                    </a:lnTo>
                    <a:lnTo>
                      <a:pt x="42" y="13"/>
                    </a:lnTo>
                    <a:lnTo>
                      <a:pt x="21" y="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100" name="Freeform 13"/>
              <p:cNvSpPr>
                <a:spLocks/>
              </p:cNvSpPr>
              <p:nvPr/>
            </p:nvSpPr>
            <p:spPr bwMode="auto">
              <a:xfrm>
                <a:off x="3085" y="3081"/>
                <a:ext cx="43" cy="56"/>
              </a:xfrm>
              <a:custGeom>
                <a:avLst/>
                <a:gdLst>
                  <a:gd name="T0" fmla="*/ 0 w 167"/>
                  <a:gd name="T1" fmla="*/ 0 h 135"/>
                  <a:gd name="T2" fmla="*/ 0 w 167"/>
                  <a:gd name="T3" fmla="*/ 0 h 135"/>
                  <a:gd name="T4" fmla="*/ 0 w 167"/>
                  <a:gd name="T5" fmla="*/ 0 h 135"/>
                  <a:gd name="T6" fmla="*/ 0 w 167"/>
                  <a:gd name="T7" fmla="*/ 0 h 135"/>
                  <a:gd name="T8" fmla="*/ 0 w 167"/>
                  <a:gd name="T9" fmla="*/ 0 h 135"/>
                  <a:gd name="T10" fmla="*/ 0 w 167"/>
                  <a:gd name="T11" fmla="*/ 0 h 135"/>
                  <a:gd name="T12" fmla="*/ 0 w 167"/>
                  <a:gd name="T13" fmla="*/ 0 h 135"/>
                  <a:gd name="T14" fmla="*/ 0 w 167"/>
                  <a:gd name="T15" fmla="*/ 0 h 135"/>
                  <a:gd name="T16" fmla="*/ 0 w 167"/>
                  <a:gd name="T17" fmla="*/ 0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"/>
                  <a:gd name="T28" fmla="*/ 0 h 135"/>
                  <a:gd name="T29" fmla="*/ 167 w 167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" h="135">
                    <a:moveTo>
                      <a:pt x="0" y="135"/>
                    </a:moveTo>
                    <a:lnTo>
                      <a:pt x="27" y="121"/>
                    </a:lnTo>
                    <a:lnTo>
                      <a:pt x="52" y="106"/>
                    </a:lnTo>
                    <a:lnTo>
                      <a:pt x="75" y="90"/>
                    </a:lnTo>
                    <a:lnTo>
                      <a:pt x="96" y="73"/>
                    </a:lnTo>
                    <a:lnTo>
                      <a:pt x="117" y="56"/>
                    </a:lnTo>
                    <a:lnTo>
                      <a:pt x="136" y="39"/>
                    </a:lnTo>
                    <a:lnTo>
                      <a:pt x="152" y="19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101" name="Freeform 14"/>
              <p:cNvSpPr>
                <a:spLocks/>
              </p:cNvSpPr>
              <p:nvPr/>
            </p:nvSpPr>
            <p:spPr bwMode="auto">
              <a:xfrm>
                <a:off x="3026" y="2873"/>
                <a:ext cx="2" cy="27"/>
              </a:xfrm>
              <a:custGeom>
                <a:avLst/>
                <a:gdLst>
                  <a:gd name="T0" fmla="*/ 0 w 7"/>
                  <a:gd name="T1" fmla="*/ 0 h 64"/>
                  <a:gd name="T2" fmla="*/ 0 w 7"/>
                  <a:gd name="T3" fmla="*/ 0 h 64"/>
                  <a:gd name="T4" fmla="*/ 0 w 7"/>
                  <a:gd name="T5" fmla="*/ 0 h 64"/>
                  <a:gd name="T6" fmla="*/ 0 w 7"/>
                  <a:gd name="T7" fmla="*/ 0 h 64"/>
                  <a:gd name="T8" fmla="*/ 0 w 7"/>
                  <a:gd name="T9" fmla="*/ 0 h 64"/>
                  <a:gd name="T10" fmla="*/ 0 w 7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4"/>
                  <a:gd name="T20" fmla="*/ 7 w 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4">
                    <a:moveTo>
                      <a:pt x="7" y="64"/>
                    </a:moveTo>
                    <a:lnTo>
                      <a:pt x="7" y="60"/>
                    </a:lnTo>
                    <a:lnTo>
                      <a:pt x="7" y="44"/>
                    </a:lnTo>
                    <a:lnTo>
                      <a:pt x="5" y="29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102" name="Freeform 15"/>
              <p:cNvSpPr>
                <a:spLocks/>
              </p:cNvSpPr>
              <p:nvPr/>
            </p:nvSpPr>
            <p:spPr bwMode="auto">
              <a:xfrm>
                <a:off x="2754" y="2808"/>
                <a:ext cx="22" cy="34"/>
              </a:xfrm>
              <a:custGeom>
                <a:avLst/>
                <a:gdLst>
                  <a:gd name="T0" fmla="*/ 0 w 85"/>
                  <a:gd name="T1" fmla="*/ 0 h 80"/>
                  <a:gd name="T2" fmla="*/ 0 w 85"/>
                  <a:gd name="T3" fmla="*/ 0 h 80"/>
                  <a:gd name="T4" fmla="*/ 0 w 85"/>
                  <a:gd name="T5" fmla="*/ 0 h 80"/>
                  <a:gd name="T6" fmla="*/ 0 w 85"/>
                  <a:gd name="T7" fmla="*/ 0 h 80"/>
                  <a:gd name="T8" fmla="*/ 0 w 85"/>
                  <a:gd name="T9" fmla="*/ 0 h 80"/>
                  <a:gd name="T10" fmla="*/ 0 w 85"/>
                  <a:gd name="T11" fmla="*/ 0 h 80"/>
                  <a:gd name="T12" fmla="*/ 0 w 85"/>
                  <a:gd name="T13" fmla="*/ 0 h 80"/>
                  <a:gd name="T14" fmla="*/ 0 w 85"/>
                  <a:gd name="T15" fmla="*/ 0 h 80"/>
                  <a:gd name="T16" fmla="*/ 0 w 85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80"/>
                  <a:gd name="T29" fmla="*/ 85 w 85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80">
                    <a:moveTo>
                      <a:pt x="85" y="0"/>
                    </a:moveTo>
                    <a:lnTo>
                      <a:pt x="73" y="7"/>
                    </a:lnTo>
                    <a:lnTo>
                      <a:pt x="60" y="17"/>
                    </a:lnTo>
                    <a:lnTo>
                      <a:pt x="48" y="29"/>
                    </a:lnTo>
                    <a:lnTo>
                      <a:pt x="39" y="38"/>
                    </a:lnTo>
                    <a:lnTo>
                      <a:pt x="27" y="48"/>
                    </a:lnTo>
                    <a:lnTo>
                      <a:pt x="18" y="59"/>
                    </a:lnTo>
                    <a:lnTo>
                      <a:pt x="8" y="69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103" name="Freeform 16"/>
              <p:cNvSpPr>
                <a:spLocks/>
              </p:cNvSpPr>
              <p:nvPr/>
            </p:nvSpPr>
            <p:spPr bwMode="auto">
              <a:xfrm>
                <a:off x="2549" y="2828"/>
                <a:ext cx="10" cy="29"/>
              </a:xfrm>
              <a:custGeom>
                <a:avLst/>
                <a:gdLst>
                  <a:gd name="T0" fmla="*/ 0 w 40"/>
                  <a:gd name="T1" fmla="*/ 0 h 69"/>
                  <a:gd name="T2" fmla="*/ 0 w 40"/>
                  <a:gd name="T3" fmla="*/ 0 h 69"/>
                  <a:gd name="T4" fmla="*/ 0 w 40"/>
                  <a:gd name="T5" fmla="*/ 0 h 69"/>
                  <a:gd name="T6" fmla="*/ 0 w 40"/>
                  <a:gd name="T7" fmla="*/ 0 h 69"/>
                  <a:gd name="T8" fmla="*/ 0 w 40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9"/>
                  <a:gd name="T17" fmla="*/ 40 w 4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9">
                    <a:moveTo>
                      <a:pt x="40" y="0"/>
                    </a:moveTo>
                    <a:lnTo>
                      <a:pt x="27" y="17"/>
                    </a:lnTo>
                    <a:lnTo>
                      <a:pt x="17" y="34"/>
                    </a:lnTo>
                    <a:lnTo>
                      <a:pt x="8" y="52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104" name="Freeform 17"/>
              <p:cNvSpPr>
                <a:spLocks/>
              </p:cNvSpPr>
              <p:nvPr/>
            </p:nvSpPr>
            <p:spPr bwMode="auto">
              <a:xfrm>
                <a:off x="2310" y="2868"/>
                <a:ext cx="39" cy="29"/>
              </a:xfrm>
              <a:custGeom>
                <a:avLst/>
                <a:gdLst>
                  <a:gd name="T0" fmla="*/ 0 w 150"/>
                  <a:gd name="T1" fmla="*/ 0 h 69"/>
                  <a:gd name="T2" fmla="*/ 0 w 150"/>
                  <a:gd name="T3" fmla="*/ 0 h 69"/>
                  <a:gd name="T4" fmla="*/ 0 w 150"/>
                  <a:gd name="T5" fmla="*/ 0 h 69"/>
                  <a:gd name="T6" fmla="*/ 0 w 150"/>
                  <a:gd name="T7" fmla="*/ 0 h 69"/>
                  <a:gd name="T8" fmla="*/ 0 w 150"/>
                  <a:gd name="T9" fmla="*/ 0 h 69"/>
                  <a:gd name="T10" fmla="*/ 0 w 150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69"/>
                  <a:gd name="T20" fmla="*/ 150 w 150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69">
                    <a:moveTo>
                      <a:pt x="150" y="69"/>
                    </a:moveTo>
                    <a:lnTo>
                      <a:pt x="133" y="57"/>
                    </a:lnTo>
                    <a:lnTo>
                      <a:pt x="115" y="50"/>
                    </a:lnTo>
                    <a:lnTo>
                      <a:pt x="79" y="30"/>
                    </a:lnTo>
                    <a:lnTo>
                      <a:pt x="40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  <p:sp>
            <p:nvSpPr>
              <p:cNvPr id="46105" name="Freeform 18"/>
              <p:cNvSpPr>
                <a:spLocks/>
              </p:cNvSpPr>
              <p:nvPr/>
            </p:nvSpPr>
            <p:spPr bwMode="auto">
              <a:xfrm>
                <a:off x="2013" y="3061"/>
                <a:ext cx="7" cy="29"/>
              </a:xfrm>
              <a:custGeom>
                <a:avLst/>
                <a:gdLst>
                  <a:gd name="T0" fmla="*/ 0 w 27"/>
                  <a:gd name="T1" fmla="*/ 0 h 71"/>
                  <a:gd name="T2" fmla="*/ 0 w 27"/>
                  <a:gd name="T3" fmla="*/ 0 h 71"/>
                  <a:gd name="T4" fmla="*/ 0 w 27"/>
                  <a:gd name="T5" fmla="*/ 0 h 71"/>
                  <a:gd name="T6" fmla="*/ 0 w 27"/>
                  <a:gd name="T7" fmla="*/ 0 h 71"/>
                  <a:gd name="T8" fmla="*/ 0 w 27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71"/>
                  <a:gd name="T17" fmla="*/ 27 w 27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71">
                    <a:moveTo>
                      <a:pt x="0" y="0"/>
                    </a:moveTo>
                    <a:lnTo>
                      <a:pt x="6" y="17"/>
                    </a:lnTo>
                    <a:lnTo>
                      <a:pt x="11" y="37"/>
                    </a:lnTo>
                    <a:lnTo>
                      <a:pt x="19" y="54"/>
                    </a:lnTo>
                    <a:lnTo>
                      <a:pt x="27" y="71"/>
                    </a:lnTo>
                  </a:path>
                </a:pathLst>
              </a:custGeom>
              <a:solidFill>
                <a:srgbClr val="F16824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lIns="0" rIns="0" anchor="ctr"/>
              <a:lstStyle/>
              <a:p>
                <a:endParaRPr lang="en-US"/>
              </a:p>
            </p:txBody>
          </p:sp>
        </p:grpSp>
        <p:sp>
          <p:nvSpPr>
            <p:cNvPr id="46093" name="Text Box 19"/>
            <p:cNvSpPr txBox="1">
              <a:spLocks noChangeArrowheads="1"/>
            </p:cNvSpPr>
            <p:nvPr/>
          </p:nvSpPr>
          <p:spPr bwMode="auto">
            <a:xfrm>
              <a:off x="1973" y="3024"/>
              <a:ext cx="11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t-EE" b="1">
                  <a:solidFill>
                    <a:srgbClr val="FFFFFF"/>
                  </a:solidFill>
                </a:rPr>
                <a:t>BIST/BISD, DFT, Fault tolerance machanisms</a:t>
              </a:r>
            </a:p>
          </p:txBody>
        </p:sp>
      </p:grpSp>
      <p:sp>
        <p:nvSpPr>
          <p:cNvPr id="46090" name="Rectangle 11"/>
          <p:cNvSpPr>
            <a:spLocks noChangeArrowheads="1"/>
          </p:cNvSpPr>
          <p:nvPr/>
        </p:nvSpPr>
        <p:spPr bwMode="auto">
          <a:xfrm>
            <a:off x="5075238" y="4508500"/>
            <a:ext cx="539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000" b="1">
                <a:solidFill>
                  <a:srgbClr val="808080"/>
                </a:solidFill>
              </a:rPr>
              <a:t>…</a:t>
            </a:r>
          </a:p>
        </p:txBody>
      </p:sp>
      <p:sp>
        <p:nvSpPr>
          <p:cNvPr id="46091" name="AutoShape 74"/>
          <p:cNvSpPr>
            <a:spLocks noChangeArrowheads="1"/>
          </p:cNvSpPr>
          <p:nvPr/>
        </p:nvSpPr>
        <p:spPr bwMode="auto">
          <a:xfrm>
            <a:off x="2913063" y="4241800"/>
            <a:ext cx="900112" cy="719138"/>
          </a:xfrm>
          <a:prstGeom prst="leftRightArrow">
            <a:avLst>
              <a:gd name="adj1" fmla="val 64019"/>
              <a:gd name="adj2" fmla="val 32010"/>
            </a:avLst>
          </a:prstGeom>
          <a:solidFill>
            <a:srgbClr val="DDDDDD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808080"/>
                </a:solidFill>
              </a:rPr>
              <a:t>System</a:t>
            </a:r>
          </a:p>
          <a:p>
            <a:pPr algn="ctr"/>
            <a:r>
              <a:rPr lang="en-US" sz="1400" b="1">
                <a:solidFill>
                  <a:srgbClr val="808080"/>
                </a:solidFill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3683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29588" y="6402388"/>
            <a:ext cx="557212" cy="319087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6398928B-13D8-4A6A-A0D8-714FD168EDD9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938"/>
            <a:ext cx="9144000" cy="1143000"/>
          </a:xfrm>
        </p:spPr>
        <p:txBody>
          <a:bodyPr>
            <a:normAutofit/>
          </a:bodyPr>
          <a:lstStyle/>
          <a:p>
            <a:r>
              <a:rPr lang="et-EE" sz="4000" dirty="0" smtClean="0"/>
              <a:t>FM: </a:t>
            </a:r>
            <a:r>
              <a:rPr lang="en-US" sz="4000" dirty="0" smtClean="0"/>
              <a:t>Going Beyond the Correction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08163"/>
            <a:ext cx="4294188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Fault Management</a:t>
            </a:r>
            <a:r>
              <a:rPr lang="et-EE" sz="2800" dirty="0" smtClean="0"/>
              <a:t> (FM)</a:t>
            </a:r>
            <a:r>
              <a:rPr lang="en-US" sz="2800" dirty="0" smtClean="0"/>
              <a:t> provides co-operation between Fault Tolerance and Resource Management</a:t>
            </a:r>
          </a:p>
          <a:p>
            <a:pPr>
              <a:lnSpc>
                <a:spcPct val="80000"/>
              </a:lnSpc>
            </a:pPr>
            <a:r>
              <a:rPr lang="en-US" sz="2800" i="1" dirty="0" smtClean="0"/>
              <a:t>Failure Resilience = Fault Tolerance +    Fault Management + Resource Management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Both online and partly offline (core-wise) procedures combined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31799" y="1319213"/>
            <a:ext cx="7200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</a:rPr>
              <a:t>Fault detection and </a:t>
            </a:r>
            <a:r>
              <a:rPr lang="en-US" sz="2000" b="1" dirty="0" smtClean="0">
                <a:solidFill>
                  <a:srgbClr val="0066FF"/>
                </a:solidFill>
              </a:rPr>
              <a:t>recovery/correction </a:t>
            </a:r>
            <a:r>
              <a:rPr lang="en-US" sz="2000" b="1" dirty="0">
                <a:solidFill>
                  <a:srgbClr val="0066FF"/>
                </a:solidFill>
              </a:rPr>
              <a:t>is NOT enough</a:t>
            </a:r>
          </a:p>
        </p:txBody>
      </p:sp>
      <p:sp>
        <p:nvSpPr>
          <p:cNvPr id="25616" name="Rectangle 15"/>
          <p:cNvSpPr>
            <a:spLocks noChangeAspect="1" noChangeArrowheads="1"/>
          </p:cNvSpPr>
          <p:nvPr/>
        </p:nvSpPr>
        <p:spPr bwMode="auto">
          <a:xfrm>
            <a:off x="5472113" y="3146425"/>
            <a:ext cx="3671887" cy="2262188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0"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Fault </a:t>
            </a:r>
          </a:p>
          <a:p>
            <a:r>
              <a:rPr lang="en-US" b="1" dirty="0"/>
              <a:t>Manage-</a:t>
            </a:r>
          </a:p>
          <a:p>
            <a:r>
              <a:rPr lang="en-US" b="1" dirty="0" err="1"/>
              <a:t>ment</a:t>
            </a:r>
            <a:endParaRPr lang="en-US" b="1" dirty="0"/>
          </a:p>
        </p:txBody>
      </p:sp>
      <p:sp>
        <p:nvSpPr>
          <p:cNvPr id="25617" name="Rectangle 16"/>
          <p:cNvSpPr>
            <a:spLocks noChangeAspect="1" noChangeArrowheads="1"/>
          </p:cNvSpPr>
          <p:nvPr/>
        </p:nvSpPr>
        <p:spPr bwMode="auto">
          <a:xfrm>
            <a:off x="5472113" y="1808163"/>
            <a:ext cx="3671887" cy="11795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0"/>
          <a:lstStyle/>
          <a:p>
            <a:endParaRPr lang="en-US" b="1"/>
          </a:p>
          <a:p>
            <a:r>
              <a:rPr lang="en-US" b="1"/>
              <a:t>Fault </a:t>
            </a:r>
          </a:p>
          <a:p>
            <a:r>
              <a:rPr lang="en-US" b="1"/>
              <a:t>Tolerance</a:t>
            </a:r>
          </a:p>
        </p:txBody>
      </p:sp>
      <p:sp>
        <p:nvSpPr>
          <p:cNvPr id="25609" name="AutoShape 14"/>
          <p:cNvSpPr>
            <a:spLocks noChangeArrowheads="1"/>
          </p:cNvSpPr>
          <p:nvPr/>
        </p:nvSpPr>
        <p:spPr bwMode="auto">
          <a:xfrm>
            <a:off x="7540625" y="1987550"/>
            <a:ext cx="539750" cy="3960813"/>
          </a:xfrm>
          <a:prstGeom prst="downArrow">
            <a:avLst>
              <a:gd name="adj1" fmla="val 68824"/>
              <a:gd name="adj2" fmla="val 7243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6732588" y="1808163"/>
            <a:ext cx="2160587" cy="3857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Fault Detection </a:t>
            </a:r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6732588" y="2347913"/>
            <a:ext cx="2160587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Data Recovery/ Rollback</a:t>
            </a:r>
          </a:p>
        </p:txBody>
      </p:sp>
      <p:sp>
        <p:nvSpPr>
          <p:cNvPr id="25612" name="Text Box 9"/>
          <p:cNvSpPr txBox="1">
            <a:spLocks noChangeArrowheads="1"/>
          </p:cNvSpPr>
          <p:nvPr/>
        </p:nvSpPr>
        <p:spPr bwMode="auto">
          <a:xfrm>
            <a:off x="6732588" y="3146425"/>
            <a:ext cx="2160587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Fault Diagnosis/ Classification </a:t>
            </a: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6732588" y="4767263"/>
            <a:ext cx="2160587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Core/Module Isolation</a:t>
            </a:r>
          </a:p>
        </p:txBody>
      </p:sp>
      <p:sp>
        <p:nvSpPr>
          <p:cNvPr id="25614" name="Text Box 11"/>
          <p:cNvSpPr txBox="1">
            <a:spLocks noChangeArrowheads="1"/>
          </p:cNvSpPr>
          <p:nvPr/>
        </p:nvSpPr>
        <p:spPr bwMode="auto">
          <a:xfrm>
            <a:off x="6732588" y="3968750"/>
            <a:ext cx="2159000" cy="660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Statistics Collection </a:t>
            </a:r>
          </a:p>
        </p:txBody>
      </p:sp>
      <p:sp>
        <p:nvSpPr>
          <p:cNvPr id="25615" name="Text Box 13"/>
          <p:cNvSpPr txBox="1">
            <a:spLocks noChangeArrowheads="1"/>
          </p:cNvSpPr>
          <p:nvPr/>
        </p:nvSpPr>
        <p:spPr bwMode="auto">
          <a:xfrm>
            <a:off x="5832475" y="5932488"/>
            <a:ext cx="3311525" cy="91598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600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Resource Health Map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(for Resource Management)</a:t>
            </a:r>
          </a:p>
          <a:p>
            <a:pPr algn="ctr"/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25616" grpId="0" animBg="1"/>
      <p:bldP spid="25609" grpId="0" animBg="1"/>
      <p:bldP spid="25612" grpId="0" animBg="1"/>
      <p:bldP spid="25613" grpId="0" animBg="1"/>
      <p:bldP spid="25614" grpId="0" animBg="1"/>
      <p:bldP spid="256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 Management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Rectangle 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2DD8ED73-6BED-4CB8-8C16-A9101CBC55F0}" type="slidenum">
              <a:rPr lang="ru-RU"/>
              <a:pPr>
                <a:defRPr/>
              </a:pPr>
              <a:t>18</a:t>
            </a:fld>
            <a:endParaRPr lang="ru-RU"/>
          </a:p>
        </p:txBody>
      </p:sp>
      <p:grpSp>
        <p:nvGrpSpPr>
          <p:cNvPr id="48187" name="Group 59"/>
          <p:cNvGrpSpPr>
            <a:grpSpLocks/>
          </p:cNvGrpSpPr>
          <p:nvPr/>
        </p:nvGrpSpPr>
        <p:grpSpPr bwMode="auto">
          <a:xfrm>
            <a:off x="250825" y="1268413"/>
            <a:ext cx="8880475" cy="5040312"/>
            <a:chOff x="158" y="799"/>
            <a:chExt cx="5594" cy="3175"/>
          </a:xfrm>
        </p:grpSpPr>
        <p:sp>
          <p:nvSpPr>
            <p:cNvPr id="48131" name="Rectangle 22"/>
            <p:cNvSpPr>
              <a:spLocks noChangeArrowheads="1"/>
            </p:cNvSpPr>
            <p:nvPr/>
          </p:nvSpPr>
          <p:spPr bwMode="auto">
            <a:xfrm>
              <a:off x="2386" y="2727"/>
              <a:ext cx="380" cy="90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lIns="36000" rIns="36000"/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</a:rPr>
                <a:t>Reso-</a:t>
              </a:r>
            </a:p>
            <a:p>
              <a:pPr eaLnBrk="0" hangingPunct="0"/>
              <a:r>
                <a:rPr lang="en-US" sz="1400" b="1">
                  <a:solidFill>
                    <a:srgbClr val="FFFFFF"/>
                  </a:solidFill>
                </a:rPr>
                <a:t>urce 1</a:t>
              </a:r>
            </a:p>
          </p:txBody>
        </p:sp>
        <p:sp>
          <p:nvSpPr>
            <p:cNvPr id="48132" name="AutoShape 38"/>
            <p:cNvSpPr>
              <a:spLocks noChangeAspect="1" noChangeArrowheads="1"/>
            </p:cNvSpPr>
            <p:nvPr/>
          </p:nvSpPr>
          <p:spPr bwMode="auto">
            <a:xfrm rot="11204370" flipH="1">
              <a:off x="4014" y="2414"/>
              <a:ext cx="1474" cy="1009"/>
            </a:xfrm>
            <a:custGeom>
              <a:avLst/>
              <a:gdLst>
                <a:gd name="T0" fmla="*/ 788949 w 21600"/>
                <a:gd name="T1" fmla="*/ 7560 h 21600"/>
                <a:gd name="T2" fmla="*/ 300583 w 21600"/>
                <a:gd name="T3" fmla="*/ 231562 h 21600"/>
                <a:gd name="T4" fmla="*/ 760093 w 21600"/>
                <a:gd name="T5" fmla="*/ 25308 h 21600"/>
                <a:gd name="T6" fmla="*/ 495088 w 21600"/>
                <a:gd name="T7" fmla="*/ 290241 h 21600"/>
                <a:gd name="T8" fmla="*/ 330751 w 21600"/>
                <a:gd name="T9" fmla="*/ 243370 h 21600"/>
                <a:gd name="T10" fmla="*/ 544220 w 21600"/>
                <a:gd name="T11" fmla="*/ 20729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8 h 21600"/>
                <a:gd name="T20" fmla="*/ 18435 w 21600"/>
                <a:gd name="T21" fmla="*/ 1843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610" y="19952"/>
                  </a:moveTo>
                  <a:cubicBezTo>
                    <a:pt x="10004" y="20004"/>
                    <a:pt x="10402" y="20030"/>
                    <a:pt x="10800" y="20030"/>
                  </a:cubicBezTo>
                  <a:cubicBezTo>
                    <a:pt x="15897" y="20030"/>
                    <a:pt x="20030" y="15897"/>
                    <a:pt x="20030" y="10800"/>
                  </a:cubicBezTo>
                  <a:cubicBezTo>
                    <a:pt x="20030" y="5702"/>
                    <a:pt x="15897" y="1570"/>
                    <a:pt x="10800" y="1570"/>
                  </a:cubicBezTo>
                  <a:cubicBezTo>
                    <a:pt x="5702" y="1570"/>
                    <a:pt x="1570" y="5702"/>
                    <a:pt x="1570" y="10800"/>
                  </a:cubicBezTo>
                  <a:cubicBezTo>
                    <a:pt x="1569" y="13985"/>
                    <a:pt x="3212" y="16946"/>
                    <a:pt x="5915" y="18631"/>
                  </a:cubicBezTo>
                  <a:lnTo>
                    <a:pt x="5084" y="19963"/>
                  </a:lnTo>
                  <a:cubicBezTo>
                    <a:pt x="1922" y="17991"/>
                    <a:pt x="0" y="14527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334" y="21600"/>
                    <a:pt x="9869" y="21569"/>
                    <a:pt x="9407" y="21509"/>
                  </a:cubicBezTo>
                  <a:lnTo>
                    <a:pt x="9059" y="24187"/>
                  </a:lnTo>
                  <a:lnTo>
                    <a:pt x="6052" y="20281"/>
                  </a:lnTo>
                  <a:lnTo>
                    <a:pt x="9958" y="17275"/>
                  </a:lnTo>
                  <a:lnTo>
                    <a:pt x="9610" y="19952"/>
                  </a:lnTo>
                  <a:close/>
                </a:path>
              </a:pathLst>
            </a:custGeom>
            <a:solidFill>
              <a:srgbClr val="4B68B1"/>
            </a:solidFill>
            <a:ln w="190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3" name="Rectangle 22"/>
            <p:cNvSpPr>
              <a:spLocks noChangeArrowheads="1"/>
            </p:cNvSpPr>
            <p:nvPr/>
          </p:nvSpPr>
          <p:spPr bwMode="auto">
            <a:xfrm>
              <a:off x="952" y="799"/>
              <a:ext cx="2382" cy="1474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 b="1">
                  <a:solidFill>
                    <a:srgbClr val="FFFF99"/>
                  </a:solidFill>
                </a:rPr>
                <a:t>Fault Manager</a:t>
              </a:r>
            </a:p>
          </p:txBody>
        </p:sp>
        <p:sp>
          <p:nvSpPr>
            <p:cNvPr id="48134" name="Rectangle 23"/>
            <p:cNvSpPr>
              <a:spLocks noChangeArrowheads="1"/>
            </p:cNvSpPr>
            <p:nvPr/>
          </p:nvSpPr>
          <p:spPr bwMode="auto">
            <a:xfrm>
              <a:off x="272" y="1480"/>
              <a:ext cx="1588" cy="158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eaLnBrk="0" hangingPunct="0"/>
              <a:r>
                <a:rPr lang="en-US" b="1">
                  <a:solidFill>
                    <a:srgbClr val="FFFF99"/>
                  </a:solidFill>
                </a:rPr>
                <a:t>OS + Scheduler</a:t>
              </a:r>
            </a:p>
          </p:txBody>
        </p:sp>
        <p:sp>
          <p:nvSpPr>
            <p:cNvPr id="48135" name="Rectangle 25"/>
            <p:cNvSpPr>
              <a:spLocks noChangeArrowheads="1"/>
            </p:cNvSpPr>
            <p:nvPr/>
          </p:nvSpPr>
          <p:spPr bwMode="auto">
            <a:xfrm>
              <a:off x="272" y="2500"/>
              <a:ext cx="1588" cy="22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b="1">
                  <a:solidFill>
                    <a:srgbClr val="FFFFFF"/>
                  </a:solidFill>
                </a:rPr>
                <a:t>Activity Map</a:t>
              </a:r>
            </a:p>
          </p:txBody>
        </p:sp>
        <p:sp>
          <p:nvSpPr>
            <p:cNvPr id="48136" name="Rectangle 26"/>
            <p:cNvSpPr>
              <a:spLocks noChangeArrowheads="1"/>
            </p:cNvSpPr>
            <p:nvPr/>
          </p:nvSpPr>
          <p:spPr bwMode="auto">
            <a:xfrm>
              <a:off x="952" y="1027"/>
              <a:ext cx="2382" cy="2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b="1">
                  <a:solidFill>
                    <a:srgbClr val="FFFFFF"/>
                  </a:solidFill>
                </a:rPr>
                <a:t>System Health Map</a:t>
              </a:r>
            </a:p>
          </p:txBody>
        </p:sp>
        <p:sp>
          <p:nvSpPr>
            <p:cNvPr id="48137" name="Rectangle 11"/>
            <p:cNvSpPr>
              <a:spLocks noChangeArrowheads="1"/>
            </p:cNvSpPr>
            <p:nvPr/>
          </p:nvSpPr>
          <p:spPr bwMode="auto">
            <a:xfrm>
              <a:off x="2427" y="1480"/>
              <a:ext cx="907" cy="793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82D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Instrument Manager (IM)</a:t>
              </a:r>
            </a:p>
          </p:txBody>
        </p:sp>
        <p:sp>
          <p:nvSpPr>
            <p:cNvPr id="48138" name="AutoShape 16"/>
            <p:cNvSpPr>
              <a:spLocks noChangeArrowheads="1"/>
            </p:cNvSpPr>
            <p:nvPr/>
          </p:nvSpPr>
          <p:spPr bwMode="auto">
            <a:xfrm>
              <a:off x="1860" y="1820"/>
              <a:ext cx="567" cy="340"/>
            </a:xfrm>
            <a:prstGeom prst="leftRightArrow">
              <a:avLst>
                <a:gd name="adj1" fmla="val 50000"/>
                <a:gd name="adj2" fmla="val 33353"/>
              </a:avLst>
            </a:prstGeom>
            <a:solidFill>
              <a:srgbClr val="FFFF99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48139" name="Line 17"/>
            <p:cNvSpPr>
              <a:spLocks noChangeShapeType="1"/>
            </p:cNvSpPr>
            <p:nvPr/>
          </p:nvSpPr>
          <p:spPr bwMode="auto">
            <a:xfrm flipH="1">
              <a:off x="1860" y="1706"/>
              <a:ext cx="56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1883" y="1535"/>
              <a:ext cx="5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Interrupts</a:t>
              </a:r>
            </a:p>
          </p:txBody>
        </p:sp>
        <p:sp>
          <p:nvSpPr>
            <p:cNvPr id="48141" name="Rectangle 11"/>
            <p:cNvSpPr>
              <a:spLocks noChangeArrowheads="1"/>
            </p:cNvSpPr>
            <p:nvPr/>
          </p:nvSpPr>
          <p:spPr bwMode="auto">
            <a:xfrm>
              <a:off x="3901" y="2199"/>
              <a:ext cx="567" cy="11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4B68B1"/>
                  </a:solidFill>
                </a:rPr>
                <a:t>TAP</a:t>
              </a:r>
            </a:p>
          </p:txBody>
        </p:sp>
        <p:sp>
          <p:nvSpPr>
            <p:cNvPr id="48142" name="Rectangle 11"/>
            <p:cNvSpPr>
              <a:spLocks noChangeArrowheads="1"/>
            </p:cNvSpPr>
            <p:nvPr/>
          </p:nvSpPr>
          <p:spPr bwMode="auto">
            <a:xfrm>
              <a:off x="3901" y="2312"/>
              <a:ext cx="567" cy="22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4B68B1"/>
                  </a:solidFill>
                </a:rPr>
                <a:t>P1687</a:t>
              </a:r>
            </a:p>
          </p:txBody>
        </p:sp>
        <p:sp>
          <p:nvSpPr>
            <p:cNvPr id="48143" name="Rectangle 11"/>
            <p:cNvSpPr>
              <a:spLocks noChangeArrowheads="1"/>
            </p:cNvSpPr>
            <p:nvPr/>
          </p:nvSpPr>
          <p:spPr bwMode="auto">
            <a:xfrm>
              <a:off x="3901" y="1933"/>
              <a:ext cx="567" cy="11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600" b="1">
                  <a:solidFill>
                    <a:srgbClr val="4B68B1"/>
                  </a:solidFill>
                </a:rPr>
                <a:t>MUX</a:t>
              </a:r>
            </a:p>
          </p:txBody>
        </p:sp>
        <p:sp>
          <p:nvSpPr>
            <p:cNvPr id="48144" name="AutoShape 24"/>
            <p:cNvSpPr>
              <a:spLocks noChangeArrowheads="1"/>
            </p:cNvSpPr>
            <p:nvPr/>
          </p:nvSpPr>
          <p:spPr bwMode="auto">
            <a:xfrm>
              <a:off x="4128" y="2046"/>
              <a:ext cx="113" cy="149"/>
            </a:xfrm>
            <a:prstGeom prst="upDownArrow">
              <a:avLst>
                <a:gd name="adj1" fmla="val 39824"/>
                <a:gd name="adj2" fmla="val 36285"/>
              </a:avLst>
            </a:prstGeom>
            <a:solidFill>
              <a:srgbClr val="00FF00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Freeform 30"/>
            <p:cNvSpPr>
              <a:spLocks/>
            </p:cNvSpPr>
            <p:nvPr/>
          </p:nvSpPr>
          <p:spPr bwMode="auto">
            <a:xfrm>
              <a:off x="3334" y="1714"/>
              <a:ext cx="688" cy="217"/>
            </a:xfrm>
            <a:custGeom>
              <a:avLst/>
              <a:gdLst>
                <a:gd name="T0" fmla="*/ 0 w 688"/>
                <a:gd name="T1" fmla="*/ 60325 h 217"/>
                <a:gd name="T2" fmla="*/ 82550 w 688"/>
                <a:gd name="T3" fmla="*/ 120650 h 217"/>
                <a:gd name="T4" fmla="*/ 82550 w 688"/>
                <a:gd name="T5" fmla="*/ 87313 h 217"/>
                <a:gd name="T6" fmla="*/ 1000125 w 688"/>
                <a:gd name="T7" fmla="*/ 87313 h 217"/>
                <a:gd name="T8" fmla="*/ 1000125 w 688"/>
                <a:gd name="T9" fmla="*/ 268288 h 217"/>
                <a:gd name="T10" fmla="*/ 963613 w 688"/>
                <a:gd name="T11" fmla="*/ 268288 h 217"/>
                <a:gd name="T12" fmla="*/ 1025525 w 688"/>
                <a:gd name="T13" fmla="*/ 344488 h 217"/>
                <a:gd name="T14" fmla="*/ 1092200 w 688"/>
                <a:gd name="T15" fmla="*/ 268288 h 217"/>
                <a:gd name="T16" fmla="*/ 1057275 w 688"/>
                <a:gd name="T17" fmla="*/ 268288 h 217"/>
                <a:gd name="T18" fmla="*/ 1057275 w 688"/>
                <a:gd name="T19" fmla="*/ 33338 h 217"/>
                <a:gd name="T20" fmla="*/ 82550 w 688"/>
                <a:gd name="T21" fmla="*/ 33338 h 217"/>
                <a:gd name="T22" fmla="*/ 82550 w 688"/>
                <a:gd name="T23" fmla="*/ 0 h 217"/>
                <a:gd name="T24" fmla="*/ 0 w 688"/>
                <a:gd name="T25" fmla="*/ 60325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8"/>
                <a:gd name="T40" fmla="*/ 0 h 217"/>
                <a:gd name="T41" fmla="*/ 688 w 688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8" h="217">
                  <a:moveTo>
                    <a:pt x="0" y="38"/>
                  </a:moveTo>
                  <a:lnTo>
                    <a:pt x="52" y="76"/>
                  </a:lnTo>
                  <a:lnTo>
                    <a:pt x="52" y="55"/>
                  </a:lnTo>
                  <a:lnTo>
                    <a:pt x="630" y="55"/>
                  </a:lnTo>
                  <a:lnTo>
                    <a:pt x="630" y="169"/>
                  </a:lnTo>
                  <a:lnTo>
                    <a:pt x="607" y="169"/>
                  </a:lnTo>
                  <a:lnTo>
                    <a:pt x="646" y="217"/>
                  </a:lnTo>
                  <a:lnTo>
                    <a:pt x="688" y="169"/>
                  </a:lnTo>
                  <a:lnTo>
                    <a:pt x="666" y="169"/>
                  </a:lnTo>
                  <a:lnTo>
                    <a:pt x="666" y="21"/>
                  </a:lnTo>
                  <a:lnTo>
                    <a:pt x="52" y="21"/>
                  </a:lnTo>
                  <a:lnTo>
                    <a:pt x="5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4B68B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AutoShape 33"/>
            <p:cNvSpPr>
              <a:spLocks noChangeArrowheads="1"/>
            </p:cNvSpPr>
            <p:nvPr/>
          </p:nvSpPr>
          <p:spPr bwMode="auto">
            <a:xfrm>
              <a:off x="4355" y="1366"/>
              <a:ext cx="113" cy="567"/>
            </a:xfrm>
            <a:prstGeom prst="upDownArrow">
              <a:avLst>
                <a:gd name="adj1" fmla="val 36287"/>
                <a:gd name="adj2" fmla="val 34752"/>
              </a:avLst>
            </a:prstGeom>
            <a:solidFill>
              <a:srgbClr val="00FF00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Rectangle 11"/>
            <p:cNvSpPr>
              <a:spLocks noChangeArrowheads="1"/>
            </p:cNvSpPr>
            <p:nvPr/>
          </p:nvSpPr>
          <p:spPr bwMode="auto">
            <a:xfrm>
              <a:off x="4581" y="1140"/>
              <a:ext cx="56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Board Header</a:t>
              </a:r>
            </a:p>
          </p:txBody>
        </p:sp>
        <p:sp>
          <p:nvSpPr>
            <p:cNvPr id="48148" name="Freeform 7" descr="25%"/>
            <p:cNvSpPr>
              <a:spLocks noChangeAspect="1"/>
            </p:cNvSpPr>
            <p:nvPr/>
          </p:nvSpPr>
          <p:spPr bwMode="auto">
            <a:xfrm>
              <a:off x="4186" y="1164"/>
              <a:ext cx="453" cy="194"/>
            </a:xfrm>
            <a:prstGeom prst="rect">
              <a:avLst/>
            </a:prstGeom>
            <a:pattFill prst="divot">
              <a:fgClr>
                <a:srgbClr val="F16824"/>
              </a:fgClr>
              <a:bgClr>
                <a:srgbClr val="FFFF66"/>
              </a:bgClr>
            </a:patt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solidFill>
                    <a:srgbClr val="4B68B1"/>
                  </a:solidFill>
                </a:rPr>
                <a:t>JTAG</a:t>
              </a:r>
            </a:p>
          </p:txBody>
        </p:sp>
        <p:sp>
          <p:nvSpPr>
            <p:cNvPr id="48149" name="Rectangle 11"/>
            <p:cNvSpPr>
              <a:spLocks noChangeArrowheads="1"/>
            </p:cNvSpPr>
            <p:nvPr/>
          </p:nvSpPr>
          <p:spPr bwMode="auto">
            <a:xfrm>
              <a:off x="4354" y="2727"/>
              <a:ext cx="79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b="1">
                  <a:solidFill>
                    <a:srgbClr val="4B68B1"/>
                  </a:solidFill>
                </a:rPr>
                <a:t>Minimal </a:t>
              </a:r>
            </a:p>
            <a:p>
              <a:pPr algn="ctr"/>
              <a:r>
                <a:rPr lang="en-US" sz="1400" b="1">
                  <a:solidFill>
                    <a:srgbClr val="4B68B1"/>
                  </a:solidFill>
                </a:rPr>
                <a:t>top-level architecture</a:t>
              </a:r>
            </a:p>
          </p:txBody>
        </p:sp>
        <p:grpSp>
          <p:nvGrpSpPr>
            <p:cNvPr id="48150" name="Group 43"/>
            <p:cNvGrpSpPr>
              <a:grpSpLocks noChangeAspect="1"/>
            </p:cNvGrpSpPr>
            <p:nvPr/>
          </p:nvGrpSpPr>
          <p:grpSpPr bwMode="auto">
            <a:xfrm rot="1981062">
              <a:off x="4914" y="2460"/>
              <a:ext cx="461" cy="219"/>
              <a:chOff x="1625" y="3772"/>
              <a:chExt cx="680" cy="181"/>
            </a:xfrm>
          </p:grpSpPr>
          <p:sp>
            <p:nvSpPr>
              <p:cNvPr id="48183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625" y="3772"/>
                <a:ext cx="227" cy="18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4B68B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rgbClr val="FFFFFF"/>
                    </a:solidFill>
                  </a:rPr>
                  <a:t>F</a:t>
                </a:r>
              </a:p>
            </p:txBody>
          </p:sp>
          <p:sp>
            <p:nvSpPr>
              <p:cNvPr id="48184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851" y="3772"/>
                <a:ext cx="227" cy="181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4B68B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rgbClr val="4B68B1"/>
                    </a:solidFill>
                  </a:rPr>
                  <a:t>C</a:t>
                </a:r>
              </a:p>
            </p:txBody>
          </p:sp>
          <p:sp>
            <p:nvSpPr>
              <p:cNvPr id="48185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078" y="3772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4B68B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rgbClr val="4B68B1"/>
                    </a:solidFill>
                  </a:rPr>
                  <a:t>X</a:t>
                </a:r>
              </a:p>
            </p:txBody>
          </p:sp>
        </p:grpSp>
        <p:sp>
          <p:nvSpPr>
            <p:cNvPr id="48151" name="Rectangle 22"/>
            <p:cNvSpPr>
              <a:spLocks noChangeArrowheads="1"/>
            </p:cNvSpPr>
            <p:nvPr/>
          </p:nvSpPr>
          <p:spPr bwMode="auto">
            <a:xfrm>
              <a:off x="2840" y="2727"/>
              <a:ext cx="380" cy="90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lIns="36000" rIns="36000"/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</a:rPr>
                <a:t>Reso-</a:t>
              </a:r>
            </a:p>
            <a:p>
              <a:pPr eaLnBrk="0" hangingPunct="0"/>
              <a:r>
                <a:rPr lang="en-US" sz="1400" b="1">
                  <a:solidFill>
                    <a:srgbClr val="FFFFFF"/>
                  </a:solidFill>
                </a:rPr>
                <a:t>urce 2</a:t>
              </a:r>
            </a:p>
          </p:txBody>
        </p:sp>
        <p:sp>
          <p:nvSpPr>
            <p:cNvPr id="48152" name="Rectangle 22"/>
            <p:cNvSpPr>
              <a:spLocks noChangeArrowheads="1"/>
            </p:cNvSpPr>
            <p:nvPr/>
          </p:nvSpPr>
          <p:spPr bwMode="auto">
            <a:xfrm>
              <a:off x="3521" y="2727"/>
              <a:ext cx="380" cy="90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lIns="36000" rIns="36000"/>
            <a:lstStyle/>
            <a:p>
              <a:pPr eaLnBrk="0" hangingPunct="0"/>
              <a:r>
                <a:rPr lang="en-US" sz="1400" b="1">
                  <a:solidFill>
                    <a:srgbClr val="FFFFFF"/>
                  </a:solidFill>
                </a:rPr>
                <a:t>Reso-</a:t>
              </a:r>
            </a:p>
            <a:p>
              <a:pPr eaLnBrk="0" hangingPunct="0"/>
              <a:r>
                <a:rPr lang="en-US" sz="1400" b="1">
                  <a:solidFill>
                    <a:srgbClr val="FFFFFF"/>
                  </a:solidFill>
                </a:rPr>
                <a:t>urce N</a:t>
              </a:r>
            </a:p>
          </p:txBody>
        </p:sp>
        <p:grpSp>
          <p:nvGrpSpPr>
            <p:cNvPr id="48153" name="Group 62"/>
            <p:cNvGrpSpPr>
              <a:grpSpLocks/>
            </p:cNvGrpSpPr>
            <p:nvPr/>
          </p:nvGrpSpPr>
          <p:grpSpPr bwMode="auto">
            <a:xfrm>
              <a:off x="2313" y="3181"/>
              <a:ext cx="2041" cy="680"/>
              <a:chOff x="1899" y="2759"/>
              <a:chExt cx="1271" cy="906"/>
            </a:xfrm>
          </p:grpSpPr>
          <p:grpSp>
            <p:nvGrpSpPr>
              <p:cNvPr id="48169" name="Group 61"/>
              <p:cNvGrpSpPr>
                <a:grpSpLocks/>
              </p:cNvGrpSpPr>
              <p:nvPr/>
            </p:nvGrpSpPr>
            <p:grpSpPr bwMode="auto">
              <a:xfrm>
                <a:off x="1899" y="2759"/>
                <a:ext cx="1271" cy="906"/>
                <a:chOff x="1899" y="2759"/>
                <a:chExt cx="1271" cy="906"/>
              </a:xfrm>
            </p:grpSpPr>
            <p:sp>
              <p:nvSpPr>
                <p:cNvPr id="48171" name="Freeform 7"/>
                <p:cNvSpPr>
                  <a:spLocks/>
                </p:cNvSpPr>
                <p:nvPr/>
              </p:nvSpPr>
              <p:spPr bwMode="auto">
                <a:xfrm>
                  <a:off x="1899" y="2759"/>
                  <a:ext cx="1271" cy="906"/>
                </a:xfrm>
                <a:custGeom>
                  <a:avLst/>
                  <a:gdLst>
                    <a:gd name="T0" fmla="*/ 0 w 4985"/>
                    <a:gd name="T1" fmla="*/ 0 h 2178"/>
                    <a:gd name="T2" fmla="*/ 0 w 4985"/>
                    <a:gd name="T3" fmla="*/ 0 h 2178"/>
                    <a:gd name="T4" fmla="*/ 0 w 4985"/>
                    <a:gd name="T5" fmla="*/ 0 h 2178"/>
                    <a:gd name="T6" fmla="*/ 0 w 4985"/>
                    <a:gd name="T7" fmla="*/ 0 h 2178"/>
                    <a:gd name="T8" fmla="*/ 0 w 4985"/>
                    <a:gd name="T9" fmla="*/ 0 h 2178"/>
                    <a:gd name="T10" fmla="*/ 0 w 4985"/>
                    <a:gd name="T11" fmla="*/ 0 h 2178"/>
                    <a:gd name="T12" fmla="*/ 0 w 4985"/>
                    <a:gd name="T13" fmla="*/ 0 h 2178"/>
                    <a:gd name="T14" fmla="*/ 0 w 4985"/>
                    <a:gd name="T15" fmla="*/ 0 h 2178"/>
                    <a:gd name="T16" fmla="*/ 0 w 4985"/>
                    <a:gd name="T17" fmla="*/ 0 h 2178"/>
                    <a:gd name="T18" fmla="*/ 0 w 4985"/>
                    <a:gd name="T19" fmla="*/ 0 h 2178"/>
                    <a:gd name="T20" fmla="*/ 0 w 4985"/>
                    <a:gd name="T21" fmla="*/ 0 h 2178"/>
                    <a:gd name="T22" fmla="*/ 0 w 4985"/>
                    <a:gd name="T23" fmla="*/ 0 h 2178"/>
                    <a:gd name="T24" fmla="*/ 0 w 4985"/>
                    <a:gd name="T25" fmla="*/ 0 h 2178"/>
                    <a:gd name="T26" fmla="*/ 0 w 4985"/>
                    <a:gd name="T27" fmla="*/ 0 h 2178"/>
                    <a:gd name="T28" fmla="*/ 0 w 4985"/>
                    <a:gd name="T29" fmla="*/ 0 h 2178"/>
                    <a:gd name="T30" fmla="*/ 0 w 4985"/>
                    <a:gd name="T31" fmla="*/ 0 h 2178"/>
                    <a:gd name="T32" fmla="*/ 0 w 4985"/>
                    <a:gd name="T33" fmla="*/ 0 h 2178"/>
                    <a:gd name="T34" fmla="*/ 0 w 4985"/>
                    <a:gd name="T35" fmla="*/ 0 h 2178"/>
                    <a:gd name="T36" fmla="*/ 0 w 4985"/>
                    <a:gd name="T37" fmla="*/ 0 h 2178"/>
                    <a:gd name="T38" fmla="*/ 0 w 4985"/>
                    <a:gd name="T39" fmla="*/ 0 h 2178"/>
                    <a:gd name="T40" fmla="*/ 0 w 4985"/>
                    <a:gd name="T41" fmla="*/ 0 h 2178"/>
                    <a:gd name="T42" fmla="*/ 0 w 4985"/>
                    <a:gd name="T43" fmla="*/ 0 h 2178"/>
                    <a:gd name="T44" fmla="*/ 0 w 4985"/>
                    <a:gd name="T45" fmla="*/ 0 h 2178"/>
                    <a:gd name="T46" fmla="*/ 0 w 4985"/>
                    <a:gd name="T47" fmla="*/ 0 h 2178"/>
                    <a:gd name="T48" fmla="*/ 0 w 4985"/>
                    <a:gd name="T49" fmla="*/ 0 h 2178"/>
                    <a:gd name="T50" fmla="*/ 0 w 4985"/>
                    <a:gd name="T51" fmla="*/ 0 h 2178"/>
                    <a:gd name="T52" fmla="*/ 0 w 4985"/>
                    <a:gd name="T53" fmla="*/ 0 h 2178"/>
                    <a:gd name="T54" fmla="*/ 0 w 4985"/>
                    <a:gd name="T55" fmla="*/ 0 h 2178"/>
                    <a:gd name="T56" fmla="*/ 0 w 4985"/>
                    <a:gd name="T57" fmla="*/ 0 h 2178"/>
                    <a:gd name="T58" fmla="*/ 0 w 4985"/>
                    <a:gd name="T59" fmla="*/ 0 h 2178"/>
                    <a:gd name="T60" fmla="*/ 0 w 4985"/>
                    <a:gd name="T61" fmla="*/ 0 h 2178"/>
                    <a:gd name="T62" fmla="*/ 0 w 4985"/>
                    <a:gd name="T63" fmla="*/ 0 h 2178"/>
                    <a:gd name="T64" fmla="*/ 0 w 4985"/>
                    <a:gd name="T65" fmla="*/ 0 h 2178"/>
                    <a:gd name="T66" fmla="*/ 0 w 4985"/>
                    <a:gd name="T67" fmla="*/ 0 h 2178"/>
                    <a:gd name="T68" fmla="*/ 0 w 4985"/>
                    <a:gd name="T69" fmla="*/ 0 h 2178"/>
                    <a:gd name="T70" fmla="*/ 0 w 4985"/>
                    <a:gd name="T71" fmla="*/ 0 h 2178"/>
                    <a:gd name="T72" fmla="*/ 0 w 4985"/>
                    <a:gd name="T73" fmla="*/ 0 h 2178"/>
                    <a:gd name="T74" fmla="*/ 0 w 4985"/>
                    <a:gd name="T75" fmla="*/ 0 h 2178"/>
                    <a:gd name="T76" fmla="*/ 0 w 4985"/>
                    <a:gd name="T77" fmla="*/ 0 h 2178"/>
                    <a:gd name="T78" fmla="*/ 0 w 4985"/>
                    <a:gd name="T79" fmla="*/ 0 h 2178"/>
                    <a:gd name="T80" fmla="*/ 0 w 4985"/>
                    <a:gd name="T81" fmla="*/ 0 h 2178"/>
                    <a:gd name="T82" fmla="*/ 0 w 4985"/>
                    <a:gd name="T83" fmla="*/ 0 h 2178"/>
                    <a:gd name="T84" fmla="*/ 0 w 4985"/>
                    <a:gd name="T85" fmla="*/ 0 h 2178"/>
                    <a:gd name="T86" fmla="*/ 0 w 4985"/>
                    <a:gd name="T87" fmla="*/ 0 h 2178"/>
                    <a:gd name="T88" fmla="*/ 0 w 4985"/>
                    <a:gd name="T89" fmla="*/ 0 h 2178"/>
                    <a:gd name="T90" fmla="*/ 0 w 4985"/>
                    <a:gd name="T91" fmla="*/ 0 h 2178"/>
                    <a:gd name="T92" fmla="*/ 0 w 4985"/>
                    <a:gd name="T93" fmla="*/ 0 h 2178"/>
                    <a:gd name="T94" fmla="*/ 0 w 4985"/>
                    <a:gd name="T95" fmla="*/ 0 h 2178"/>
                    <a:gd name="T96" fmla="*/ 0 w 4985"/>
                    <a:gd name="T97" fmla="*/ 0 h 2178"/>
                    <a:gd name="T98" fmla="*/ 0 w 4985"/>
                    <a:gd name="T99" fmla="*/ 0 h 2178"/>
                    <a:gd name="T100" fmla="*/ 0 w 4985"/>
                    <a:gd name="T101" fmla="*/ 0 h 2178"/>
                    <a:gd name="T102" fmla="*/ 0 w 4985"/>
                    <a:gd name="T103" fmla="*/ 0 h 2178"/>
                    <a:gd name="T104" fmla="*/ 0 w 4985"/>
                    <a:gd name="T105" fmla="*/ 0 h 2178"/>
                    <a:gd name="T106" fmla="*/ 0 w 4985"/>
                    <a:gd name="T107" fmla="*/ 0 h 2178"/>
                    <a:gd name="T108" fmla="*/ 0 w 4985"/>
                    <a:gd name="T109" fmla="*/ 0 h 2178"/>
                    <a:gd name="T110" fmla="*/ 0 w 4985"/>
                    <a:gd name="T111" fmla="*/ 0 h 2178"/>
                    <a:gd name="T112" fmla="*/ 0 w 4985"/>
                    <a:gd name="T113" fmla="*/ 0 h 217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985"/>
                    <a:gd name="T172" fmla="*/ 0 h 2178"/>
                    <a:gd name="T173" fmla="*/ 4985 w 4985"/>
                    <a:gd name="T174" fmla="*/ 2178 h 217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985" h="2178">
                      <a:moveTo>
                        <a:pt x="449" y="725"/>
                      </a:moveTo>
                      <a:lnTo>
                        <a:pt x="426" y="725"/>
                      </a:lnTo>
                      <a:lnTo>
                        <a:pt x="401" y="729"/>
                      </a:lnTo>
                      <a:lnTo>
                        <a:pt x="378" y="731"/>
                      </a:lnTo>
                      <a:lnTo>
                        <a:pt x="357" y="735"/>
                      </a:lnTo>
                      <a:lnTo>
                        <a:pt x="334" y="741"/>
                      </a:lnTo>
                      <a:lnTo>
                        <a:pt x="313" y="744"/>
                      </a:lnTo>
                      <a:lnTo>
                        <a:pt x="291" y="750"/>
                      </a:lnTo>
                      <a:lnTo>
                        <a:pt x="270" y="756"/>
                      </a:lnTo>
                      <a:lnTo>
                        <a:pt x="251" y="762"/>
                      </a:lnTo>
                      <a:lnTo>
                        <a:pt x="232" y="769"/>
                      </a:lnTo>
                      <a:lnTo>
                        <a:pt x="213" y="777"/>
                      </a:lnTo>
                      <a:lnTo>
                        <a:pt x="194" y="785"/>
                      </a:lnTo>
                      <a:lnTo>
                        <a:pt x="176" y="794"/>
                      </a:lnTo>
                      <a:lnTo>
                        <a:pt x="159" y="802"/>
                      </a:lnTo>
                      <a:lnTo>
                        <a:pt x="144" y="812"/>
                      </a:lnTo>
                      <a:lnTo>
                        <a:pt x="128" y="821"/>
                      </a:lnTo>
                      <a:lnTo>
                        <a:pt x="113" y="833"/>
                      </a:lnTo>
                      <a:lnTo>
                        <a:pt x="100" y="842"/>
                      </a:lnTo>
                      <a:lnTo>
                        <a:pt x="86" y="854"/>
                      </a:lnTo>
                      <a:lnTo>
                        <a:pt x="75" y="865"/>
                      </a:lnTo>
                      <a:lnTo>
                        <a:pt x="63" y="877"/>
                      </a:lnTo>
                      <a:lnTo>
                        <a:pt x="52" y="888"/>
                      </a:lnTo>
                      <a:lnTo>
                        <a:pt x="42" y="900"/>
                      </a:lnTo>
                      <a:lnTo>
                        <a:pt x="34" y="913"/>
                      </a:lnTo>
                      <a:lnTo>
                        <a:pt x="25" y="927"/>
                      </a:lnTo>
                      <a:lnTo>
                        <a:pt x="19" y="938"/>
                      </a:lnTo>
                      <a:lnTo>
                        <a:pt x="13" y="952"/>
                      </a:lnTo>
                      <a:lnTo>
                        <a:pt x="7" y="965"/>
                      </a:lnTo>
                      <a:lnTo>
                        <a:pt x="4" y="980"/>
                      </a:lnTo>
                      <a:lnTo>
                        <a:pt x="2" y="994"/>
                      </a:lnTo>
                      <a:lnTo>
                        <a:pt x="0" y="1007"/>
                      </a:lnTo>
                      <a:lnTo>
                        <a:pt x="0" y="1023"/>
                      </a:lnTo>
                      <a:lnTo>
                        <a:pt x="0" y="1032"/>
                      </a:lnTo>
                      <a:lnTo>
                        <a:pt x="0" y="1042"/>
                      </a:lnTo>
                      <a:lnTo>
                        <a:pt x="2" y="1051"/>
                      </a:lnTo>
                      <a:lnTo>
                        <a:pt x="4" y="1061"/>
                      </a:lnTo>
                      <a:lnTo>
                        <a:pt x="5" y="1071"/>
                      </a:lnTo>
                      <a:lnTo>
                        <a:pt x="9" y="1080"/>
                      </a:lnTo>
                      <a:lnTo>
                        <a:pt x="11" y="1090"/>
                      </a:lnTo>
                      <a:lnTo>
                        <a:pt x="17" y="1099"/>
                      </a:lnTo>
                      <a:lnTo>
                        <a:pt x="21" y="1109"/>
                      </a:lnTo>
                      <a:lnTo>
                        <a:pt x="25" y="1119"/>
                      </a:lnTo>
                      <a:lnTo>
                        <a:pt x="30" y="1128"/>
                      </a:lnTo>
                      <a:lnTo>
                        <a:pt x="36" y="1136"/>
                      </a:lnTo>
                      <a:lnTo>
                        <a:pt x="50" y="1155"/>
                      </a:lnTo>
                      <a:lnTo>
                        <a:pt x="65" y="1170"/>
                      </a:lnTo>
                      <a:lnTo>
                        <a:pt x="82" y="1188"/>
                      </a:lnTo>
                      <a:lnTo>
                        <a:pt x="101" y="1203"/>
                      </a:lnTo>
                      <a:lnTo>
                        <a:pt x="121" y="1218"/>
                      </a:lnTo>
                      <a:lnTo>
                        <a:pt x="144" y="1232"/>
                      </a:lnTo>
                      <a:lnTo>
                        <a:pt x="167" y="1245"/>
                      </a:lnTo>
                      <a:lnTo>
                        <a:pt x="192" y="1259"/>
                      </a:lnTo>
                      <a:lnTo>
                        <a:pt x="219" y="1270"/>
                      </a:lnTo>
                      <a:lnTo>
                        <a:pt x="247" y="1282"/>
                      </a:lnTo>
                      <a:lnTo>
                        <a:pt x="245" y="1278"/>
                      </a:lnTo>
                      <a:lnTo>
                        <a:pt x="228" y="1288"/>
                      </a:lnTo>
                      <a:lnTo>
                        <a:pt x="213" y="1299"/>
                      </a:lnTo>
                      <a:lnTo>
                        <a:pt x="199" y="1311"/>
                      </a:lnTo>
                      <a:lnTo>
                        <a:pt x="186" y="1322"/>
                      </a:lnTo>
                      <a:lnTo>
                        <a:pt x="174" y="1334"/>
                      </a:lnTo>
                      <a:lnTo>
                        <a:pt x="163" y="1347"/>
                      </a:lnTo>
                      <a:lnTo>
                        <a:pt x="153" y="1359"/>
                      </a:lnTo>
                      <a:lnTo>
                        <a:pt x="144" y="1372"/>
                      </a:lnTo>
                      <a:lnTo>
                        <a:pt x="136" y="1385"/>
                      </a:lnTo>
                      <a:lnTo>
                        <a:pt x="128" y="1399"/>
                      </a:lnTo>
                      <a:lnTo>
                        <a:pt x="123" y="1412"/>
                      </a:lnTo>
                      <a:lnTo>
                        <a:pt x="117" y="1426"/>
                      </a:lnTo>
                      <a:lnTo>
                        <a:pt x="113" y="1439"/>
                      </a:lnTo>
                      <a:lnTo>
                        <a:pt x="111" y="1453"/>
                      </a:lnTo>
                      <a:lnTo>
                        <a:pt x="109" y="1468"/>
                      </a:lnTo>
                      <a:lnTo>
                        <a:pt x="109" y="1481"/>
                      </a:lnTo>
                      <a:lnTo>
                        <a:pt x="109" y="1497"/>
                      </a:lnTo>
                      <a:lnTo>
                        <a:pt x="111" y="1512"/>
                      </a:lnTo>
                      <a:lnTo>
                        <a:pt x="115" y="1527"/>
                      </a:lnTo>
                      <a:lnTo>
                        <a:pt x="119" y="1541"/>
                      </a:lnTo>
                      <a:lnTo>
                        <a:pt x="124" y="1556"/>
                      </a:lnTo>
                      <a:lnTo>
                        <a:pt x="132" y="1570"/>
                      </a:lnTo>
                      <a:lnTo>
                        <a:pt x="140" y="1583"/>
                      </a:lnTo>
                      <a:lnTo>
                        <a:pt x="147" y="1596"/>
                      </a:lnTo>
                      <a:lnTo>
                        <a:pt x="159" y="1610"/>
                      </a:lnTo>
                      <a:lnTo>
                        <a:pt x="169" y="1623"/>
                      </a:lnTo>
                      <a:lnTo>
                        <a:pt x="182" y="1637"/>
                      </a:lnTo>
                      <a:lnTo>
                        <a:pt x="195" y="1648"/>
                      </a:lnTo>
                      <a:lnTo>
                        <a:pt x="209" y="1660"/>
                      </a:lnTo>
                      <a:lnTo>
                        <a:pt x="224" y="1671"/>
                      </a:lnTo>
                      <a:lnTo>
                        <a:pt x="240" y="1681"/>
                      </a:lnTo>
                      <a:lnTo>
                        <a:pt x="257" y="1692"/>
                      </a:lnTo>
                      <a:lnTo>
                        <a:pt x="274" y="1702"/>
                      </a:lnTo>
                      <a:lnTo>
                        <a:pt x="291" y="1712"/>
                      </a:lnTo>
                      <a:lnTo>
                        <a:pt x="311" y="1719"/>
                      </a:lnTo>
                      <a:lnTo>
                        <a:pt x="330" y="1729"/>
                      </a:lnTo>
                      <a:lnTo>
                        <a:pt x="351" y="1737"/>
                      </a:lnTo>
                      <a:lnTo>
                        <a:pt x="372" y="1744"/>
                      </a:lnTo>
                      <a:lnTo>
                        <a:pt x="393" y="1750"/>
                      </a:lnTo>
                      <a:lnTo>
                        <a:pt x="416" y="1756"/>
                      </a:lnTo>
                      <a:lnTo>
                        <a:pt x="439" y="1762"/>
                      </a:lnTo>
                      <a:lnTo>
                        <a:pt x="462" y="1765"/>
                      </a:lnTo>
                      <a:lnTo>
                        <a:pt x="485" y="1769"/>
                      </a:lnTo>
                      <a:lnTo>
                        <a:pt x="510" y="1773"/>
                      </a:lnTo>
                      <a:lnTo>
                        <a:pt x="535" y="1777"/>
                      </a:lnTo>
                      <a:lnTo>
                        <a:pt x="560" y="1779"/>
                      </a:lnTo>
                      <a:lnTo>
                        <a:pt x="587" y="1779"/>
                      </a:lnTo>
                      <a:lnTo>
                        <a:pt x="612" y="1779"/>
                      </a:lnTo>
                      <a:lnTo>
                        <a:pt x="641" y="1779"/>
                      </a:lnTo>
                      <a:lnTo>
                        <a:pt x="672" y="1777"/>
                      </a:lnTo>
                      <a:lnTo>
                        <a:pt x="668" y="1779"/>
                      </a:lnTo>
                      <a:lnTo>
                        <a:pt x="683" y="1794"/>
                      </a:lnTo>
                      <a:lnTo>
                        <a:pt x="698" y="1810"/>
                      </a:lnTo>
                      <a:lnTo>
                        <a:pt x="716" y="1825"/>
                      </a:lnTo>
                      <a:lnTo>
                        <a:pt x="733" y="1838"/>
                      </a:lnTo>
                      <a:lnTo>
                        <a:pt x="752" y="1852"/>
                      </a:lnTo>
                      <a:lnTo>
                        <a:pt x="771" y="1865"/>
                      </a:lnTo>
                      <a:lnTo>
                        <a:pt x="791" y="1879"/>
                      </a:lnTo>
                      <a:lnTo>
                        <a:pt x="812" y="1890"/>
                      </a:lnTo>
                      <a:lnTo>
                        <a:pt x="831" y="1904"/>
                      </a:lnTo>
                      <a:lnTo>
                        <a:pt x="854" y="1915"/>
                      </a:lnTo>
                      <a:lnTo>
                        <a:pt x="875" y="1927"/>
                      </a:lnTo>
                      <a:lnTo>
                        <a:pt x="898" y="1936"/>
                      </a:lnTo>
                      <a:lnTo>
                        <a:pt x="921" y="1948"/>
                      </a:lnTo>
                      <a:lnTo>
                        <a:pt x="946" y="1957"/>
                      </a:lnTo>
                      <a:lnTo>
                        <a:pt x="969" y="1967"/>
                      </a:lnTo>
                      <a:lnTo>
                        <a:pt x="994" y="1975"/>
                      </a:lnTo>
                      <a:lnTo>
                        <a:pt x="1019" y="1984"/>
                      </a:lnTo>
                      <a:lnTo>
                        <a:pt x="1046" y="1992"/>
                      </a:lnTo>
                      <a:lnTo>
                        <a:pt x="1071" y="2000"/>
                      </a:lnTo>
                      <a:lnTo>
                        <a:pt x="1098" y="2005"/>
                      </a:lnTo>
                      <a:lnTo>
                        <a:pt x="1125" y="2013"/>
                      </a:lnTo>
                      <a:lnTo>
                        <a:pt x="1151" y="2019"/>
                      </a:lnTo>
                      <a:lnTo>
                        <a:pt x="1180" y="2023"/>
                      </a:lnTo>
                      <a:lnTo>
                        <a:pt x="1207" y="2028"/>
                      </a:lnTo>
                      <a:lnTo>
                        <a:pt x="1236" y="2032"/>
                      </a:lnTo>
                      <a:lnTo>
                        <a:pt x="1265" y="2036"/>
                      </a:lnTo>
                      <a:lnTo>
                        <a:pt x="1294" y="2040"/>
                      </a:lnTo>
                      <a:lnTo>
                        <a:pt x="1322" y="2042"/>
                      </a:lnTo>
                      <a:lnTo>
                        <a:pt x="1353" y="2044"/>
                      </a:lnTo>
                      <a:lnTo>
                        <a:pt x="1382" y="2046"/>
                      </a:lnTo>
                      <a:lnTo>
                        <a:pt x="1411" y="2046"/>
                      </a:lnTo>
                      <a:lnTo>
                        <a:pt x="1441" y="2047"/>
                      </a:lnTo>
                      <a:lnTo>
                        <a:pt x="1472" y="2046"/>
                      </a:lnTo>
                      <a:lnTo>
                        <a:pt x="1501" y="2046"/>
                      </a:lnTo>
                      <a:lnTo>
                        <a:pt x="1532" y="2044"/>
                      </a:lnTo>
                      <a:lnTo>
                        <a:pt x="1562" y="2042"/>
                      </a:lnTo>
                      <a:lnTo>
                        <a:pt x="1591" y="2040"/>
                      </a:lnTo>
                      <a:lnTo>
                        <a:pt x="1622" y="2036"/>
                      </a:lnTo>
                      <a:lnTo>
                        <a:pt x="1651" y="2032"/>
                      </a:lnTo>
                      <a:lnTo>
                        <a:pt x="1679" y="2026"/>
                      </a:lnTo>
                      <a:lnTo>
                        <a:pt x="1708" y="2023"/>
                      </a:lnTo>
                      <a:lnTo>
                        <a:pt x="1737" y="2017"/>
                      </a:lnTo>
                      <a:lnTo>
                        <a:pt x="1766" y="2011"/>
                      </a:lnTo>
                      <a:lnTo>
                        <a:pt x="1793" y="2003"/>
                      </a:lnTo>
                      <a:lnTo>
                        <a:pt x="1820" y="1996"/>
                      </a:lnTo>
                      <a:lnTo>
                        <a:pt x="1848" y="1988"/>
                      </a:lnTo>
                      <a:lnTo>
                        <a:pt x="1873" y="1980"/>
                      </a:lnTo>
                      <a:lnTo>
                        <a:pt x="1900" y="1971"/>
                      </a:lnTo>
                      <a:lnTo>
                        <a:pt x="1898" y="1971"/>
                      </a:lnTo>
                      <a:lnTo>
                        <a:pt x="1914" y="1982"/>
                      </a:lnTo>
                      <a:lnTo>
                        <a:pt x="1927" y="1994"/>
                      </a:lnTo>
                      <a:lnTo>
                        <a:pt x="1942" y="2005"/>
                      </a:lnTo>
                      <a:lnTo>
                        <a:pt x="1958" y="2017"/>
                      </a:lnTo>
                      <a:lnTo>
                        <a:pt x="1973" y="2028"/>
                      </a:lnTo>
                      <a:lnTo>
                        <a:pt x="1990" y="2038"/>
                      </a:lnTo>
                      <a:lnTo>
                        <a:pt x="2008" y="2047"/>
                      </a:lnTo>
                      <a:lnTo>
                        <a:pt x="2025" y="2057"/>
                      </a:lnTo>
                      <a:lnTo>
                        <a:pt x="2061" y="2076"/>
                      </a:lnTo>
                      <a:lnTo>
                        <a:pt x="2100" y="2094"/>
                      </a:lnTo>
                      <a:lnTo>
                        <a:pt x="2138" y="2109"/>
                      </a:lnTo>
                      <a:lnTo>
                        <a:pt x="2180" y="2122"/>
                      </a:lnTo>
                      <a:lnTo>
                        <a:pt x="2223" y="2136"/>
                      </a:lnTo>
                      <a:lnTo>
                        <a:pt x="2265" y="2145"/>
                      </a:lnTo>
                      <a:lnTo>
                        <a:pt x="2311" y="2155"/>
                      </a:lnTo>
                      <a:lnTo>
                        <a:pt x="2357" y="2163"/>
                      </a:lnTo>
                      <a:lnTo>
                        <a:pt x="2403" y="2168"/>
                      </a:lnTo>
                      <a:lnTo>
                        <a:pt x="2451" y="2174"/>
                      </a:lnTo>
                      <a:lnTo>
                        <a:pt x="2499" y="2176"/>
                      </a:lnTo>
                      <a:lnTo>
                        <a:pt x="2547" y="2178"/>
                      </a:lnTo>
                      <a:lnTo>
                        <a:pt x="2580" y="2176"/>
                      </a:lnTo>
                      <a:lnTo>
                        <a:pt x="2610" y="2176"/>
                      </a:lnTo>
                      <a:lnTo>
                        <a:pt x="2643" y="2174"/>
                      </a:lnTo>
                      <a:lnTo>
                        <a:pt x="2674" y="2170"/>
                      </a:lnTo>
                      <a:lnTo>
                        <a:pt x="2704" y="2168"/>
                      </a:lnTo>
                      <a:lnTo>
                        <a:pt x="2735" y="2165"/>
                      </a:lnTo>
                      <a:lnTo>
                        <a:pt x="2766" y="2159"/>
                      </a:lnTo>
                      <a:lnTo>
                        <a:pt x="2795" y="2153"/>
                      </a:lnTo>
                      <a:lnTo>
                        <a:pt x="2824" y="2147"/>
                      </a:lnTo>
                      <a:lnTo>
                        <a:pt x="2852" y="2140"/>
                      </a:lnTo>
                      <a:lnTo>
                        <a:pt x="2881" y="2132"/>
                      </a:lnTo>
                      <a:lnTo>
                        <a:pt x="2908" y="2124"/>
                      </a:lnTo>
                      <a:lnTo>
                        <a:pt x="2935" y="2117"/>
                      </a:lnTo>
                      <a:lnTo>
                        <a:pt x="2962" y="2107"/>
                      </a:lnTo>
                      <a:lnTo>
                        <a:pt x="2987" y="2095"/>
                      </a:lnTo>
                      <a:lnTo>
                        <a:pt x="3012" y="2086"/>
                      </a:lnTo>
                      <a:lnTo>
                        <a:pt x="3037" y="2074"/>
                      </a:lnTo>
                      <a:lnTo>
                        <a:pt x="3060" y="2063"/>
                      </a:lnTo>
                      <a:lnTo>
                        <a:pt x="3083" y="2051"/>
                      </a:lnTo>
                      <a:lnTo>
                        <a:pt x="3104" y="2038"/>
                      </a:lnTo>
                      <a:lnTo>
                        <a:pt x="3125" y="2024"/>
                      </a:lnTo>
                      <a:lnTo>
                        <a:pt x="3146" y="2011"/>
                      </a:lnTo>
                      <a:lnTo>
                        <a:pt x="3165" y="1996"/>
                      </a:lnTo>
                      <a:lnTo>
                        <a:pt x="3182" y="1982"/>
                      </a:lnTo>
                      <a:lnTo>
                        <a:pt x="3200" y="1967"/>
                      </a:lnTo>
                      <a:lnTo>
                        <a:pt x="3217" y="1952"/>
                      </a:lnTo>
                      <a:lnTo>
                        <a:pt x="3232" y="1934"/>
                      </a:lnTo>
                      <a:lnTo>
                        <a:pt x="3246" y="1917"/>
                      </a:lnTo>
                      <a:lnTo>
                        <a:pt x="3259" y="1902"/>
                      </a:lnTo>
                      <a:lnTo>
                        <a:pt x="3273" y="1884"/>
                      </a:lnTo>
                      <a:lnTo>
                        <a:pt x="3282" y="1865"/>
                      </a:lnTo>
                      <a:lnTo>
                        <a:pt x="3294" y="1848"/>
                      </a:lnTo>
                      <a:lnTo>
                        <a:pt x="3294" y="1850"/>
                      </a:lnTo>
                      <a:lnTo>
                        <a:pt x="3334" y="1863"/>
                      </a:lnTo>
                      <a:lnTo>
                        <a:pt x="3376" y="1877"/>
                      </a:lnTo>
                      <a:lnTo>
                        <a:pt x="3419" y="1886"/>
                      </a:lnTo>
                      <a:lnTo>
                        <a:pt x="3463" y="1894"/>
                      </a:lnTo>
                      <a:lnTo>
                        <a:pt x="3509" y="1902"/>
                      </a:lnTo>
                      <a:lnTo>
                        <a:pt x="3555" y="1905"/>
                      </a:lnTo>
                      <a:lnTo>
                        <a:pt x="3601" y="1909"/>
                      </a:lnTo>
                      <a:lnTo>
                        <a:pt x="3624" y="1909"/>
                      </a:lnTo>
                      <a:lnTo>
                        <a:pt x="3647" y="1909"/>
                      </a:lnTo>
                      <a:lnTo>
                        <a:pt x="3682" y="1909"/>
                      </a:lnTo>
                      <a:lnTo>
                        <a:pt x="3716" y="1907"/>
                      </a:lnTo>
                      <a:lnTo>
                        <a:pt x="3749" y="1905"/>
                      </a:lnTo>
                      <a:lnTo>
                        <a:pt x="3781" y="1902"/>
                      </a:lnTo>
                      <a:lnTo>
                        <a:pt x="3814" y="1898"/>
                      </a:lnTo>
                      <a:lnTo>
                        <a:pt x="3845" y="1892"/>
                      </a:lnTo>
                      <a:lnTo>
                        <a:pt x="3875" y="1886"/>
                      </a:lnTo>
                      <a:lnTo>
                        <a:pt x="3906" y="1879"/>
                      </a:lnTo>
                      <a:lnTo>
                        <a:pt x="3935" y="1871"/>
                      </a:lnTo>
                      <a:lnTo>
                        <a:pt x="3964" y="1863"/>
                      </a:lnTo>
                      <a:lnTo>
                        <a:pt x="3993" y="1854"/>
                      </a:lnTo>
                      <a:lnTo>
                        <a:pt x="4019" y="1842"/>
                      </a:lnTo>
                      <a:lnTo>
                        <a:pt x="4044" y="1833"/>
                      </a:lnTo>
                      <a:lnTo>
                        <a:pt x="4071" y="1821"/>
                      </a:lnTo>
                      <a:lnTo>
                        <a:pt x="4094" y="1808"/>
                      </a:lnTo>
                      <a:lnTo>
                        <a:pt x="4117" y="1796"/>
                      </a:lnTo>
                      <a:lnTo>
                        <a:pt x="4140" y="1781"/>
                      </a:lnTo>
                      <a:lnTo>
                        <a:pt x="4162" y="1767"/>
                      </a:lnTo>
                      <a:lnTo>
                        <a:pt x="4181" y="1752"/>
                      </a:lnTo>
                      <a:lnTo>
                        <a:pt x="4200" y="1737"/>
                      </a:lnTo>
                      <a:lnTo>
                        <a:pt x="4217" y="1721"/>
                      </a:lnTo>
                      <a:lnTo>
                        <a:pt x="4233" y="1704"/>
                      </a:lnTo>
                      <a:lnTo>
                        <a:pt x="4248" y="1687"/>
                      </a:lnTo>
                      <a:lnTo>
                        <a:pt x="4261" y="1669"/>
                      </a:lnTo>
                      <a:lnTo>
                        <a:pt x="4273" y="1652"/>
                      </a:lnTo>
                      <a:lnTo>
                        <a:pt x="4284" y="1635"/>
                      </a:lnTo>
                      <a:lnTo>
                        <a:pt x="4294" y="1616"/>
                      </a:lnTo>
                      <a:lnTo>
                        <a:pt x="4302" y="1596"/>
                      </a:lnTo>
                      <a:lnTo>
                        <a:pt x="4307" y="1577"/>
                      </a:lnTo>
                      <a:lnTo>
                        <a:pt x="4311" y="1558"/>
                      </a:lnTo>
                      <a:lnTo>
                        <a:pt x="4313" y="1537"/>
                      </a:lnTo>
                      <a:lnTo>
                        <a:pt x="4315" y="1518"/>
                      </a:lnTo>
                      <a:lnTo>
                        <a:pt x="4315" y="1516"/>
                      </a:lnTo>
                      <a:lnTo>
                        <a:pt x="4350" y="1512"/>
                      </a:lnTo>
                      <a:lnTo>
                        <a:pt x="4384" y="1508"/>
                      </a:lnTo>
                      <a:lnTo>
                        <a:pt x="4419" y="1502"/>
                      </a:lnTo>
                      <a:lnTo>
                        <a:pt x="4453" y="1497"/>
                      </a:lnTo>
                      <a:lnTo>
                        <a:pt x="4486" y="1489"/>
                      </a:lnTo>
                      <a:lnTo>
                        <a:pt x="4519" y="1481"/>
                      </a:lnTo>
                      <a:lnTo>
                        <a:pt x="4551" y="1472"/>
                      </a:lnTo>
                      <a:lnTo>
                        <a:pt x="4582" y="1462"/>
                      </a:lnTo>
                      <a:lnTo>
                        <a:pt x="4611" y="1453"/>
                      </a:lnTo>
                      <a:lnTo>
                        <a:pt x="4640" y="1441"/>
                      </a:lnTo>
                      <a:lnTo>
                        <a:pt x="4668" y="1430"/>
                      </a:lnTo>
                      <a:lnTo>
                        <a:pt x="4695" y="1418"/>
                      </a:lnTo>
                      <a:lnTo>
                        <a:pt x="4722" y="1405"/>
                      </a:lnTo>
                      <a:lnTo>
                        <a:pt x="4747" y="1389"/>
                      </a:lnTo>
                      <a:lnTo>
                        <a:pt x="4772" y="1376"/>
                      </a:lnTo>
                      <a:lnTo>
                        <a:pt x="4795" y="1360"/>
                      </a:lnTo>
                      <a:lnTo>
                        <a:pt x="4816" y="1345"/>
                      </a:lnTo>
                      <a:lnTo>
                        <a:pt x="4837" y="1328"/>
                      </a:lnTo>
                      <a:lnTo>
                        <a:pt x="4856" y="1312"/>
                      </a:lnTo>
                      <a:lnTo>
                        <a:pt x="4874" y="1295"/>
                      </a:lnTo>
                      <a:lnTo>
                        <a:pt x="4891" y="1276"/>
                      </a:lnTo>
                      <a:lnTo>
                        <a:pt x="4908" y="1259"/>
                      </a:lnTo>
                      <a:lnTo>
                        <a:pt x="4922" y="1240"/>
                      </a:lnTo>
                      <a:lnTo>
                        <a:pt x="4935" y="1220"/>
                      </a:lnTo>
                      <a:lnTo>
                        <a:pt x="4947" y="1201"/>
                      </a:lnTo>
                      <a:lnTo>
                        <a:pt x="4956" y="1182"/>
                      </a:lnTo>
                      <a:lnTo>
                        <a:pt x="4966" y="1161"/>
                      </a:lnTo>
                      <a:lnTo>
                        <a:pt x="4972" y="1142"/>
                      </a:lnTo>
                      <a:lnTo>
                        <a:pt x="4977" y="1121"/>
                      </a:lnTo>
                      <a:lnTo>
                        <a:pt x="4983" y="1099"/>
                      </a:lnTo>
                      <a:lnTo>
                        <a:pt x="4985" y="1078"/>
                      </a:lnTo>
                      <a:lnTo>
                        <a:pt x="4985" y="1055"/>
                      </a:lnTo>
                      <a:lnTo>
                        <a:pt x="4985" y="1036"/>
                      </a:lnTo>
                      <a:lnTo>
                        <a:pt x="4983" y="1017"/>
                      </a:lnTo>
                      <a:lnTo>
                        <a:pt x="4979" y="1000"/>
                      </a:lnTo>
                      <a:lnTo>
                        <a:pt x="4975" y="980"/>
                      </a:lnTo>
                      <a:lnTo>
                        <a:pt x="4970" y="961"/>
                      </a:lnTo>
                      <a:lnTo>
                        <a:pt x="4962" y="942"/>
                      </a:lnTo>
                      <a:lnTo>
                        <a:pt x="4954" y="925"/>
                      </a:lnTo>
                      <a:lnTo>
                        <a:pt x="4945" y="908"/>
                      </a:lnTo>
                      <a:lnTo>
                        <a:pt x="4933" y="888"/>
                      </a:lnTo>
                      <a:lnTo>
                        <a:pt x="4922" y="871"/>
                      </a:lnTo>
                      <a:lnTo>
                        <a:pt x="4908" y="854"/>
                      </a:lnTo>
                      <a:lnTo>
                        <a:pt x="4893" y="837"/>
                      </a:lnTo>
                      <a:lnTo>
                        <a:pt x="4878" y="821"/>
                      </a:lnTo>
                      <a:lnTo>
                        <a:pt x="4860" y="804"/>
                      </a:lnTo>
                      <a:lnTo>
                        <a:pt x="4843" y="789"/>
                      </a:lnTo>
                      <a:lnTo>
                        <a:pt x="4824" y="773"/>
                      </a:lnTo>
                      <a:lnTo>
                        <a:pt x="4822" y="773"/>
                      </a:lnTo>
                      <a:lnTo>
                        <a:pt x="4833" y="756"/>
                      </a:lnTo>
                      <a:lnTo>
                        <a:pt x="4843" y="739"/>
                      </a:lnTo>
                      <a:lnTo>
                        <a:pt x="4853" y="719"/>
                      </a:lnTo>
                      <a:lnTo>
                        <a:pt x="4858" y="702"/>
                      </a:lnTo>
                      <a:lnTo>
                        <a:pt x="4864" y="683"/>
                      </a:lnTo>
                      <a:lnTo>
                        <a:pt x="4868" y="666"/>
                      </a:lnTo>
                      <a:lnTo>
                        <a:pt x="4872" y="647"/>
                      </a:lnTo>
                      <a:lnTo>
                        <a:pt x="4872" y="629"/>
                      </a:lnTo>
                      <a:lnTo>
                        <a:pt x="4872" y="612"/>
                      </a:lnTo>
                      <a:lnTo>
                        <a:pt x="4870" y="599"/>
                      </a:lnTo>
                      <a:lnTo>
                        <a:pt x="4868" y="583"/>
                      </a:lnTo>
                      <a:lnTo>
                        <a:pt x="4864" y="568"/>
                      </a:lnTo>
                      <a:lnTo>
                        <a:pt x="4858" y="552"/>
                      </a:lnTo>
                      <a:lnTo>
                        <a:pt x="4853" y="537"/>
                      </a:lnTo>
                      <a:lnTo>
                        <a:pt x="4847" y="524"/>
                      </a:lnTo>
                      <a:lnTo>
                        <a:pt x="4839" y="510"/>
                      </a:lnTo>
                      <a:lnTo>
                        <a:pt x="4830" y="495"/>
                      </a:lnTo>
                      <a:lnTo>
                        <a:pt x="4820" y="481"/>
                      </a:lnTo>
                      <a:lnTo>
                        <a:pt x="4810" y="468"/>
                      </a:lnTo>
                      <a:lnTo>
                        <a:pt x="4799" y="455"/>
                      </a:lnTo>
                      <a:lnTo>
                        <a:pt x="4787" y="443"/>
                      </a:lnTo>
                      <a:lnTo>
                        <a:pt x="4774" y="430"/>
                      </a:lnTo>
                      <a:lnTo>
                        <a:pt x="4760" y="418"/>
                      </a:lnTo>
                      <a:lnTo>
                        <a:pt x="4745" y="407"/>
                      </a:lnTo>
                      <a:lnTo>
                        <a:pt x="4730" y="395"/>
                      </a:lnTo>
                      <a:lnTo>
                        <a:pt x="4714" y="384"/>
                      </a:lnTo>
                      <a:lnTo>
                        <a:pt x="4697" y="372"/>
                      </a:lnTo>
                      <a:lnTo>
                        <a:pt x="4680" y="362"/>
                      </a:lnTo>
                      <a:lnTo>
                        <a:pt x="4661" y="353"/>
                      </a:lnTo>
                      <a:lnTo>
                        <a:pt x="4641" y="343"/>
                      </a:lnTo>
                      <a:lnTo>
                        <a:pt x="4622" y="334"/>
                      </a:lnTo>
                      <a:lnTo>
                        <a:pt x="4601" y="324"/>
                      </a:lnTo>
                      <a:lnTo>
                        <a:pt x="4582" y="316"/>
                      </a:lnTo>
                      <a:lnTo>
                        <a:pt x="4559" y="309"/>
                      </a:lnTo>
                      <a:lnTo>
                        <a:pt x="4538" y="303"/>
                      </a:lnTo>
                      <a:lnTo>
                        <a:pt x="4515" y="295"/>
                      </a:lnTo>
                      <a:lnTo>
                        <a:pt x="4492" y="290"/>
                      </a:lnTo>
                      <a:lnTo>
                        <a:pt x="4467" y="284"/>
                      </a:lnTo>
                      <a:lnTo>
                        <a:pt x="4444" y="280"/>
                      </a:lnTo>
                      <a:lnTo>
                        <a:pt x="4419" y="274"/>
                      </a:lnTo>
                      <a:lnTo>
                        <a:pt x="4421" y="274"/>
                      </a:lnTo>
                      <a:lnTo>
                        <a:pt x="4415" y="259"/>
                      </a:lnTo>
                      <a:lnTo>
                        <a:pt x="4409" y="245"/>
                      </a:lnTo>
                      <a:lnTo>
                        <a:pt x="4401" y="230"/>
                      </a:lnTo>
                      <a:lnTo>
                        <a:pt x="4394" y="217"/>
                      </a:lnTo>
                      <a:lnTo>
                        <a:pt x="4384" y="203"/>
                      </a:lnTo>
                      <a:lnTo>
                        <a:pt x="4375" y="190"/>
                      </a:lnTo>
                      <a:lnTo>
                        <a:pt x="4363" y="176"/>
                      </a:lnTo>
                      <a:lnTo>
                        <a:pt x="4352" y="165"/>
                      </a:lnTo>
                      <a:lnTo>
                        <a:pt x="4338" y="151"/>
                      </a:lnTo>
                      <a:lnTo>
                        <a:pt x="4325" y="140"/>
                      </a:lnTo>
                      <a:lnTo>
                        <a:pt x="4311" y="128"/>
                      </a:lnTo>
                      <a:lnTo>
                        <a:pt x="4296" y="119"/>
                      </a:lnTo>
                      <a:lnTo>
                        <a:pt x="4281" y="107"/>
                      </a:lnTo>
                      <a:lnTo>
                        <a:pt x="4263" y="98"/>
                      </a:lnTo>
                      <a:lnTo>
                        <a:pt x="4246" y="88"/>
                      </a:lnTo>
                      <a:lnTo>
                        <a:pt x="4229" y="78"/>
                      </a:lnTo>
                      <a:lnTo>
                        <a:pt x="4210" y="69"/>
                      </a:lnTo>
                      <a:lnTo>
                        <a:pt x="4190" y="61"/>
                      </a:lnTo>
                      <a:lnTo>
                        <a:pt x="4169" y="53"/>
                      </a:lnTo>
                      <a:lnTo>
                        <a:pt x="4150" y="46"/>
                      </a:lnTo>
                      <a:lnTo>
                        <a:pt x="4129" y="38"/>
                      </a:lnTo>
                      <a:lnTo>
                        <a:pt x="4106" y="32"/>
                      </a:lnTo>
                      <a:lnTo>
                        <a:pt x="4085" y="27"/>
                      </a:lnTo>
                      <a:lnTo>
                        <a:pt x="4062" y="21"/>
                      </a:lnTo>
                      <a:lnTo>
                        <a:pt x="4039" y="17"/>
                      </a:lnTo>
                      <a:lnTo>
                        <a:pt x="4016" y="11"/>
                      </a:lnTo>
                      <a:lnTo>
                        <a:pt x="3993" y="9"/>
                      </a:lnTo>
                      <a:lnTo>
                        <a:pt x="3968" y="6"/>
                      </a:lnTo>
                      <a:lnTo>
                        <a:pt x="3943" y="4"/>
                      </a:lnTo>
                      <a:lnTo>
                        <a:pt x="3920" y="2"/>
                      </a:lnTo>
                      <a:lnTo>
                        <a:pt x="3893" y="2"/>
                      </a:lnTo>
                      <a:lnTo>
                        <a:pt x="3868" y="0"/>
                      </a:lnTo>
                      <a:lnTo>
                        <a:pt x="3837" y="2"/>
                      </a:lnTo>
                      <a:lnTo>
                        <a:pt x="3806" y="2"/>
                      </a:lnTo>
                      <a:lnTo>
                        <a:pt x="3778" y="6"/>
                      </a:lnTo>
                      <a:lnTo>
                        <a:pt x="3747" y="7"/>
                      </a:lnTo>
                      <a:lnTo>
                        <a:pt x="3718" y="13"/>
                      </a:lnTo>
                      <a:lnTo>
                        <a:pt x="3689" y="19"/>
                      </a:lnTo>
                      <a:lnTo>
                        <a:pt x="3660" y="25"/>
                      </a:lnTo>
                      <a:lnTo>
                        <a:pt x="3632" y="30"/>
                      </a:lnTo>
                      <a:lnTo>
                        <a:pt x="3605" y="40"/>
                      </a:lnTo>
                      <a:lnTo>
                        <a:pt x="3580" y="48"/>
                      </a:lnTo>
                      <a:lnTo>
                        <a:pt x="3553" y="57"/>
                      </a:lnTo>
                      <a:lnTo>
                        <a:pt x="3530" y="69"/>
                      </a:lnTo>
                      <a:lnTo>
                        <a:pt x="3505" y="80"/>
                      </a:lnTo>
                      <a:lnTo>
                        <a:pt x="3482" y="92"/>
                      </a:lnTo>
                      <a:lnTo>
                        <a:pt x="3461" y="105"/>
                      </a:lnTo>
                      <a:lnTo>
                        <a:pt x="3440" y="119"/>
                      </a:lnTo>
                      <a:lnTo>
                        <a:pt x="3442" y="119"/>
                      </a:lnTo>
                      <a:lnTo>
                        <a:pt x="3422" y="105"/>
                      </a:lnTo>
                      <a:lnTo>
                        <a:pt x="3403" y="92"/>
                      </a:lnTo>
                      <a:lnTo>
                        <a:pt x="3382" y="80"/>
                      </a:lnTo>
                      <a:lnTo>
                        <a:pt x="3361" y="69"/>
                      </a:lnTo>
                      <a:lnTo>
                        <a:pt x="3338" y="57"/>
                      </a:lnTo>
                      <a:lnTo>
                        <a:pt x="3315" y="48"/>
                      </a:lnTo>
                      <a:lnTo>
                        <a:pt x="3290" y="40"/>
                      </a:lnTo>
                      <a:lnTo>
                        <a:pt x="3265" y="32"/>
                      </a:lnTo>
                      <a:lnTo>
                        <a:pt x="3238" y="25"/>
                      </a:lnTo>
                      <a:lnTo>
                        <a:pt x="3211" y="19"/>
                      </a:lnTo>
                      <a:lnTo>
                        <a:pt x="3184" y="13"/>
                      </a:lnTo>
                      <a:lnTo>
                        <a:pt x="3156" y="9"/>
                      </a:lnTo>
                      <a:lnTo>
                        <a:pt x="3129" y="6"/>
                      </a:lnTo>
                      <a:lnTo>
                        <a:pt x="3100" y="2"/>
                      </a:lnTo>
                      <a:lnTo>
                        <a:pt x="3069" y="2"/>
                      </a:lnTo>
                      <a:lnTo>
                        <a:pt x="3040" y="0"/>
                      </a:lnTo>
                      <a:lnTo>
                        <a:pt x="3006" y="2"/>
                      </a:lnTo>
                      <a:lnTo>
                        <a:pt x="2969" y="4"/>
                      </a:lnTo>
                      <a:lnTo>
                        <a:pt x="2935" y="7"/>
                      </a:lnTo>
                      <a:lnTo>
                        <a:pt x="2902" y="11"/>
                      </a:lnTo>
                      <a:lnTo>
                        <a:pt x="2870" y="19"/>
                      </a:lnTo>
                      <a:lnTo>
                        <a:pt x="2837" y="27"/>
                      </a:lnTo>
                      <a:lnTo>
                        <a:pt x="2806" y="34"/>
                      </a:lnTo>
                      <a:lnTo>
                        <a:pt x="2776" y="46"/>
                      </a:lnTo>
                      <a:lnTo>
                        <a:pt x="2747" y="57"/>
                      </a:lnTo>
                      <a:lnTo>
                        <a:pt x="2720" y="69"/>
                      </a:lnTo>
                      <a:lnTo>
                        <a:pt x="2693" y="82"/>
                      </a:lnTo>
                      <a:lnTo>
                        <a:pt x="2670" y="98"/>
                      </a:lnTo>
                      <a:lnTo>
                        <a:pt x="2647" y="113"/>
                      </a:lnTo>
                      <a:lnTo>
                        <a:pt x="2626" y="130"/>
                      </a:lnTo>
                      <a:lnTo>
                        <a:pt x="2616" y="140"/>
                      </a:lnTo>
                      <a:lnTo>
                        <a:pt x="2607" y="148"/>
                      </a:lnTo>
                      <a:lnTo>
                        <a:pt x="2599" y="157"/>
                      </a:lnTo>
                      <a:lnTo>
                        <a:pt x="2589" y="167"/>
                      </a:lnTo>
                      <a:lnTo>
                        <a:pt x="2591" y="171"/>
                      </a:lnTo>
                      <a:lnTo>
                        <a:pt x="2570" y="159"/>
                      </a:lnTo>
                      <a:lnTo>
                        <a:pt x="2547" y="148"/>
                      </a:lnTo>
                      <a:lnTo>
                        <a:pt x="2522" y="136"/>
                      </a:lnTo>
                      <a:lnTo>
                        <a:pt x="2499" y="126"/>
                      </a:lnTo>
                      <a:lnTo>
                        <a:pt x="2472" y="117"/>
                      </a:lnTo>
                      <a:lnTo>
                        <a:pt x="2447" y="109"/>
                      </a:lnTo>
                      <a:lnTo>
                        <a:pt x="2420" y="101"/>
                      </a:lnTo>
                      <a:lnTo>
                        <a:pt x="2393" y="94"/>
                      </a:lnTo>
                      <a:lnTo>
                        <a:pt x="2365" y="88"/>
                      </a:lnTo>
                      <a:lnTo>
                        <a:pt x="2338" y="82"/>
                      </a:lnTo>
                      <a:lnTo>
                        <a:pt x="2309" y="77"/>
                      </a:lnTo>
                      <a:lnTo>
                        <a:pt x="2278" y="73"/>
                      </a:lnTo>
                      <a:lnTo>
                        <a:pt x="2250" y="71"/>
                      </a:lnTo>
                      <a:lnTo>
                        <a:pt x="2221" y="69"/>
                      </a:lnTo>
                      <a:lnTo>
                        <a:pt x="2190" y="67"/>
                      </a:lnTo>
                      <a:lnTo>
                        <a:pt x="2159" y="67"/>
                      </a:lnTo>
                      <a:lnTo>
                        <a:pt x="2117" y="67"/>
                      </a:lnTo>
                      <a:lnTo>
                        <a:pt x="2075" y="69"/>
                      </a:lnTo>
                      <a:lnTo>
                        <a:pt x="2035" y="75"/>
                      </a:lnTo>
                      <a:lnTo>
                        <a:pt x="1994" y="80"/>
                      </a:lnTo>
                      <a:lnTo>
                        <a:pt x="1954" y="88"/>
                      </a:lnTo>
                      <a:lnTo>
                        <a:pt x="1916" y="96"/>
                      </a:lnTo>
                      <a:lnTo>
                        <a:pt x="1879" y="107"/>
                      </a:lnTo>
                      <a:lnTo>
                        <a:pt x="1843" y="119"/>
                      </a:lnTo>
                      <a:lnTo>
                        <a:pt x="1808" y="132"/>
                      </a:lnTo>
                      <a:lnTo>
                        <a:pt x="1775" y="146"/>
                      </a:lnTo>
                      <a:lnTo>
                        <a:pt x="1743" y="163"/>
                      </a:lnTo>
                      <a:lnTo>
                        <a:pt x="1714" y="180"/>
                      </a:lnTo>
                      <a:lnTo>
                        <a:pt x="1701" y="188"/>
                      </a:lnTo>
                      <a:lnTo>
                        <a:pt x="1687" y="197"/>
                      </a:lnTo>
                      <a:lnTo>
                        <a:pt x="1674" y="207"/>
                      </a:lnTo>
                      <a:lnTo>
                        <a:pt x="1660" y="219"/>
                      </a:lnTo>
                      <a:lnTo>
                        <a:pt x="1649" y="228"/>
                      </a:lnTo>
                      <a:lnTo>
                        <a:pt x="1637" y="238"/>
                      </a:lnTo>
                      <a:lnTo>
                        <a:pt x="1626" y="249"/>
                      </a:lnTo>
                      <a:lnTo>
                        <a:pt x="1616" y="261"/>
                      </a:lnTo>
                      <a:lnTo>
                        <a:pt x="1614" y="263"/>
                      </a:lnTo>
                      <a:lnTo>
                        <a:pt x="1568" y="247"/>
                      </a:lnTo>
                      <a:lnTo>
                        <a:pt x="1522" y="236"/>
                      </a:lnTo>
                      <a:lnTo>
                        <a:pt x="1497" y="230"/>
                      </a:lnTo>
                      <a:lnTo>
                        <a:pt x="1474" y="224"/>
                      </a:lnTo>
                      <a:lnTo>
                        <a:pt x="1449" y="220"/>
                      </a:lnTo>
                      <a:lnTo>
                        <a:pt x="1424" y="215"/>
                      </a:lnTo>
                      <a:lnTo>
                        <a:pt x="1399" y="211"/>
                      </a:lnTo>
                      <a:lnTo>
                        <a:pt x="1374" y="209"/>
                      </a:lnTo>
                      <a:lnTo>
                        <a:pt x="1349" y="205"/>
                      </a:lnTo>
                      <a:lnTo>
                        <a:pt x="1322" y="203"/>
                      </a:lnTo>
                      <a:lnTo>
                        <a:pt x="1297" y="201"/>
                      </a:lnTo>
                      <a:lnTo>
                        <a:pt x="1272" y="201"/>
                      </a:lnTo>
                      <a:lnTo>
                        <a:pt x="1246" y="199"/>
                      </a:lnTo>
                      <a:lnTo>
                        <a:pt x="1221" y="199"/>
                      </a:lnTo>
                      <a:lnTo>
                        <a:pt x="1180" y="199"/>
                      </a:lnTo>
                      <a:lnTo>
                        <a:pt x="1140" y="201"/>
                      </a:lnTo>
                      <a:lnTo>
                        <a:pt x="1102" y="205"/>
                      </a:lnTo>
                      <a:lnTo>
                        <a:pt x="1063" y="209"/>
                      </a:lnTo>
                      <a:lnTo>
                        <a:pt x="1025" y="215"/>
                      </a:lnTo>
                      <a:lnTo>
                        <a:pt x="988" y="220"/>
                      </a:lnTo>
                      <a:lnTo>
                        <a:pt x="952" y="228"/>
                      </a:lnTo>
                      <a:lnTo>
                        <a:pt x="917" y="236"/>
                      </a:lnTo>
                      <a:lnTo>
                        <a:pt x="883" y="245"/>
                      </a:lnTo>
                      <a:lnTo>
                        <a:pt x="848" y="255"/>
                      </a:lnTo>
                      <a:lnTo>
                        <a:pt x="816" y="267"/>
                      </a:lnTo>
                      <a:lnTo>
                        <a:pt x="785" y="278"/>
                      </a:lnTo>
                      <a:lnTo>
                        <a:pt x="754" y="291"/>
                      </a:lnTo>
                      <a:lnTo>
                        <a:pt x="723" y="305"/>
                      </a:lnTo>
                      <a:lnTo>
                        <a:pt x="697" y="320"/>
                      </a:lnTo>
                      <a:lnTo>
                        <a:pt x="670" y="336"/>
                      </a:lnTo>
                      <a:lnTo>
                        <a:pt x="643" y="351"/>
                      </a:lnTo>
                      <a:lnTo>
                        <a:pt x="618" y="368"/>
                      </a:lnTo>
                      <a:lnTo>
                        <a:pt x="595" y="386"/>
                      </a:lnTo>
                      <a:lnTo>
                        <a:pt x="574" y="403"/>
                      </a:lnTo>
                      <a:lnTo>
                        <a:pt x="553" y="422"/>
                      </a:lnTo>
                      <a:lnTo>
                        <a:pt x="535" y="441"/>
                      </a:lnTo>
                      <a:lnTo>
                        <a:pt x="518" y="462"/>
                      </a:lnTo>
                      <a:lnTo>
                        <a:pt x="503" y="481"/>
                      </a:lnTo>
                      <a:lnTo>
                        <a:pt x="487" y="503"/>
                      </a:lnTo>
                      <a:lnTo>
                        <a:pt x="476" y="526"/>
                      </a:lnTo>
                      <a:lnTo>
                        <a:pt x="464" y="547"/>
                      </a:lnTo>
                      <a:lnTo>
                        <a:pt x="457" y="570"/>
                      </a:lnTo>
                      <a:lnTo>
                        <a:pt x="449" y="593"/>
                      </a:lnTo>
                      <a:lnTo>
                        <a:pt x="447" y="604"/>
                      </a:lnTo>
                      <a:lnTo>
                        <a:pt x="445" y="616"/>
                      </a:lnTo>
                      <a:lnTo>
                        <a:pt x="443" y="627"/>
                      </a:lnTo>
                      <a:lnTo>
                        <a:pt x="441" y="639"/>
                      </a:lnTo>
                      <a:lnTo>
                        <a:pt x="441" y="650"/>
                      </a:lnTo>
                      <a:lnTo>
                        <a:pt x="441" y="662"/>
                      </a:lnTo>
                      <a:lnTo>
                        <a:pt x="441" y="677"/>
                      </a:lnTo>
                      <a:lnTo>
                        <a:pt x="441" y="694"/>
                      </a:lnTo>
                      <a:lnTo>
                        <a:pt x="445" y="710"/>
                      </a:lnTo>
                      <a:lnTo>
                        <a:pt x="447" y="725"/>
                      </a:lnTo>
                      <a:lnTo>
                        <a:pt x="449" y="725"/>
                      </a:lnTo>
                    </a:path>
                  </a:pathLst>
                </a:custGeom>
                <a:gradFill rotWithShape="1">
                  <a:gsLst>
                    <a:gs pos="0">
                      <a:srgbClr val="4B68B1"/>
                    </a:gs>
                    <a:gs pos="100000">
                      <a:srgbClr val="394F86"/>
                    </a:gs>
                  </a:gsLst>
                  <a:path path="rect">
                    <a:fillToRect l="50000" t="50000" r="50000" b="50000"/>
                  </a:path>
                </a:gra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2" name="Freeform 8"/>
                <p:cNvSpPr>
                  <a:spLocks/>
                </p:cNvSpPr>
                <p:nvPr/>
              </p:nvSpPr>
              <p:spPr bwMode="auto">
                <a:xfrm>
                  <a:off x="1962" y="3292"/>
                  <a:ext cx="75" cy="17"/>
                </a:xfrm>
                <a:custGeom>
                  <a:avLst/>
                  <a:gdLst>
                    <a:gd name="T0" fmla="*/ 0 w 292"/>
                    <a:gd name="T1" fmla="*/ 0 h 40"/>
                    <a:gd name="T2" fmla="*/ 0 w 292"/>
                    <a:gd name="T3" fmla="*/ 0 h 40"/>
                    <a:gd name="T4" fmla="*/ 0 w 292"/>
                    <a:gd name="T5" fmla="*/ 0 h 40"/>
                    <a:gd name="T6" fmla="*/ 0 w 292"/>
                    <a:gd name="T7" fmla="*/ 0 h 40"/>
                    <a:gd name="T8" fmla="*/ 0 w 292"/>
                    <a:gd name="T9" fmla="*/ 0 h 40"/>
                    <a:gd name="T10" fmla="*/ 0 w 292"/>
                    <a:gd name="T11" fmla="*/ 0 h 40"/>
                    <a:gd name="T12" fmla="*/ 0 w 292"/>
                    <a:gd name="T13" fmla="*/ 0 h 40"/>
                    <a:gd name="T14" fmla="*/ 0 w 292"/>
                    <a:gd name="T15" fmla="*/ 0 h 40"/>
                    <a:gd name="T16" fmla="*/ 0 w 292"/>
                    <a:gd name="T17" fmla="*/ 0 h 40"/>
                    <a:gd name="T18" fmla="*/ 0 w 292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2"/>
                    <a:gd name="T31" fmla="*/ 0 h 40"/>
                    <a:gd name="T32" fmla="*/ 292 w 292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2" h="40">
                      <a:moveTo>
                        <a:pt x="0" y="0"/>
                      </a:moveTo>
                      <a:lnTo>
                        <a:pt x="29" y="7"/>
                      </a:lnTo>
                      <a:lnTo>
                        <a:pt x="60" y="17"/>
                      </a:lnTo>
                      <a:lnTo>
                        <a:pt x="91" y="23"/>
                      </a:lnTo>
                      <a:lnTo>
                        <a:pt x="123" y="29"/>
                      </a:lnTo>
                      <a:lnTo>
                        <a:pt x="154" y="34"/>
                      </a:lnTo>
                      <a:lnTo>
                        <a:pt x="187" y="38"/>
                      </a:lnTo>
                      <a:lnTo>
                        <a:pt x="221" y="40"/>
                      </a:lnTo>
                      <a:lnTo>
                        <a:pt x="254" y="40"/>
                      </a:lnTo>
                      <a:lnTo>
                        <a:pt x="292" y="40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3" name="Freeform 9"/>
                <p:cNvSpPr>
                  <a:spLocks/>
                </p:cNvSpPr>
                <p:nvPr/>
              </p:nvSpPr>
              <p:spPr bwMode="auto">
                <a:xfrm>
                  <a:off x="2070" y="3490"/>
                  <a:ext cx="32" cy="8"/>
                </a:xfrm>
                <a:custGeom>
                  <a:avLst/>
                  <a:gdLst>
                    <a:gd name="T0" fmla="*/ 0 w 126"/>
                    <a:gd name="T1" fmla="*/ 0 h 19"/>
                    <a:gd name="T2" fmla="*/ 0 w 126"/>
                    <a:gd name="T3" fmla="*/ 0 h 19"/>
                    <a:gd name="T4" fmla="*/ 0 w 126"/>
                    <a:gd name="T5" fmla="*/ 0 h 19"/>
                    <a:gd name="T6" fmla="*/ 0 w 126"/>
                    <a:gd name="T7" fmla="*/ 0 h 19"/>
                    <a:gd name="T8" fmla="*/ 0 w 126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9"/>
                    <a:gd name="T17" fmla="*/ 126 w 126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9">
                      <a:moveTo>
                        <a:pt x="0" y="19"/>
                      </a:moveTo>
                      <a:lnTo>
                        <a:pt x="32" y="17"/>
                      </a:lnTo>
                      <a:lnTo>
                        <a:pt x="63" y="13"/>
                      </a:lnTo>
                      <a:lnTo>
                        <a:pt x="96" y="7"/>
                      </a:lnTo>
                      <a:lnTo>
                        <a:pt x="126" y="0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4" name="Freeform 10"/>
                <p:cNvSpPr>
                  <a:spLocks/>
                </p:cNvSpPr>
                <p:nvPr/>
              </p:nvSpPr>
              <p:spPr bwMode="auto">
                <a:xfrm>
                  <a:off x="2363" y="3543"/>
                  <a:ext cx="20" cy="35"/>
                </a:xfrm>
                <a:custGeom>
                  <a:avLst/>
                  <a:gdLst>
                    <a:gd name="T0" fmla="*/ 0 w 77"/>
                    <a:gd name="T1" fmla="*/ 0 h 87"/>
                    <a:gd name="T2" fmla="*/ 0 w 77"/>
                    <a:gd name="T3" fmla="*/ 0 h 87"/>
                    <a:gd name="T4" fmla="*/ 0 w 77"/>
                    <a:gd name="T5" fmla="*/ 0 h 87"/>
                    <a:gd name="T6" fmla="*/ 0 w 77"/>
                    <a:gd name="T7" fmla="*/ 0 h 87"/>
                    <a:gd name="T8" fmla="*/ 0 w 77"/>
                    <a:gd name="T9" fmla="*/ 0 h 87"/>
                    <a:gd name="T10" fmla="*/ 0 w 77"/>
                    <a:gd name="T11" fmla="*/ 0 h 87"/>
                    <a:gd name="T12" fmla="*/ 0 w 77"/>
                    <a:gd name="T13" fmla="*/ 0 h 87"/>
                    <a:gd name="T14" fmla="*/ 0 w 77"/>
                    <a:gd name="T15" fmla="*/ 0 h 87"/>
                    <a:gd name="T16" fmla="*/ 0 w 77"/>
                    <a:gd name="T17" fmla="*/ 0 h 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87"/>
                    <a:gd name="T29" fmla="*/ 77 w 77"/>
                    <a:gd name="T30" fmla="*/ 87 h 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87">
                      <a:moveTo>
                        <a:pt x="0" y="0"/>
                      </a:moveTo>
                      <a:lnTo>
                        <a:pt x="8" y="10"/>
                      </a:lnTo>
                      <a:lnTo>
                        <a:pt x="18" y="21"/>
                      </a:lnTo>
                      <a:lnTo>
                        <a:pt x="25" y="33"/>
                      </a:lnTo>
                      <a:lnTo>
                        <a:pt x="35" y="45"/>
                      </a:lnTo>
                      <a:lnTo>
                        <a:pt x="45" y="56"/>
                      </a:lnTo>
                      <a:lnTo>
                        <a:pt x="56" y="66"/>
                      </a:lnTo>
                      <a:lnTo>
                        <a:pt x="66" y="77"/>
                      </a:lnTo>
                      <a:lnTo>
                        <a:pt x="77" y="87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5" name="Freeform 11"/>
                <p:cNvSpPr>
                  <a:spLocks/>
                </p:cNvSpPr>
                <p:nvPr/>
              </p:nvSpPr>
              <p:spPr bwMode="auto">
                <a:xfrm>
                  <a:off x="2739" y="3488"/>
                  <a:ext cx="7" cy="40"/>
                </a:xfrm>
                <a:custGeom>
                  <a:avLst/>
                  <a:gdLst>
                    <a:gd name="T0" fmla="*/ 0 w 31"/>
                    <a:gd name="T1" fmla="*/ 0 h 96"/>
                    <a:gd name="T2" fmla="*/ 0 w 31"/>
                    <a:gd name="T3" fmla="*/ 0 h 96"/>
                    <a:gd name="T4" fmla="*/ 0 w 31"/>
                    <a:gd name="T5" fmla="*/ 0 h 96"/>
                    <a:gd name="T6" fmla="*/ 0 w 31"/>
                    <a:gd name="T7" fmla="*/ 0 h 96"/>
                    <a:gd name="T8" fmla="*/ 0 w 31"/>
                    <a:gd name="T9" fmla="*/ 0 h 96"/>
                    <a:gd name="T10" fmla="*/ 0 w 31"/>
                    <a:gd name="T11" fmla="*/ 0 h 96"/>
                    <a:gd name="T12" fmla="*/ 0 w 31"/>
                    <a:gd name="T13" fmla="*/ 0 h 96"/>
                    <a:gd name="T14" fmla="*/ 0 w 31"/>
                    <a:gd name="T15" fmla="*/ 0 h 96"/>
                    <a:gd name="T16" fmla="*/ 0 w 31"/>
                    <a:gd name="T17" fmla="*/ 0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96"/>
                    <a:gd name="T29" fmla="*/ 31 w 31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96">
                      <a:moveTo>
                        <a:pt x="0" y="96"/>
                      </a:moveTo>
                      <a:lnTo>
                        <a:pt x="6" y="84"/>
                      </a:lnTo>
                      <a:lnTo>
                        <a:pt x="9" y="71"/>
                      </a:lnTo>
                      <a:lnTo>
                        <a:pt x="15" y="59"/>
                      </a:lnTo>
                      <a:lnTo>
                        <a:pt x="19" y="48"/>
                      </a:lnTo>
                      <a:lnTo>
                        <a:pt x="23" y="36"/>
                      </a:lnTo>
                      <a:lnTo>
                        <a:pt x="25" y="23"/>
                      </a:lnTo>
                      <a:lnTo>
                        <a:pt x="29" y="11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6" name="Freeform 12"/>
                <p:cNvSpPr>
                  <a:spLocks/>
                </p:cNvSpPr>
                <p:nvPr/>
              </p:nvSpPr>
              <p:spPr bwMode="auto">
                <a:xfrm>
                  <a:off x="2903" y="3241"/>
                  <a:ext cx="96" cy="149"/>
                </a:xfrm>
                <a:custGeom>
                  <a:avLst/>
                  <a:gdLst>
                    <a:gd name="T0" fmla="*/ 0 w 374"/>
                    <a:gd name="T1" fmla="*/ 0 h 361"/>
                    <a:gd name="T2" fmla="*/ 0 w 374"/>
                    <a:gd name="T3" fmla="*/ 0 h 361"/>
                    <a:gd name="T4" fmla="*/ 0 w 374"/>
                    <a:gd name="T5" fmla="*/ 0 h 361"/>
                    <a:gd name="T6" fmla="*/ 0 w 374"/>
                    <a:gd name="T7" fmla="*/ 0 h 361"/>
                    <a:gd name="T8" fmla="*/ 0 w 374"/>
                    <a:gd name="T9" fmla="*/ 0 h 361"/>
                    <a:gd name="T10" fmla="*/ 0 w 374"/>
                    <a:gd name="T11" fmla="*/ 0 h 361"/>
                    <a:gd name="T12" fmla="*/ 0 w 374"/>
                    <a:gd name="T13" fmla="*/ 0 h 361"/>
                    <a:gd name="T14" fmla="*/ 0 w 374"/>
                    <a:gd name="T15" fmla="*/ 0 h 361"/>
                    <a:gd name="T16" fmla="*/ 0 w 374"/>
                    <a:gd name="T17" fmla="*/ 0 h 361"/>
                    <a:gd name="T18" fmla="*/ 0 w 374"/>
                    <a:gd name="T19" fmla="*/ 0 h 361"/>
                    <a:gd name="T20" fmla="*/ 0 w 374"/>
                    <a:gd name="T21" fmla="*/ 0 h 361"/>
                    <a:gd name="T22" fmla="*/ 0 w 374"/>
                    <a:gd name="T23" fmla="*/ 0 h 361"/>
                    <a:gd name="T24" fmla="*/ 0 w 374"/>
                    <a:gd name="T25" fmla="*/ 0 h 361"/>
                    <a:gd name="T26" fmla="*/ 0 w 374"/>
                    <a:gd name="T27" fmla="*/ 0 h 361"/>
                    <a:gd name="T28" fmla="*/ 0 w 374"/>
                    <a:gd name="T29" fmla="*/ 0 h 361"/>
                    <a:gd name="T30" fmla="*/ 0 w 374"/>
                    <a:gd name="T31" fmla="*/ 0 h 361"/>
                    <a:gd name="T32" fmla="*/ 0 w 374"/>
                    <a:gd name="T33" fmla="*/ 0 h 361"/>
                    <a:gd name="T34" fmla="*/ 0 w 374"/>
                    <a:gd name="T35" fmla="*/ 0 h 361"/>
                    <a:gd name="T36" fmla="*/ 0 w 374"/>
                    <a:gd name="T37" fmla="*/ 0 h 361"/>
                    <a:gd name="T38" fmla="*/ 0 w 374"/>
                    <a:gd name="T39" fmla="*/ 0 h 361"/>
                    <a:gd name="T40" fmla="*/ 0 w 374"/>
                    <a:gd name="T41" fmla="*/ 0 h 361"/>
                    <a:gd name="T42" fmla="*/ 0 w 374"/>
                    <a:gd name="T43" fmla="*/ 0 h 361"/>
                    <a:gd name="T44" fmla="*/ 0 w 374"/>
                    <a:gd name="T45" fmla="*/ 0 h 361"/>
                    <a:gd name="T46" fmla="*/ 0 w 374"/>
                    <a:gd name="T47" fmla="*/ 0 h 361"/>
                    <a:gd name="T48" fmla="*/ 0 w 374"/>
                    <a:gd name="T49" fmla="*/ 0 h 361"/>
                    <a:gd name="T50" fmla="*/ 0 w 374"/>
                    <a:gd name="T51" fmla="*/ 0 h 361"/>
                    <a:gd name="T52" fmla="*/ 0 w 374"/>
                    <a:gd name="T53" fmla="*/ 0 h 361"/>
                    <a:gd name="T54" fmla="*/ 0 w 374"/>
                    <a:gd name="T55" fmla="*/ 0 h 361"/>
                    <a:gd name="T56" fmla="*/ 0 w 374"/>
                    <a:gd name="T57" fmla="*/ 0 h 361"/>
                    <a:gd name="T58" fmla="*/ 0 w 374"/>
                    <a:gd name="T59" fmla="*/ 0 h 361"/>
                    <a:gd name="T60" fmla="*/ 0 w 374"/>
                    <a:gd name="T61" fmla="*/ 0 h 361"/>
                    <a:gd name="T62" fmla="*/ 0 w 374"/>
                    <a:gd name="T63" fmla="*/ 0 h 361"/>
                    <a:gd name="T64" fmla="*/ 0 w 374"/>
                    <a:gd name="T65" fmla="*/ 0 h 361"/>
                    <a:gd name="T66" fmla="*/ 0 w 374"/>
                    <a:gd name="T67" fmla="*/ 0 h 3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4"/>
                    <a:gd name="T103" fmla="*/ 0 h 361"/>
                    <a:gd name="T104" fmla="*/ 374 w 374"/>
                    <a:gd name="T105" fmla="*/ 361 h 36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4" h="361">
                      <a:moveTo>
                        <a:pt x="374" y="361"/>
                      </a:moveTo>
                      <a:lnTo>
                        <a:pt x="374" y="357"/>
                      </a:lnTo>
                      <a:lnTo>
                        <a:pt x="374" y="344"/>
                      </a:lnTo>
                      <a:lnTo>
                        <a:pt x="372" y="328"/>
                      </a:lnTo>
                      <a:lnTo>
                        <a:pt x="370" y="315"/>
                      </a:lnTo>
                      <a:lnTo>
                        <a:pt x="368" y="301"/>
                      </a:lnTo>
                      <a:lnTo>
                        <a:pt x="364" y="286"/>
                      </a:lnTo>
                      <a:lnTo>
                        <a:pt x="359" y="273"/>
                      </a:lnTo>
                      <a:lnTo>
                        <a:pt x="355" y="259"/>
                      </a:lnTo>
                      <a:lnTo>
                        <a:pt x="347" y="246"/>
                      </a:lnTo>
                      <a:lnTo>
                        <a:pt x="341" y="234"/>
                      </a:lnTo>
                      <a:lnTo>
                        <a:pt x="334" y="221"/>
                      </a:lnTo>
                      <a:lnTo>
                        <a:pt x="326" y="207"/>
                      </a:lnTo>
                      <a:lnTo>
                        <a:pt x="316" y="196"/>
                      </a:lnTo>
                      <a:lnTo>
                        <a:pt x="307" y="182"/>
                      </a:lnTo>
                      <a:lnTo>
                        <a:pt x="295" y="171"/>
                      </a:lnTo>
                      <a:lnTo>
                        <a:pt x="284" y="157"/>
                      </a:lnTo>
                      <a:lnTo>
                        <a:pt x="272" y="146"/>
                      </a:lnTo>
                      <a:lnTo>
                        <a:pt x="261" y="134"/>
                      </a:lnTo>
                      <a:lnTo>
                        <a:pt x="247" y="125"/>
                      </a:lnTo>
                      <a:lnTo>
                        <a:pt x="234" y="113"/>
                      </a:lnTo>
                      <a:lnTo>
                        <a:pt x="219" y="102"/>
                      </a:lnTo>
                      <a:lnTo>
                        <a:pt x="203" y="92"/>
                      </a:lnTo>
                      <a:lnTo>
                        <a:pt x="188" y="83"/>
                      </a:lnTo>
                      <a:lnTo>
                        <a:pt x="171" y="73"/>
                      </a:lnTo>
                      <a:lnTo>
                        <a:pt x="155" y="63"/>
                      </a:lnTo>
                      <a:lnTo>
                        <a:pt x="136" y="54"/>
                      </a:lnTo>
                      <a:lnTo>
                        <a:pt x="119" y="44"/>
                      </a:lnTo>
                      <a:lnTo>
                        <a:pt x="100" y="36"/>
                      </a:lnTo>
                      <a:lnTo>
                        <a:pt x="80" y="29"/>
                      </a:lnTo>
                      <a:lnTo>
                        <a:pt x="61" y="21"/>
                      </a:lnTo>
                      <a:lnTo>
                        <a:pt x="42" y="13"/>
                      </a:lnTo>
                      <a:lnTo>
                        <a:pt x="2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7" name="Freeform 13"/>
                <p:cNvSpPr>
                  <a:spLocks/>
                </p:cNvSpPr>
                <p:nvPr/>
              </p:nvSpPr>
              <p:spPr bwMode="auto">
                <a:xfrm>
                  <a:off x="3085" y="3081"/>
                  <a:ext cx="43" cy="56"/>
                </a:xfrm>
                <a:custGeom>
                  <a:avLst/>
                  <a:gdLst>
                    <a:gd name="T0" fmla="*/ 0 w 167"/>
                    <a:gd name="T1" fmla="*/ 0 h 135"/>
                    <a:gd name="T2" fmla="*/ 0 w 167"/>
                    <a:gd name="T3" fmla="*/ 0 h 135"/>
                    <a:gd name="T4" fmla="*/ 0 w 167"/>
                    <a:gd name="T5" fmla="*/ 0 h 135"/>
                    <a:gd name="T6" fmla="*/ 0 w 167"/>
                    <a:gd name="T7" fmla="*/ 0 h 135"/>
                    <a:gd name="T8" fmla="*/ 0 w 167"/>
                    <a:gd name="T9" fmla="*/ 0 h 135"/>
                    <a:gd name="T10" fmla="*/ 0 w 167"/>
                    <a:gd name="T11" fmla="*/ 0 h 135"/>
                    <a:gd name="T12" fmla="*/ 0 w 167"/>
                    <a:gd name="T13" fmla="*/ 0 h 135"/>
                    <a:gd name="T14" fmla="*/ 0 w 167"/>
                    <a:gd name="T15" fmla="*/ 0 h 135"/>
                    <a:gd name="T16" fmla="*/ 0 w 167"/>
                    <a:gd name="T17" fmla="*/ 0 h 1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7"/>
                    <a:gd name="T28" fmla="*/ 0 h 135"/>
                    <a:gd name="T29" fmla="*/ 167 w 167"/>
                    <a:gd name="T30" fmla="*/ 135 h 1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7" h="135">
                      <a:moveTo>
                        <a:pt x="0" y="135"/>
                      </a:moveTo>
                      <a:lnTo>
                        <a:pt x="27" y="121"/>
                      </a:lnTo>
                      <a:lnTo>
                        <a:pt x="52" y="106"/>
                      </a:lnTo>
                      <a:lnTo>
                        <a:pt x="75" y="90"/>
                      </a:lnTo>
                      <a:lnTo>
                        <a:pt x="96" y="73"/>
                      </a:lnTo>
                      <a:lnTo>
                        <a:pt x="117" y="56"/>
                      </a:lnTo>
                      <a:lnTo>
                        <a:pt x="136" y="39"/>
                      </a:lnTo>
                      <a:lnTo>
                        <a:pt x="152" y="19"/>
                      </a:lnTo>
                      <a:lnTo>
                        <a:pt x="167" y="0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8" name="Freeform 14"/>
                <p:cNvSpPr>
                  <a:spLocks/>
                </p:cNvSpPr>
                <p:nvPr/>
              </p:nvSpPr>
              <p:spPr bwMode="auto">
                <a:xfrm>
                  <a:off x="3026" y="2873"/>
                  <a:ext cx="2" cy="27"/>
                </a:xfrm>
                <a:custGeom>
                  <a:avLst/>
                  <a:gdLst>
                    <a:gd name="T0" fmla="*/ 0 w 7"/>
                    <a:gd name="T1" fmla="*/ 0 h 64"/>
                    <a:gd name="T2" fmla="*/ 0 w 7"/>
                    <a:gd name="T3" fmla="*/ 0 h 64"/>
                    <a:gd name="T4" fmla="*/ 0 w 7"/>
                    <a:gd name="T5" fmla="*/ 0 h 64"/>
                    <a:gd name="T6" fmla="*/ 0 w 7"/>
                    <a:gd name="T7" fmla="*/ 0 h 64"/>
                    <a:gd name="T8" fmla="*/ 0 w 7"/>
                    <a:gd name="T9" fmla="*/ 0 h 64"/>
                    <a:gd name="T10" fmla="*/ 0 w 7"/>
                    <a:gd name="T11" fmla="*/ 0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4"/>
                    <a:gd name="T20" fmla="*/ 7 w 7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4">
                      <a:moveTo>
                        <a:pt x="7" y="64"/>
                      </a:moveTo>
                      <a:lnTo>
                        <a:pt x="7" y="60"/>
                      </a:lnTo>
                      <a:lnTo>
                        <a:pt x="7" y="44"/>
                      </a:lnTo>
                      <a:lnTo>
                        <a:pt x="5" y="29"/>
                      </a:lnTo>
                      <a:lnTo>
                        <a:pt x="4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79" name="Freeform 15"/>
                <p:cNvSpPr>
                  <a:spLocks/>
                </p:cNvSpPr>
                <p:nvPr/>
              </p:nvSpPr>
              <p:spPr bwMode="auto">
                <a:xfrm>
                  <a:off x="2754" y="2808"/>
                  <a:ext cx="22" cy="34"/>
                </a:xfrm>
                <a:custGeom>
                  <a:avLst/>
                  <a:gdLst>
                    <a:gd name="T0" fmla="*/ 0 w 85"/>
                    <a:gd name="T1" fmla="*/ 0 h 80"/>
                    <a:gd name="T2" fmla="*/ 0 w 85"/>
                    <a:gd name="T3" fmla="*/ 0 h 80"/>
                    <a:gd name="T4" fmla="*/ 0 w 85"/>
                    <a:gd name="T5" fmla="*/ 0 h 80"/>
                    <a:gd name="T6" fmla="*/ 0 w 85"/>
                    <a:gd name="T7" fmla="*/ 0 h 80"/>
                    <a:gd name="T8" fmla="*/ 0 w 85"/>
                    <a:gd name="T9" fmla="*/ 0 h 80"/>
                    <a:gd name="T10" fmla="*/ 0 w 85"/>
                    <a:gd name="T11" fmla="*/ 0 h 80"/>
                    <a:gd name="T12" fmla="*/ 0 w 85"/>
                    <a:gd name="T13" fmla="*/ 0 h 80"/>
                    <a:gd name="T14" fmla="*/ 0 w 85"/>
                    <a:gd name="T15" fmla="*/ 0 h 80"/>
                    <a:gd name="T16" fmla="*/ 0 w 85"/>
                    <a:gd name="T17" fmla="*/ 0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80"/>
                    <a:gd name="T29" fmla="*/ 85 w 85"/>
                    <a:gd name="T30" fmla="*/ 80 h 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80">
                      <a:moveTo>
                        <a:pt x="85" y="0"/>
                      </a:moveTo>
                      <a:lnTo>
                        <a:pt x="73" y="7"/>
                      </a:lnTo>
                      <a:lnTo>
                        <a:pt x="60" y="17"/>
                      </a:lnTo>
                      <a:lnTo>
                        <a:pt x="48" y="29"/>
                      </a:lnTo>
                      <a:lnTo>
                        <a:pt x="39" y="38"/>
                      </a:lnTo>
                      <a:lnTo>
                        <a:pt x="27" y="48"/>
                      </a:lnTo>
                      <a:lnTo>
                        <a:pt x="18" y="59"/>
                      </a:lnTo>
                      <a:lnTo>
                        <a:pt x="8" y="69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80" name="Freeform 16"/>
                <p:cNvSpPr>
                  <a:spLocks/>
                </p:cNvSpPr>
                <p:nvPr/>
              </p:nvSpPr>
              <p:spPr bwMode="auto">
                <a:xfrm>
                  <a:off x="2549" y="2828"/>
                  <a:ext cx="10" cy="29"/>
                </a:xfrm>
                <a:custGeom>
                  <a:avLst/>
                  <a:gdLst>
                    <a:gd name="T0" fmla="*/ 0 w 40"/>
                    <a:gd name="T1" fmla="*/ 0 h 69"/>
                    <a:gd name="T2" fmla="*/ 0 w 40"/>
                    <a:gd name="T3" fmla="*/ 0 h 69"/>
                    <a:gd name="T4" fmla="*/ 0 w 40"/>
                    <a:gd name="T5" fmla="*/ 0 h 69"/>
                    <a:gd name="T6" fmla="*/ 0 w 40"/>
                    <a:gd name="T7" fmla="*/ 0 h 69"/>
                    <a:gd name="T8" fmla="*/ 0 w 40"/>
                    <a:gd name="T9" fmla="*/ 0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69"/>
                    <a:gd name="T17" fmla="*/ 40 w 40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69">
                      <a:moveTo>
                        <a:pt x="40" y="0"/>
                      </a:moveTo>
                      <a:lnTo>
                        <a:pt x="27" y="17"/>
                      </a:lnTo>
                      <a:lnTo>
                        <a:pt x="17" y="34"/>
                      </a:lnTo>
                      <a:lnTo>
                        <a:pt x="8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81" name="Freeform 17"/>
                <p:cNvSpPr>
                  <a:spLocks/>
                </p:cNvSpPr>
                <p:nvPr/>
              </p:nvSpPr>
              <p:spPr bwMode="auto">
                <a:xfrm>
                  <a:off x="2310" y="2868"/>
                  <a:ext cx="39" cy="29"/>
                </a:xfrm>
                <a:custGeom>
                  <a:avLst/>
                  <a:gdLst>
                    <a:gd name="T0" fmla="*/ 0 w 150"/>
                    <a:gd name="T1" fmla="*/ 0 h 69"/>
                    <a:gd name="T2" fmla="*/ 0 w 150"/>
                    <a:gd name="T3" fmla="*/ 0 h 69"/>
                    <a:gd name="T4" fmla="*/ 0 w 150"/>
                    <a:gd name="T5" fmla="*/ 0 h 69"/>
                    <a:gd name="T6" fmla="*/ 0 w 150"/>
                    <a:gd name="T7" fmla="*/ 0 h 69"/>
                    <a:gd name="T8" fmla="*/ 0 w 150"/>
                    <a:gd name="T9" fmla="*/ 0 h 69"/>
                    <a:gd name="T10" fmla="*/ 0 w 150"/>
                    <a:gd name="T11" fmla="*/ 0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"/>
                    <a:gd name="T19" fmla="*/ 0 h 69"/>
                    <a:gd name="T20" fmla="*/ 150 w 150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" h="69">
                      <a:moveTo>
                        <a:pt x="150" y="69"/>
                      </a:moveTo>
                      <a:lnTo>
                        <a:pt x="133" y="57"/>
                      </a:lnTo>
                      <a:lnTo>
                        <a:pt x="115" y="50"/>
                      </a:lnTo>
                      <a:lnTo>
                        <a:pt x="79" y="30"/>
                      </a:lnTo>
                      <a:lnTo>
                        <a:pt x="40" y="1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  <p:sp>
              <p:nvSpPr>
                <p:cNvPr id="48182" name="Freeform 18"/>
                <p:cNvSpPr>
                  <a:spLocks/>
                </p:cNvSpPr>
                <p:nvPr/>
              </p:nvSpPr>
              <p:spPr bwMode="auto">
                <a:xfrm>
                  <a:off x="2013" y="3061"/>
                  <a:ext cx="7" cy="29"/>
                </a:xfrm>
                <a:custGeom>
                  <a:avLst/>
                  <a:gdLst>
                    <a:gd name="T0" fmla="*/ 0 w 27"/>
                    <a:gd name="T1" fmla="*/ 0 h 71"/>
                    <a:gd name="T2" fmla="*/ 0 w 27"/>
                    <a:gd name="T3" fmla="*/ 0 h 71"/>
                    <a:gd name="T4" fmla="*/ 0 w 27"/>
                    <a:gd name="T5" fmla="*/ 0 h 71"/>
                    <a:gd name="T6" fmla="*/ 0 w 27"/>
                    <a:gd name="T7" fmla="*/ 0 h 71"/>
                    <a:gd name="T8" fmla="*/ 0 w 27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71"/>
                    <a:gd name="T17" fmla="*/ 27 w 27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71">
                      <a:moveTo>
                        <a:pt x="0" y="0"/>
                      </a:moveTo>
                      <a:lnTo>
                        <a:pt x="6" y="17"/>
                      </a:lnTo>
                      <a:lnTo>
                        <a:pt x="11" y="37"/>
                      </a:lnTo>
                      <a:lnTo>
                        <a:pt x="19" y="54"/>
                      </a:lnTo>
                      <a:lnTo>
                        <a:pt x="27" y="71"/>
                      </a:lnTo>
                    </a:path>
                  </a:pathLst>
                </a:custGeom>
                <a:solidFill>
                  <a:srgbClr val="F16824"/>
                </a:solidFill>
                <a:ln w="28575" cap="flat" cmpd="sng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endParaRPr lang="en-US"/>
                </a:p>
              </p:txBody>
            </p:sp>
          </p:grpSp>
          <p:sp>
            <p:nvSpPr>
              <p:cNvPr id="48170" name="Text Box 19"/>
              <p:cNvSpPr txBox="1">
                <a:spLocks noChangeArrowheads="1"/>
              </p:cNvSpPr>
              <p:nvPr/>
            </p:nvSpPr>
            <p:spPr bwMode="auto">
              <a:xfrm>
                <a:off x="1973" y="3024"/>
                <a:ext cx="11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/>
                <a:r>
                  <a:rPr lang="en-US" b="1">
                    <a:solidFill>
                      <a:srgbClr val="FFFFFF"/>
                    </a:solidFill>
                  </a:rPr>
                  <a:t>Instrument </a:t>
                </a:r>
              </a:p>
              <a:p>
                <a:pPr algn="ctr" eaLnBrk="0" hangingPunct="0"/>
                <a:r>
                  <a:rPr lang="en-US" b="1">
                    <a:solidFill>
                      <a:srgbClr val="FFFFFF"/>
                    </a:solidFill>
                  </a:rPr>
                  <a:t>sub-chains</a:t>
                </a:r>
              </a:p>
            </p:txBody>
          </p:sp>
        </p:grpSp>
        <p:sp>
          <p:nvSpPr>
            <p:cNvPr id="48154" name="Rectangle 17"/>
            <p:cNvSpPr>
              <a:spLocks noChangeArrowheads="1"/>
            </p:cNvSpPr>
            <p:nvPr/>
          </p:nvSpPr>
          <p:spPr bwMode="auto">
            <a:xfrm>
              <a:off x="4082" y="3181"/>
              <a:ext cx="272" cy="18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FFFF"/>
                  </a:solidFill>
                </a:rPr>
                <a:t>SIB</a:t>
              </a:r>
            </a:p>
          </p:txBody>
        </p:sp>
        <p:sp>
          <p:nvSpPr>
            <p:cNvPr id="48155" name="Rectangle 11"/>
            <p:cNvSpPr>
              <a:spLocks noChangeArrowheads="1"/>
            </p:cNvSpPr>
            <p:nvPr/>
          </p:nvSpPr>
          <p:spPr bwMode="auto">
            <a:xfrm>
              <a:off x="3197" y="2840"/>
              <a:ext cx="34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>
                  <a:solidFill>
                    <a:srgbClr val="808080"/>
                  </a:solidFill>
                </a:rPr>
                <a:t>…</a:t>
              </a:r>
            </a:p>
          </p:txBody>
        </p:sp>
        <p:grpSp>
          <p:nvGrpSpPr>
            <p:cNvPr id="48156" name="Group 69"/>
            <p:cNvGrpSpPr>
              <a:grpSpLocks/>
            </p:cNvGrpSpPr>
            <p:nvPr/>
          </p:nvGrpSpPr>
          <p:grpSpPr bwMode="auto">
            <a:xfrm>
              <a:off x="952" y="1480"/>
              <a:ext cx="908" cy="794"/>
              <a:chOff x="952" y="1480"/>
              <a:chExt cx="908" cy="794"/>
            </a:xfrm>
          </p:grpSpPr>
          <p:sp>
            <p:nvSpPr>
              <p:cNvPr id="48167" name="Rectangle 19"/>
              <p:cNvSpPr>
                <a:spLocks noChangeArrowheads="1"/>
              </p:cNvSpPr>
              <p:nvPr/>
            </p:nvSpPr>
            <p:spPr bwMode="auto">
              <a:xfrm>
                <a:off x="952" y="1480"/>
                <a:ext cx="908" cy="794"/>
              </a:xfrm>
              <a:prstGeom prst="rect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6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8" name="Text Box 12"/>
              <p:cNvSpPr txBox="1">
                <a:spLocks noChangeArrowheads="1"/>
              </p:cNvSpPr>
              <p:nvPr/>
            </p:nvSpPr>
            <p:spPr bwMode="auto">
              <a:xfrm>
                <a:off x="952" y="1594"/>
                <a:ext cx="907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FFFFFF"/>
                    </a:solidFill>
                  </a:rPr>
                  <a:t>Resource Manager (RM)</a:t>
                </a:r>
              </a:p>
            </p:txBody>
          </p:sp>
        </p:grpSp>
        <p:sp>
          <p:nvSpPr>
            <p:cNvPr id="48157" name="AutoShape 70"/>
            <p:cNvSpPr>
              <a:spLocks noChangeArrowheads="1"/>
            </p:cNvSpPr>
            <p:nvPr/>
          </p:nvSpPr>
          <p:spPr bwMode="auto">
            <a:xfrm rot="5400000">
              <a:off x="1299" y="2330"/>
              <a:ext cx="228" cy="113"/>
            </a:xfrm>
            <a:prstGeom prst="leftRightArrow">
              <a:avLst>
                <a:gd name="adj1" fmla="val 50000"/>
                <a:gd name="adj2" fmla="val 40354"/>
              </a:avLst>
            </a:prstGeom>
            <a:solidFill>
              <a:srgbClr val="FFFF99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400" b="1">
                <a:solidFill>
                  <a:schemeClr val="bg2"/>
                </a:solidFill>
              </a:endParaRPr>
            </a:p>
          </p:txBody>
        </p:sp>
        <p:sp>
          <p:nvSpPr>
            <p:cNvPr id="48158" name="AutoShape 71"/>
            <p:cNvSpPr>
              <a:spLocks noChangeArrowheads="1"/>
            </p:cNvSpPr>
            <p:nvPr/>
          </p:nvSpPr>
          <p:spPr bwMode="auto">
            <a:xfrm rot="5400000">
              <a:off x="1299" y="1310"/>
              <a:ext cx="228" cy="113"/>
            </a:xfrm>
            <a:prstGeom prst="leftRightArrow">
              <a:avLst>
                <a:gd name="adj1" fmla="val 50000"/>
                <a:gd name="adj2" fmla="val 40354"/>
              </a:avLst>
            </a:prstGeom>
            <a:solidFill>
              <a:srgbClr val="FFFF99"/>
            </a:solidFill>
            <a:ln w="9525">
              <a:solidFill>
                <a:srgbClr val="4B68B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400" b="1">
                <a:solidFill>
                  <a:schemeClr val="bg2"/>
                </a:solidFill>
              </a:endParaRPr>
            </a:p>
          </p:txBody>
        </p:sp>
        <p:sp>
          <p:nvSpPr>
            <p:cNvPr id="48159" name="AutoShape 74"/>
            <p:cNvSpPr>
              <a:spLocks noChangeArrowheads="1"/>
            </p:cNvSpPr>
            <p:nvPr/>
          </p:nvSpPr>
          <p:spPr bwMode="auto">
            <a:xfrm>
              <a:off x="1835" y="2672"/>
              <a:ext cx="567" cy="453"/>
            </a:xfrm>
            <a:prstGeom prst="leftRightArrow">
              <a:avLst>
                <a:gd name="adj1" fmla="val 64019"/>
                <a:gd name="adj2" fmla="val 32010"/>
              </a:avLst>
            </a:prstGeom>
            <a:solidFill>
              <a:srgbClr val="DDDDDD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808080"/>
                  </a:solidFill>
                </a:rPr>
                <a:t>System</a:t>
              </a:r>
            </a:p>
            <a:p>
              <a:pPr algn="ctr"/>
              <a:r>
                <a:rPr lang="en-US" sz="1400" b="1">
                  <a:solidFill>
                    <a:srgbClr val="808080"/>
                  </a:solidFill>
                </a:rPr>
                <a:t>Bus</a:t>
              </a:r>
            </a:p>
          </p:txBody>
        </p:sp>
        <p:grpSp>
          <p:nvGrpSpPr>
            <p:cNvPr id="48160" name="Group 84"/>
            <p:cNvGrpSpPr>
              <a:grpSpLocks/>
            </p:cNvGrpSpPr>
            <p:nvPr/>
          </p:nvGrpSpPr>
          <p:grpSpPr bwMode="auto">
            <a:xfrm>
              <a:off x="158" y="3294"/>
              <a:ext cx="1928" cy="442"/>
              <a:chOff x="158" y="3634"/>
              <a:chExt cx="1928" cy="442"/>
            </a:xfrm>
          </p:grpSpPr>
          <p:sp>
            <p:nvSpPr>
              <p:cNvPr id="48162" name="Text Box 127"/>
              <p:cNvSpPr txBox="1">
                <a:spLocks noChangeArrowheads="1"/>
              </p:cNvSpPr>
              <p:nvPr/>
            </p:nvSpPr>
            <p:spPr bwMode="auto">
              <a:xfrm>
                <a:off x="158" y="3634"/>
                <a:ext cx="192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>
                    <a:solidFill>
                      <a:srgbClr val="000000"/>
                    </a:solidFill>
                  </a:rPr>
                  <a:t>Status register: </a:t>
                </a:r>
              </a:p>
              <a:p>
                <a:endParaRPr lang="en-US" sz="400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failure, corrected,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inactive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8163" name="Group 79"/>
              <p:cNvGrpSpPr>
                <a:grpSpLocks noChangeAspect="1"/>
              </p:cNvGrpSpPr>
              <p:nvPr/>
            </p:nvGrpSpPr>
            <p:grpSpPr bwMode="auto">
              <a:xfrm>
                <a:off x="1235" y="3666"/>
                <a:ext cx="461" cy="219"/>
                <a:chOff x="1625" y="3772"/>
                <a:chExt cx="680" cy="181"/>
              </a:xfrm>
            </p:grpSpPr>
            <p:sp>
              <p:nvSpPr>
                <p:cNvPr id="4816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625" y="3772"/>
                  <a:ext cx="227" cy="18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4B68B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solidFill>
                        <a:srgbClr val="FFFFFF"/>
                      </a:solidFill>
                    </a:rPr>
                    <a:t>F</a:t>
                  </a:r>
                </a:p>
              </p:txBody>
            </p:sp>
            <p:sp>
              <p:nvSpPr>
                <p:cNvPr id="48165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851" y="3772"/>
                  <a:ext cx="227" cy="18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4B68B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solidFill>
                        <a:srgbClr val="4B68B1"/>
                      </a:solidFill>
                    </a:rPr>
                    <a:t>C</a:t>
                  </a:r>
                </a:p>
              </p:txBody>
            </p:sp>
            <p:sp>
              <p:nvSpPr>
                <p:cNvPr id="4816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078" y="3772"/>
                  <a:ext cx="227" cy="181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rgbClr val="4B68B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solidFill>
                        <a:srgbClr val="4B68B1"/>
                      </a:solidFill>
                    </a:rPr>
                    <a:t>X</a:t>
                  </a:r>
                </a:p>
              </p:txBody>
            </p:sp>
          </p:grpSp>
        </p:grpSp>
        <p:sp>
          <p:nvSpPr>
            <p:cNvPr id="48161" name="Rectangle 86"/>
            <p:cNvSpPr>
              <a:spLocks noChangeArrowheads="1"/>
            </p:cNvSpPr>
            <p:nvPr/>
          </p:nvSpPr>
          <p:spPr bwMode="auto">
            <a:xfrm>
              <a:off x="3948" y="3743"/>
              <a:ext cx="18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SIB - Select Instrument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Scaling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BA295A3-3401-4484-B96B-BAF0B1284515}" type="slidenum">
              <a:rPr lang="en-US" noProof="0" smtClean="0"/>
              <a:pPr>
                <a:defRPr/>
              </a:pPr>
              <a:t>19</a:t>
            </a:fld>
            <a:endParaRPr lang="en-US" noProof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50978183"/>
              </p:ext>
            </p:extLst>
          </p:nvPr>
        </p:nvGraphicFramePr>
        <p:xfrm>
          <a:off x="431471" y="1268724"/>
          <a:ext cx="8101035" cy="540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26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Presentation 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sz="3200" b="1" dirty="0">
                <a:solidFill>
                  <a:srgbClr val="0070C0"/>
                </a:solidFill>
              </a:rPr>
              <a:t>No Trouble </a:t>
            </a:r>
            <a:r>
              <a:rPr lang="et-EE" sz="3200" b="1" dirty="0" smtClean="0">
                <a:solidFill>
                  <a:srgbClr val="0070C0"/>
                </a:solidFill>
              </a:rPr>
              <a:t>Found</a:t>
            </a:r>
          </a:p>
          <a:p>
            <a:endParaRPr lang="et-EE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t-EE" sz="3200" b="1" dirty="0" smtClean="0">
                <a:solidFill>
                  <a:schemeClr val="bg1">
                    <a:lumMod val="50000"/>
                  </a:schemeClr>
                </a:solidFill>
              </a:rPr>
              <a:t>Embedded </a:t>
            </a:r>
            <a:r>
              <a:rPr lang="et-EE" sz="3200" b="1" dirty="0">
                <a:solidFill>
                  <a:schemeClr val="bg1">
                    <a:lumMod val="50000"/>
                  </a:schemeClr>
                </a:solidFill>
              </a:rPr>
              <a:t>Instrumentation</a:t>
            </a:r>
          </a:p>
          <a:p>
            <a:endParaRPr lang="et-EE" sz="3200" b="1" dirty="0" smtClean="0"/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Fault Management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against Ageing</a:t>
            </a:r>
            <a:endParaRPr lang="et-EE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t-EE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Test System for LHC at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CERN</a:t>
            </a:r>
            <a:endParaRPr lang="et-EE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t-EE" sz="3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t-EE" sz="3200" b="1" dirty="0" smtClean="0">
                <a:solidFill>
                  <a:schemeClr val="bg1">
                    <a:lumMod val="50000"/>
                  </a:schemeClr>
                </a:solidFill>
              </a:rPr>
              <a:t>FP7 BASTION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bg2"/>
                </a:solidFill>
              </a:rPr>
              <a:t>A. </a:t>
            </a:r>
            <a:r>
              <a:rPr lang="en-US" dirty="0" err="1">
                <a:solidFill>
                  <a:schemeClr val="bg2"/>
                </a:solidFill>
              </a:rPr>
              <a:t>Jutman</a:t>
            </a:r>
            <a:r>
              <a:rPr lang="en-US" dirty="0">
                <a:solidFill>
                  <a:schemeClr val="bg2"/>
                </a:solidFill>
              </a:rPr>
              <a:t>   </a:t>
            </a:r>
            <a:r>
              <a:rPr lang="et-EE" dirty="0" smtClean="0">
                <a:solidFill>
                  <a:schemeClr val="bg2"/>
                </a:solidFill>
              </a:rPr>
              <a:t>                                  </a:t>
            </a:r>
            <a:r>
              <a:rPr lang="en-US" dirty="0" smtClean="0">
                <a:solidFill>
                  <a:schemeClr val="bg2"/>
                </a:solidFill>
              </a:rPr>
              <a:t>                   </a:t>
            </a:r>
            <a:r>
              <a:rPr lang="en-US" dirty="0">
                <a:solidFill>
                  <a:schemeClr val="bg2"/>
                </a:solidFill>
              </a:rPr>
              <a:t>CEBE </a:t>
            </a:r>
            <a:r>
              <a:rPr lang="en-US" dirty="0" smtClean="0">
                <a:solidFill>
                  <a:schemeClr val="bg2"/>
                </a:solidFill>
              </a:rPr>
              <a:t>Workshop</a:t>
            </a:r>
            <a:r>
              <a:rPr lang="et-EE" dirty="0" smtClean="0">
                <a:solidFill>
                  <a:schemeClr val="bg2"/>
                </a:solidFill>
              </a:rPr>
              <a:t> &amp;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t-EE" dirty="0" smtClean="0">
                <a:solidFill>
                  <a:schemeClr val="bg2"/>
                </a:solidFill>
              </a:rPr>
              <a:t>IAB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t-EE" dirty="0" smtClean="0">
                <a:solidFill>
                  <a:schemeClr val="bg2"/>
                </a:solidFill>
              </a:rPr>
              <a:t>Tallinn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t-EE" dirty="0" smtClean="0">
                <a:solidFill>
                  <a:schemeClr val="bg2"/>
                </a:solidFill>
              </a:rPr>
              <a:t>Sept </a:t>
            </a:r>
            <a:r>
              <a:rPr lang="en-US" dirty="0" smtClean="0">
                <a:solidFill>
                  <a:schemeClr val="bg2"/>
                </a:solidFill>
              </a:rPr>
              <a:t>1</a:t>
            </a:r>
            <a:r>
              <a:rPr lang="et-EE" dirty="0" smtClean="0">
                <a:solidFill>
                  <a:schemeClr val="bg2"/>
                </a:solidFill>
              </a:rPr>
              <a:t>6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1EFDC23-C647-4FBE-8D4C-CC3F6DB7DBD2}" type="slidenum">
              <a:rPr lang="en-US" noProof="0" smtClean="0"/>
              <a:pPr>
                <a:defRPr/>
              </a:pPr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1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and future plans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IEEE Design and Test journal paper</a:t>
            </a:r>
          </a:p>
          <a:p>
            <a:pPr lvl="1"/>
            <a:r>
              <a:rPr lang="en-US" dirty="0" smtClean="0"/>
              <a:t>PhD thesis under preparation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Future</a:t>
            </a:r>
            <a:r>
              <a:rPr lang="en-US" dirty="0">
                <a:solidFill>
                  <a:srgbClr val="00B050"/>
                </a:solidFill>
              </a:rPr>
              <a:t>: experimental </a:t>
            </a:r>
            <a:r>
              <a:rPr lang="en-US" dirty="0" smtClean="0">
                <a:solidFill>
                  <a:srgbClr val="00B050"/>
                </a:solidFill>
              </a:rPr>
              <a:t>FPGA/ASIC, optimization for target application profiles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58B74E2-C59E-4DF5-9727-AC1748035748}" type="slidenum">
              <a:rPr lang="en-US" noProof="0" smtClean="0"/>
              <a:pPr>
                <a:defRPr/>
              </a:pPr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61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System for LHC at CERN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BER Test equipment for the communication channel of CMS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44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Channel Under Test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22</a:t>
            </a:fld>
            <a:endParaRPr lang="en-US" noProof="0"/>
          </a:p>
        </p:txBody>
      </p:sp>
      <p:grpSp>
        <p:nvGrpSpPr>
          <p:cNvPr id="7" name="Canvas 2"/>
          <p:cNvGrpSpPr/>
          <p:nvPr/>
        </p:nvGrpSpPr>
        <p:grpSpPr>
          <a:xfrm>
            <a:off x="136863" y="2167600"/>
            <a:ext cx="4022731" cy="3203575"/>
            <a:chOff x="0" y="0"/>
            <a:chExt cx="4058285" cy="320357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4058285" cy="3203575"/>
            </a:xfrm>
            <a:prstGeom prst="rect">
              <a:avLst/>
            </a:prstGeom>
          </p:spPr>
        </p:sp>
        <p:pic>
          <p:nvPicPr>
            <p:cNvPr id="9" name="Picture 8" descr="C:\Users\Kasutaja1\Desktop\SusyAny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83394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Arc 297"/>
            <p:cNvSpPr>
              <a:spLocks/>
            </p:cNvSpPr>
            <p:nvPr/>
          </p:nvSpPr>
          <p:spPr bwMode="auto">
            <a:xfrm flipV="1">
              <a:off x="1998763" y="1533065"/>
              <a:ext cx="389062" cy="575536"/>
            </a:xfrm>
            <a:custGeom>
              <a:avLst/>
              <a:gdLst>
                <a:gd name="G0" fmla="+- 0 0 0"/>
                <a:gd name="G1" fmla="+- 19861 0 0"/>
                <a:gd name="G2" fmla="+- 21600 0 0"/>
                <a:gd name="T0" fmla="*/ 8491 w 19868"/>
                <a:gd name="T1" fmla="*/ 0 h 19861"/>
                <a:gd name="T2" fmla="*/ 19868 w 19868"/>
                <a:gd name="T3" fmla="*/ 11385 h 19861"/>
                <a:gd name="T4" fmla="*/ 0 w 19868"/>
                <a:gd name="T5" fmla="*/ 19861 h 19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8" h="19861" fill="none" extrusionOk="0">
                  <a:moveTo>
                    <a:pt x="8491" y="-1"/>
                  </a:moveTo>
                  <a:cubicBezTo>
                    <a:pt x="13608" y="2187"/>
                    <a:pt x="17683" y="6266"/>
                    <a:pt x="19867" y="11385"/>
                  </a:cubicBezTo>
                </a:path>
                <a:path w="19868" h="19861" stroke="0" extrusionOk="0">
                  <a:moveTo>
                    <a:pt x="8491" y="-1"/>
                  </a:moveTo>
                  <a:cubicBezTo>
                    <a:pt x="13608" y="2187"/>
                    <a:pt x="17683" y="6266"/>
                    <a:pt x="19867" y="11385"/>
                  </a:cubicBezTo>
                  <a:lnTo>
                    <a:pt x="0" y="19861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t-EE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" name="AutoShape 22"/>
            <p:cNvCxnSpPr>
              <a:cxnSpLocks noChangeShapeType="1"/>
            </p:cNvCxnSpPr>
            <p:nvPr/>
          </p:nvCxnSpPr>
          <p:spPr bwMode="auto">
            <a:xfrm>
              <a:off x="2174922" y="2108601"/>
              <a:ext cx="374100" cy="673434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rc 298"/>
            <p:cNvSpPr>
              <a:spLocks/>
            </p:cNvSpPr>
            <p:nvPr/>
          </p:nvSpPr>
          <p:spPr bwMode="auto">
            <a:xfrm flipV="1">
              <a:off x="2316009" y="1364771"/>
              <a:ext cx="625084" cy="1417263"/>
            </a:xfrm>
            <a:custGeom>
              <a:avLst/>
              <a:gdLst>
                <a:gd name="G0" fmla="+- 0 0 0"/>
                <a:gd name="G1" fmla="+- 20515 0 0"/>
                <a:gd name="G2" fmla="+- 21600 0 0"/>
                <a:gd name="T0" fmla="*/ 6759 w 18824"/>
                <a:gd name="T1" fmla="*/ 0 h 20515"/>
                <a:gd name="T2" fmla="*/ 18824 w 18824"/>
                <a:gd name="T3" fmla="*/ 9921 h 20515"/>
                <a:gd name="T4" fmla="*/ 0 w 18824"/>
                <a:gd name="T5" fmla="*/ 20515 h 20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24" h="20515" fill="none" extrusionOk="0">
                  <a:moveTo>
                    <a:pt x="6759" y="-1"/>
                  </a:moveTo>
                  <a:cubicBezTo>
                    <a:pt x="11877" y="1686"/>
                    <a:pt x="16180" y="5224"/>
                    <a:pt x="18823" y="9921"/>
                  </a:cubicBezTo>
                </a:path>
                <a:path w="18824" h="20515" stroke="0" extrusionOk="0">
                  <a:moveTo>
                    <a:pt x="6759" y="-1"/>
                  </a:moveTo>
                  <a:cubicBezTo>
                    <a:pt x="11877" y="1686"/>
                    <a:pt x="16180" y="5224"/>
                    <a:pt x="18823" y="9921"/>
                  </a:cubicBezTo>
                  <a:lnTo>
                    <a:pt x="0" y="20515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  <a:endParaRPr lang="et-EE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AutoShape 22"/>
            <p:cNvCxnSpPr>
              <a:cxnSpLocks noChangeShapeType="1"/>
            </p:cNvCxnSpPr>
            <p:nvPr/>
          </p:nvCxnSpPr>
          <p:spPr bwMode="auto">
            <a:xfrm>
              <a:off x="2387609" y="1782848"/>
              <a:ext cx="553484" cy="325753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ight Arrow 13"/>
            <p:cNvSpPr/>
            <p:nvPr/>
          </p:nvSpPr>
          <p:spPr>
            <a:xfrm>
              <a:off x="3261814" y="702860"/>
              <a:ext cx="760917" cy="156266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2971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t-EE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6861" y="1448747"/>
            <a:ext cx="3155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Compact Muon Solenoid</a:t>
            </a:r>
          </a:p>
          <a:p>
            <a:pPr algn="ctr"/>
            <a:r>
              <a:rPr lang="en-US" sz="2000" dirty="0" smtClean="0"/>
              <a:t>(CMS)</a:t>
            </a:r>
            <a:endParaRPr lang="et-E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6863" y="5412173"/>
            <a:ext cx="3183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t-EE" sz="1600" dirty="0" smtClean="0"/>
              <a:t>http://cms.web.cern.ch/news/how-cms-detects-particles</a:t>
            </a:r>
          </a:p>
          <a:p>
            <a:endParaRPr lang="et-EE" sz="1600" dirty="0"/>
          </a:p>
        </p:txBody>
      </p:sp>
      <p:grpSp>
        <p:nvGrpSpPr>
          <p:cNvPr id="87" name="Canvas 3"/>
          <p:cNvGrpSpPr/>
          <p:nvPr/>
        </p:nvGrpSpPr>
        <p:grpSpPr>
          <a:xfrm>
            <a:off x="4008127" y="1498860"/>
            <a:ext cx="5029754" cy="3114058"/>
            <a:chOff x="-85089" y="-300861"/>
            <a:chExt cx="5102859" cy="2480181"/>
          </a:xfrm>
        </p:grpSpPr>
        <p:sp>
          <p:nvSpPr>
            <p:cNvPr id="88" name="Rectangle 87"/>
            <p:cNvSpPr/>
            <p:nvPr/>
          </p:nvSpPr>
          <p:spPr>
            <a:xfrm>
              <a:off x="0" y="0"/>
              <a:ext cx="5017770" cy="217932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604755" y="678583"/>
              <a:ext cx="503410" cy="731588"/>
            </a:xfrm>
            <a:prstGeom prst="rect">
              <a:avLst/>
            </a:prstGeom>
            <a:solidFill>
              <a:srgbClr val="B9ED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t-EE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073727" y="669466"/>
              <a:ext cx="689726" cy="880477"/>
            </a:xfrm>
            <a:prstGeom prst="rect">
              <a:avLst/>
            </a:prstGeom>
            <a:solidFill>
              <a:srgbClr val="B9ED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t-EE"/>
            </a:p>
          </p:txBody>
        </p:sp>
        <p:sp>
          <p:nvSpPr>
            <p:cNvPr id="92" name="Text Box 44"/>
            <p:cNvSpPr txBox="1">
              <a:spLocks noChangeArrowheads="1"/>
            </p:cNvSpPr>
            <p:nvPr/>
          </p:nvSpPr>
          <p:spPr bwMode="auto">
            <a:xfrm>
              <a:off x="4049568" y="626968"/>
              <a:ext cx="748935" cy="338564"/>
            </a:xfrm>
            <a:prstGeom prst="rect">
              <a:avLst/>
            </a:prstGeom>
            <a:solidFill>
              <a:srgbClr val="B9EDFF">
                <a:alpha val="0"/>
              </a:srgbClr>
            </a:solidFill>
            <a:ln>
              <a:noFill/>
            </a:ln>
            <a:extLst/>
          </p:spPr>
          <p:txBody>
            <a:bodyPr rot="0" vert="horz" wrap="square" lIns="86657" tIns="43328" rIns="86657" bIns="43328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t-EE" sz="2000" dirty="0">
                  <a:effectLst/>
                  <a:latin typeface="+mj-lt"/>
                  <a:ea typeface="Calibri"/>
                </a:rPr>
                <a:t>ROS</a:t>
              </a:r>
            </a:p>
          </p:txBody>
        </p:sp>
        <p:cxnSp>
          <p:nvCxnSpPr>
            <p:cNvPr id="93" name="AutoShape 47"/>
            <p:cNvCxnSpPr>
              <a:cxnSpLocks noChangeShapeType="1"/>
            </p:cNvCxnSpPr>
            <p:nvPr/>
          </p:nvCxnSpPr>
          <p:spPr bwMode="auto">
            <a:xfrm>
              <a:off x="2118105" y="962010"/>
              <a:ext cx="728072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Text Box 66"/>
            <p:cNvSpPr txBox="1">
              <a:spLocks noChangeArrowheads="1"/>
            </p:cNvSpPr>
            <p:nvPr/>
          </p:nvSpPr>
          <p:spPr bwMode="auto">
            <a:xfrm>
              <a:off x="-85089" y="-300861"/>
              <a:ext cx="1582891" cy="97944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86657" tIns="43328" rIns="86657" bIns="43328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t-EE" sz="2000" dirty="0">
                  <a:effectLst/>
                  <a:latin typeface="+mn-lt"/>
                  <a:ea typeface="Calibri"/>
                </a:rPr>
                <a:t>On-detector </a:t>
              </a:r>
              <a:r>
                <a:rPr lang="et-EE" sz="2000" dirty="0" smtClean="0">
                  <a:effectLst/>
                  <a:latin typeface="+mn-lt"/>
                  <a:ea typeface="Calibri"/>
                </a:rPr>
                <a:t>electronics</a:t>
              </a:r>
              <a:r>
                <a:rPr lang="en-US" sz="2000" dirty="0" smtClean="0">
                  <a:effectLst/>
                  <a:latin typeface="+mn-lt"/>
                  <a:ea typeface="Calibri"/>
                </a:rPr>
                <a:t> (CMS)</a:t>
              </a:r>
              <a:r>
                <a:rPr lang="et-EE" sz="2000" dirty="0">
                  <a:effectLst/>
                  <a:latin typeface="+mn-lt"/>
                  <a:ea typeface="Calibri"/>
                </a:rPr>
                <a:t> </a:t>
              </a: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02054" y="1122854"/>
              <a:ext cx="710968" cy="880110"/>
            </a:xfrm>
            <a:prstGeom prst="rect">
              <a:avLst/>
            </a:prstGeom>
            <a:solidFill>
              <a:srgbClr val="B9ED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>
                  <a:effectLst/>
                  <a:latin typeface="Arial"/>
                  <a:ea typeface="Times New Roman"/>
                </a:rPr>
                <a:t> </a:t>
              </a:r>
              <a:endParaRPr lang="et-EE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00" name="Text Box 44"/>
            <p:cNvSpPr txBox="1">
              <a:spLocks noChangeArrowheads="1"/>
            </p:cNvSpPr>
            <p:nvPr/>
          </p:nvSpPr>
          <p:spPr bwMode="auto">
            <a:xfrm>
              <a:off x="4300162" y="1066473"/>
              <a:ext cx="712860" cy="35533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86657" tIns="43328" rIns="86657" bIns="43328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t-EE" sz="2000" dirty="0">
                  <a:effectLst/>
                  <a:latin typeface="+mj-lt"/>
                  <a:ea typeface="Calibri"/>
                </a:rPr>
                <a:t>TSC</a:t>
              </a: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837723" y="678704"/>
              <a:ext cx="502920" cy="731467"/>
            </a:xfrm>
            <a:prstGeom prst="rect">
              <a:avLst/>
            </a:prstGeom>
            <a:solidFill>
              <a:srgbClr val="B9ED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>
                  <a:effectLst/>
                  <a:latin typeface="Arial"/>
                  <a:ea typeface="Times New Roman"/>
                </a:rPr>
                <a:t> </a:t>
              </a:r>
              <a:endParaRPr lang="et-EE" sz="120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102" name="AutoShape 47"/>
            <p:cNvCxnSpPr>
              <a:cxnSpLocks noChangeShapeType="1"/>
            </p:cNvCxnSpPr>
            <p:nvPr/>
          </p:nvCxnSpPr>
          <p:spPr bwMode="auto">
            <a:xfrm>
              <a:off x="3349657" y="962011"/>
              <a:ext cx="72771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49"/>
            <p:cNvCxnSpPr>
              <a:cxnSpLocks noChangeShapeType="1"/>
            </p:cNvCxnSpPr>
            <p:nvPr/>
          </p:nvCxnSpPr>
          <p:spPr bwMode="auto">
            <a:xfrm flipV="1">
              <a:off x="3604407" y="1320471"/>
              <a:ext cx="70063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>
            <a:xfrm>
              <a:off x="1655342" y="962010"/>
              <a:ext cx="489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>
              <a:off x="82231" y="286752"/>
              <a:ext cx="931961" cy="1197635"/>
              <a:chOff x="120528" y="585390"/>
              <a:chExt cx="931961" cy="1197635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135417" y="854988"/>
                <a:ext cx="917072" cy="928037"/>
                <a:chOff x="361106" y="443387"/>
                <a:chExt cx="917072" cy="928037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cxnSp>
              <p:nvCxnSpPr>
                <p:cNvPr id="154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361699" y="443981"/>
                  <a:ext cx="594" cy="927443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55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361699" y="443981"/>
                  <a:ext cx="916479" cy="1189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56" name="Arc 6"/>
                <p:cNvSpPr>
                  <a:spLocks/>
                </p:cNvSpPr>
                <p:nvPr/>
              </p:nvSpPr>
              <p:spPr bwMode="auto">
                <a:xfrm flipV="1">
                  <a:off x="361106" y="443387"/>
                  <a:ext cx="917072" cy="9274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t-EE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136669" y="858577"/>
                <a:ext cx="799738" cy="828124"/>
                <a:chOff x="0" y="0"/>
                <a:chExt cx="917074" cy="928037"/>
              </a:xfrm>
              <a:solidFill>
                <a:srgbClr val="D73544"/>
              </a:solidFill>
            </p:grpSpPr>
            <p:cxnSp>
              <p:nvCxnSpPr>
                <p:cNvPr id="151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594" cy="927443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52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916479" cy="1189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53" name="Arc 6"/>
                <p:cNvSpPr>
                  <a:spLocks/>
                </p:cNvSpPr>
                <p:nvPr/>
              </p:nvSpPr>
              <p:spPr bwMode="auto">
                <a:xfrm flipV="1">
                  <a:off x="0" y="0"/>
                  <a:ext cx="917074" cy="9274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t-EE" sz="1200">
                    <a:effectLst/>
                    <a:latin typeface="Times New Roman"/>
                    <a:ea typeface="Calibri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139305" y="856242"/>
                <a:ext cx="707104" cy="741293"/>
                <a:chOff x="0" y="0"/>
                <a:chExt cx="917074" cy="928037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cxnSp>
              <p:nvCxnSpPr>
                <p:cNvPr id="148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594" cy="927443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49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916479" cy="1189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50" name="Arc 6"/>
                <p:cNvSpPr>
                  <a:spLocks/>
                </p:cNvSpPr>
                <p:nvPr/>
              </p:nvSpPr>
              <p:spPr bwMode="auto">
                <a:xfrm flipV="1">
                  <a:off x="0" y="0"/>
                  <a:ext cx="917074" cy="9274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t-EE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135319" y="858238"/>
                <a:ext cx="609839" cy="653487"/>
                <a:chOff x="0" y="0"/>
                <a:chExt cx="917074" cy="928037"/>
              </a:xfrm>
              <a:solidFill>
                <a:srgbClr val="D73544"/>
              </a:solidFill>
            </p:grpSpPr>
            <p:cxnSp>
              <p:nvCxnSpPr>
                <p:cNvPr id="145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594" cy="927443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46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916479" cy="1189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47" name="Arc 6"/>
                <p:cNvSpPr>
                  <a:spLocks/>
                </p:cNvSpPr>
                <p:nvPr/>
              </p:nvSpPr>
              <p:spPr bwMode="auto">
                <a:xfrm flipV="1">
                  <a:off x="0" y="0"/>
                  <a:ext cx="917074" cy="9274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t-EE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135206" y="861273"/>
                <a:ext cx="514117" cy="564523"/>
                <a:chOff x="0" y="0"/>
                <a:chExt cx="917074" cy="928037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cxnSp>
              <p:nvCxnSpPr>
                <p:cNvPr id="142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96" y="595"/>
                  <a:ext cx="594" cy="927442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43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6" y="595"/>
                  <a:ext cx="916478" cy="1189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44" name="Arc 6"/>
                <p:cNvSpPr>
                  <a:spLocks/>
                </p:cNvSpPr>
                <p:nvPr/>
              </p:nvSpPr>
              <p:spPr bwMode="auto">
                <a:xfrm flipV="1">
                  <a:off x="0" y="0"/>
                  <a:ext cx="917074" cy="92744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t-EE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26" name="Arc 298"/>
              <p:cNvSpPr>
                <a:spLocks/>
              </p:cNvSpPr>
              <p:nvPr/>
            </p:nvSpPr>
            <p:spPr bwMode="auto">
              <a:xfrm flipV="1">
                <a:off x="120528" y="585390"/>
                <a:ext cx="859312" cy="1146942"/>
              </a:xfrm>
              <a:custGeom>
                <a:avLst/>
                <a:gdLst>
                  <a:gd name="G0" fmla="+- 0 0 0"/>
                  <a:gd name="G1" fmla="+- 20515 0 0"/>
                  <a:gd name="G2" fmla="+- 21600 0 0"/>
                  <a:gd name="T0" fmla="*/ 6759 w 18824"/>
                  <a:gd name="T1" fmla="*/ 0 h 20515"/>
                  <a:gd name="T2" fmla="*/ 18824 w 18824"/>
                  <a:gd name="T3" fmla="*/ 9921 h 20515"/>
                  <a:gd name="T4" fmla="*/ 0 w 18824"/>
                  <a:gd name="T5" fmla="*/ 20515 h 20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24" h="20515" fill="none" extrusionOk="0">
                    <a:moveTo>
                      <a:pt x="6759" y="-1"/>
                    </a:moveTo>
                    <a:cubicBezTo>
                      <a:pt x="11877" y="1686"/>
                      <a:pt x="16180" y="5224"/>
                      <a:pt x="18823" y="9921"/>
                    </a:cubicBezTo>
                  </a:path>
                  <a:path w="18824" h="20515" stroke="0" extrusionOk="0">
                    <a:moveTo>
                      <a:pt x="6759" y="-1"/>
                    </a:moveTo>
                    <a:cubicBezTo>
                      <a:pt x="11877" y="1686"/>
                      <a:pt x="16180" y="5224"/>
                      <a:pt x="18823" y="9921"/>
                    </a:cubicBezTo>
                    <a:lnTo>
                      <a:pt x="0" y="20515"/>
                    </a:lnTo>
                    <a:close/>
                  </a:path>
                </a:pathLst>
              </a:cu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t-EE" sz="1200">
                  <a:effectLst/>
                  <a:latin typeface="Times New Roman"/>
                  <a:ea typeface="Calibri"/>
                </a:endParaRPr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135352" y="857928"/>
                <a:ext cx="432290" cy="493601"/>
                <a:chOff x="0" y="0"/>
                <a:chExt cx="917074" cy="928037"/>
              </a:xfrm>
              <a:solidFill>
                <a:srgbClr val="D73544"/>
              </a:solidFill>
            </p:grpSpPr>
            <p:cxnSp>
              <p:nvCxnSpPr>
                <p:cNvPr id="139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594" cy="927443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40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5" y="594"/>
                  <a:ext cx="916479" cy="1189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41" name="Arc 6"/>
                <p:cNvSpPr>
                  <a:spLocks/>
                </p:cNvSpPr>
                <p:nvPr/>
              </p:nvSpPr>
              <p:spPr bwMode="auto">
                <a:xfrm flipV="1">
                  <a:off x="0" y="0"/>
                  <a:ext cx="917074" cy="9274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t-EE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137571" y="854547"/>
                <a:ext cx="335026" cy="409623"/>
                <a:chOff x="0" y="0"/>
                <a:chExt cx="917074" cy="928037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cxnSp>
              <p:nvCxnSpPr>
                <p:cNvPr id="136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96" y="596"/>
                  <a:ext cx="594" cy="927441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37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6" y="596"/>
                  <a:ext cx="916478" cy="1188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38" name="Arc 6"/>
                <p:cNvSpPr>
                  <a:spLocks/>
                </p:cNvSpPr>
                <p:nvPr/>
              </p:nvSpPr>
              <p:spPr bwMode="auto">
                <a:xfrm flipV="1">
                  <a:off x="0" y="0"/>
                  <a:ext cx="917074" cy="9274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t-EE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135295" y="853023"/>
                <a:ext cx="240848" cy="285130"/>
                <a:chOff x="0" y="0"/>
                <a:chExt cx="917074" cy="928037"/>
              </a:xfrm>
              <a:solidFill>
                <a:schemeClr val="bg1">
                  <a:lumMod val="85000"/>
                </a:schemeClr>
              </a:solidFill>
            </p:grpSpPr>
            <p:cxnSp>
              <p:nvCxnSpPr>
                <p:cNvPr id="133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94" y="595"/>
                  <a:ext cx="594" cy="927442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cxnSp>
              <p:nvCxnSpPr>
                <p:cNvPr id="134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94" y="595"/>
                  <a:ext cx="916480" cy="1189"/>
                </a:xfrm>
                <a:prstGeom prst="straightConnector1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</p:cxnSp>
            <p:sp>
              <p:nvSpPr>
                <p:cNvPr id="135" name="Arc 6"/>
                <p:cNvSpPr>
                  <a:spLocks/>
                </p:cNvSpPr>
                <p:nvPr/>
              </p:nvSpPr>
              <p:spPr bwMode="auto">
                <a:xfrm flipV="1">
                  <a:off x="0" y="0"/>
                  <a:ext cx="917074" cy="92744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t-EE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30" name="Arc 297"/>
              <p:cNvSpPr>
                <a:spLocks/>
              </p:cNvSpPr>
              <p:nvPr/>
            </p:nvSpPr>
            <p:spPr bwMode="auto">
              <a:xfrm flipV="1">
                <a:off x="135092" y="888242"/>
                <a:ext cx="207681" cy="229831"/>
              </a:xfrm>
              <a:custGeom>
                <a:avLst/>
                <a:gdLst>
                  <a:gd name="G0" fmla="+- 0 0 0"/>
                  <a:gd name="G1" fmla="+- 19861 0 0"/>
                  <a:gd name="G2" fmla="+- 21600 0 0"/>
                  <a:gd name="T0" fmla="*/ 8491 w 19868"/>
                  <a:gd name="T1" fmla="*/ 0 h 19861"/>
                  <a:gd name="T2" fmla="*/ 19868 w 19868"/>
                  <a:gd name="T3" fmla="*/ 11385 h 19861"/>
                  <a:gd name="T4" fmla="*/ 0 w 19868"/>
                  <a:gd name="T5" fmla="*/ 19861 h 19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68" h="19861" fill="none" extrusionOk="0">
                    <a:moveTo>
                      <a:pt x="8491" y="-1"/>
                    </a:moveTo>
                    <a:cubicBezTo>
                      <a:pt x="13608" y="2187"/>
                      <a:pt x="17683" y="6266"/>
                      <a:pt x="19867" y="11385"/>
                    </a:cubicBezTo>
                  </a:path>
                  <a:path w="19868" h="19861" stroke="0" extrusionOk="0">
                    <a:moveTo>
                      <a:pt x="8491" y="-1"/>
                    </a:moveTo>
                    <a:cubicBezTo>
                      <a:pt x="13608" y="2187"/>
                      <a:pt x="17683" y="6266"/>
                      <a:pt x="19867" y="11385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200">
                    <a:effectLst/>
                    <a:latin typeface="Times New Roman"/>
                    <a:ea typeface="Times New Roman"/>
                  </a:rPr>
                  <a:t> </a:t>
                </a:r>
                <a:endParaRPr lang="et-EE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31" name="AutoShape 22"/>
              <p:cNvCxnSpPr>
                <a:cxnSpLocks noChangeShapeType="1"/>
              </p:cNvCxnSpPr>
              <p:nvPr/>
            </p:nvCxnSpPr>
            <p:spPr bwMode="auto">
              <a:xfrm>
                <a:off x="231544" y="1105543"/>
                <a:ext cx="181650" cy="641463"/>
              </a:xfrm>
              <a:prstGeom prst="straightConnector1">
                <a:avLst/>
              </a:pr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AutoShape 19"/>
              <p:cNvCxnSpPr>
                <a:cxnSpLocks noChangeShapeType="1"/>
              </p:cNvCxnSpPr>
              <p:nvPr/>
            </p:nvCxnSpPr>
            <p:spPr bwMode="auto">
              <a:xfrm>
                <a:off x="330571" y="977220"/>
                <a:ext cx="649269" cy="207971"/>
              </a:xfrm>
              <a:prstGeom prst="straightConnector1">
                <a:avLst/>
              </a:pr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17" name="AutoShape 47"/>
            <p:cNvCxnSpPr>
              <a:cxnSpLocks noChangeShapeType="1"/>
            </p:cNvCxnSpPr>
            <p:nvPr/>
          </p:nvCxnSpPr>
          <p:spPr bwMode="auto">
            <a:xfrm>
              <a:off x="498241" y="1319062"/>
              <a:ext cx="1358219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>
            <a:xfrm>
              <a:off x="2880969" y="962012"/>
              <a:ext cx="48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AutoShape 47"/>
            <p:cNvCxnSpPr>
              <a:cxnSpLocks noChangeShapeType="1"/>
            </p:cNvCxnSpPr>
            <p:nvPr/>
          </p:nvCxnSpPr>
          <p:spPr bwMode="auto">
            <a:xfrm flipV="1">
              <a:off x="822103" y="965269"/>
              <a:ext cx="805815" cy="26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5935234" y="3263326"/>
            <a:ext cx="496198" cy="849566"/>
          </a:xfrm>
          <a:prstGeom prst="rect">
            <a:avLst/>
          </a:prstGeom>
          <a:solidFill>
            <a:srgbClr val="B9ED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t-EE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5938472" y="3532799"/>
            <a:ext cx="482571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7149051" y="3194479"/>
            <a:ext cx="495715" cy="918413"/>
          </a:xfrm>
          <a:prstGeom prst="rect">
            <a:avLst/>
          </a:prstGeom>
          <a:solidFill>
            <a:srgbClr val="B9EDFF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000">
                <a:effectLst/>
                <a:latin typeface="Arial"/>
                <a:ea typeface="Times New Roman"/>
              </a:rPr>
              <a:t> </a:t>
            </a:r>
            <a:endParaRPr lang="et-EE" sz="1200">
              <a:effectLst/>
              <a:latin typeface="Times New Roman"/>
              <a:ea typeface="Calibri"/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>
            <a:off x="7162821" y="3532799"/>
            <a:ext cx="48194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AutoShape 49"/>
          <p:cNvCxnSpPr>
            <a:cxnSpLocks noChangeShapeType="1"/>
          </p:cNvCxnSpPr>
          <p:nvPr/>
        </p:nvCxnSpPr>
        <p:spPr bwMode="auto">
          <a:xfrm>
            <a:off x="6431432" y="3532799"/>
            <a:ext cx="717619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9087" name="TextBox 259086"/>
          <p:cNvSpPr txBox="1"/>
          <p:nvPr/>
        </p:nvSpPr>
        <p:spPr>
          <a:xfrm>
            <a:off x="4656001" y="4123521"/>
            <a:ext cx="111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Copper twisted pairs</a:t>
            </a:r>
            <a:endParaRPr lang="et-EE" dirty="0"/>
          </a:p>
        </p:txBody>
      </p:sp>
      <p:sp>
        <p:nvSpPr>
          <p:cNvPr id="200" name="TextBox 199"/>
          <p:cNvSpPr txBox="1"/>
          <p:nvPr/>
        </p:nvSpPr>
        <p:spPr>
          <a:xfrm>
            <a:off x="6193066" y="4123521"/>
            <a:ext cx="96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Optical Fiber</a:t>
            </a:r>
            <a:endParaRPr lang="et-EE" dirty="0"/>
          </a:p>
        </p:txBody>
      </p:sp>
      <p:sp>
        <p:nvSpPr>
          <p:cNvPr id="218" name="TextBox 217"/>
          <p:cNvSpPr txBox="1"/>
          <p:nvPr/>
        </p:nvSpPr>
        <p:spPr>
          <a:xfrm>
            <a:off x="5696593" y="1673020"/>
            <a:ext cx="199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translation boards</a:t>
            </a:r>
            <a:endParaRPr lang="et-EE" dirty="0"/>
          </a:p>
        </p:txBody>
      </p:sp>
      <p:cxnSp>
        <p:nvCxnSpPr>
          <p:cNvPr id="231" name="Straight Arrow Connector 230"/>
          <p:cNvCxnSpPr/>
          <p:nvPr/>
        </p:nvCxnSpPr>
        <p:spPr bwMode="auto">
          <a:xfrm flipV="1">
            <a:off x="6631842" y="3586547"/>
            <a:ext cx="1" cy="5309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Arrow Connector 233"/>
          <p:cNvCxnSpPr/>
          <p:nvPr/>
        </p:nvCxnSpPr>
        <p:spPr bwMode="auto">
          <a:xfrm flipV="1">
            <a:off x="7914206" y="3592534"/>
            <a:ext cx="1" cy="5309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Arrow Connector 235"/>
          <p:cNvCxnSpPr/>
          <p:nvPr/>
        </p:nvCxnSpPr>
        <p:spPr bwMode="auto">
          <a:xfrm flipV="1">
            <a:off x="5191682" y="3592534"/>
            <a:ext cx="1" cy="5309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Arrow Connector 237"/>
          <p:cNvCxnSpPr/>
          <p:nvPr/>
        </p:nvCxnSpPr>
        <p:spPr bwMode="auto">
          <a:xfrm flipH="1">
            <a:off x="5965091" y="2236654"/>
            <a:ext cx="329198" cy="4271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>
            <a:off x="7078426" y="2275264"/>
            <a:ext cx="70625" cy="441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9134" name="TextBox 259133"/>
          <p:cNvSpPr txBox="1"/>
          <p:nvPr/>
        </p:nvSpPr>
        <p:spPr>
          <a:xfrm>
            <a:off x="4153691" y="5066258"/>
            <a:ext cx="47268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ROS: 240 Mbps  </a:t>
            </a:r>
          </a:p>
          <a:p>
            <a:r>
              <a:rPr lang="en-US" dirty="0" smtClean="0"/>
              <a:t>CMS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TSC: </a:t>
            </a:r>
            <a:r>
              <a:rPr lang="en-US" dirty="0"/>
              <a:t>480 Mbps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algn="r"/>
            <a:r>
              <a:rPr lang="en-US" sz="1600" dirty="0" smtClean="0"/>
              <a:t>ROS – Read Out Server</a:t>
            </a:r>
          </a:p>
          <a:p>
            <a:pPr algn="r"/>
            <a:r>
              <a:rPr lang="en-US" sz="1600" dirty="0" smtClean="0"/>
              <a:t>TSC – Trigger Sector Collector</a:t>
            </a:r>
          </a:p>
        </p:txBody>
      </p:sp>
      <p:sp>
        <p:nvSpPr>
          <p:cNvPr id="81" name="Text Box 66"/>
          <p:cNvSpPr txBox="1">
            <a:spLocks noChangeArrowheads="1"/>
          </p:cNvSpPr>
          <p:nvPr/>
        </p:nvSpPr>
        <p:spPr bwMode="auto">
          <a:xfrm>
            <a:off x="7772018" y="1773531"/>
            <a:ext cx="1400606" cy="1117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86657" tIns="43328" rIns="86657" bIns="43328" anchor="t" anchorCtr="0" upright="1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ffectLst/>
                <a:latin typeface="+mn-lt"/>
                <a:ea typeface="Calibri"/>
              </a:rPr>
              <a:t>Data acquisition system</a:t>
            </a:r>
            <a:endParaRPr lang="et-EE" sz="2000" dirty="0">
              <a:effectLst/>
              <a:latin typeface="+mn-lt"/>
              <a:ea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73666" y="4112892"/>
            <a:ext cx="111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Copper twisted pairs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577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Developed BER Test Equipment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23</a:t>
            </a:fld>
            <a:endParaRPr lang="en-US" noProof="0"/>
          </a:p>
        </p:txBody>
      </p:sp>
      <p:pic>
        <p:nvPicPr>
          <p:cNvPr id="3" name="Picture 2" descr="D:\work_new\Pattern Units fotos\Tr+Rx loop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 r="3120" b="21334"/>
          <a:stretch/>
        </p:blipFill>
        <p:spPr bwMode="auto">
          <a:xfrm>
            <a:off x="819592" y="1433614"/>
            <a:ext cx="7444026" cy="35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3128305" y="2873798"/>
            <a:ext cx="1872220" cy="756123"/>
          </a:xfrm>
          <a:prstGeom prst="wedgeRoundRectCallout">
            <a:avLst>
              <a:gd name="adj1" fmla="val 36691"/>
              <a:gd name="adj2" fmla="val -95868"/>
              <a:gd name="adj3" fmla="val 16667"/>
            </a:avLst>
          </a:prstGeom>
          <a:solidFill>
            <a:srgbClr val="FFFF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Transmitter</a:t>
            </a:r>
            <a:r>
              <a:rPr kumimoji="0" lang="et-E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test generator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832269" y="4530036"/>
            <a:ext cx="1700237" cy="684061"/>
          </a:xfrm>
          <a:prstGeom prst="wedgeRoundRectCallout">
            <a:avLst>
              <a:gd name="adj1" fmla="val -87899"/>
              <a:gd name="adj2" fmla="val -146077"/>
              <a:gd name="adj3" fmla="val 16667"/>
            </a:avLst>
          </a:prstGeom>
          <a:solidFill>
            <a:srgbClr val="FFFF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  <a:r>
              <a:rPr kumimoji="0" lang="et-E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BER counter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331586" y="2417608"/>
            <a:ext cx="1440160" cy="795701"/>
          </a:xfrm>
          <a:prstGeom prst="wedgeRoundRectCallout">
            <a:avLst>
              <a:gd name="adj1" fmla="val -71980"/>
              <a:gd name="adj2" fmla="val -15865"/>
              <a:gd name="adj3" fmla="val 16667"/>
            </a:avLst>
          </a:prstGeom>
          <a:solidFill>
            <a:srgbClr val="FFFF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Channel under test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251448" y="3593890"/>
            <a:ext cx="2934326" cy="1481708"/>
          </a:xfrm>
          <a:prstGeom prst="foldedCorner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NB!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Real channel:</a:t>
            </a: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Copper twisted pairs: 40m</a:t>
            </a: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Optical Fiber: 60m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39" y="5087811"/>
            <a:ext cx="8294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BER Test algorithms – developed by CEBE engineers</a:t>
            </a:r>
          </a:p>
          <a:p>
            <a:r>
              <a:rPr lang="et-EE" sz="2000" dirty="0" smtClean="0"/>
              <a:t>Hardware design and implementation – Testonica Lab + ELIKO</a:t>
            </a:r>
          </a:p>
          <a:p>
            <a:r>
              <a:rPr lang="et-EE" sz="2000" dirty="0" smtClean="0"/>
              <a:t>Software and final integration – Testonica Lab</a:t>
            </a:r>
            <a:endParaRPr lang="et-EE" sz="2000" dirty="0"/>
          </a:p>
          <a:p>
            <a:endParaRPr lang="et-EE" sz="1200" dirty="0" smtClean="0"/>
          </a:p>
          <a:p>
            <a:pPr algn="r"/>
            <a:r>
              <a:rPr lang="en-US" sz="1600" dirty="0" smtClean="0"/>
              <a:t>BER – Bit Error Rate</a:t>
            </a: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40743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t-EE" b="0" dirty="0" smtClean="0"/>
              <a:t>FP7 BASTION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116888" cy="1500187"/>
          </a:xfrm>
        </p:spPr>
        <p:txBody>
          <a:bodyPr/>
          <a:lstStyle/>
          <a:p>
            <a:r>
              <a:rPr lang="en-US" dirty="0"/>
              <a:t>Board and </a:t>
            </a:r>
            <a:r>
              <a:rPr lang="en-US" dirty="0" err="1"/>
              <a:t>SoC</a:t>
            </a:r>
            <a:r>
              <a:rPr lang="en-US" dirty="0"/>
              <a:t> Test Instrumentation for Ageing and No Failure Found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106A7-20F6-4699-8426-49E43E3CA14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Focus Targets of BASTION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2012 ITRS lists </a:t>
            </a:r>
            <a:r>
              <a:rPr lang="en-GB" b="1" dirty="0"/>
              <a:t>ageing</a:t>
            </a:r>
            <a:r>
              <a:rPr lang="en-GB" dirty="0"/>
              <a:t> (NBTI, PBTI, HCI, etc.) in semiconductor devices as one of the few most difficult challenges of process integration that affects reliability.</a:t>
            </a:r>
            <a:endParaRPr lang="et-EE" dirty="0"/>
          </a:p>
          <a:p>
            <a:r>
              <a:rPr lang="en-GB" b="1" dirty="0" smtClean="0"/>
              <a:t>NFF</a:t>
            </a:r>
            <a:r>
              <a:rPr lang="en-GB" dirty="0" smtClean="0"/>
              <a:t> </a:t>
            </a:r>
            <a:r>
              <a:rPr lang="en-GB" dirty="0"/>
              <a:t>is being increasingly reported by industry and according to Accenture Report, in 2008 in US, around </a:t>
            </a:r>
            <a:r>
              <a:rPr lang="en-GB" b="1" dirty="0"/>
              <a:t>70% of all product returns</a:t>
            </a:r>
            <a:r>
              <a:rPr lang="en-GB" dirty="0"/>
              <a:t> were characterized as NFF. Cost-wise (including returns processing, scrap and liquidation), NFF amounted up to 50% of total 13.8 billion USD (10.5 billion EUR) returns and repairs cost in US, which approximates to 25 USD (19 EUR) per year per capita.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D9431-C18D-4777-9F60-A7697A042E2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7288"/>
            <a:ext cx="8915400" cy="584775"/>
          </a:xfrm>
        </p:spPr>
        <p:txBody>
          <a:bodyPr/>
          <a:lstStyle/>
          <a:p>
            <a:r>
              <a:rPr lang="et-EE" dirty="0" smtClean="0"/>
              <a:t>BASTION:Research </a:t>
            </a:r>
            <a:r>
              <a:rPr lang="et-EE" dirty="0"/>
              <a:t>Targets and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06A7-20F6-4699-8426-49E43E3CA14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208929" y="1422400"/>
            <a:ext cx="8683551" cy="4937844"/>
            <a:chOff x="107504" y="1402043"/>
            <a:chExt cx="8683551" cy="4937844"/>
          </a:xfrm>
        </p:grpSpPr>
        <p:sp>
          <p:nvSpPr>
            <p:cNvPr id="21" name="Rectangle 20"/>
            <p:cNvSpPr/>
            <p:nvPr/>
          </p:nvSpPr>
          <p:spPr>
            <a:xfrm>
              <a:off x="3347864" y="1402043"/>
              <a:ext cx="2520280" cy="4916568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36000" rIns="3600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Application Domain</a:t>
              </a: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7504" y="2060848"/>
              <a:ext cx="2520280" cy="3672408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Basic Technology</a:t>
              </a:r>
              <a:endPara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4829786" y="-172224"/>
              <a:ext cx="1944215" cy="597832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5000">
                  <a:srgbClr val="FFFF00">
                    <a:alpha val="60000"/>
                  </a:srgbClr>
                </a:gs>
                <a:gs pos="100000">
                  <a:srgbClr val="92D050">
                    <a:alpha val="6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t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Key Focus: Ageing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Research targets from Call 11: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decreased reliability; </a:t>
              </a:r>
              <a:endParaRPr kumimoji="0" lang="et-EE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ageing effects;</a:t>
              </a:r>
              <a:endParaRPr kumimoji="0" lang="et-EE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r>
                <a:rPr kumimoji="0" lang="en-US" sz="1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eterogeneous</a:t>
              </a:r>
              <a:r>
                <a:rPr kumimoji="0" lang="et-EE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SOC integration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4789136" y="2316694"/>
              <a:ext cx="2025514" cy="597832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5000">
                  <a:srgbClr val="FFFF00">
                    <a:alpha val="60000"/>
                  </a:srgbClr>
                </a:gs>
                <a:gs pos="100000">
                  <a:srgbClr val="92D050">
                    <a:alpha val="6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t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Key Focus: No Failure Found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Research targets from Call 11: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modeling for new materials, </a:t>
              </a:r>
              <a:endParaRPr kumimoji="0" lang="et-EE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processes and devices</a:t>
              </a:r>
              <a:r>
                <a:rPr kumimoji="0" lang="et-EE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;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system modeling</a:t>
              </a:r>
              <a:r>
                <a:rPr kumimoji="0" lang="et-EE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a</a:t>
              </a:r>
              <a:r>
                <a:rPr kumimoji="0" lang="en-US" sz="1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nd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simulation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52076" y="2604514"/>
              <a:ext cx="2232248" cy="1296144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WP1: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Fault characterization and test coverage metrics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491880" y="1988840"/>
              <a:ext cx="2232248" cy="1296144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WP3: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Hierarchical in-field ageing test and monitoring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491880" y="4437112"/>
              <a:ext cx="2232248" cy="1296144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WP4: Instrument-Assisted Testing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for NFF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62792" y="4171392"/>
              <a:ext cx="2232248" cy="1296144"/>
            </a:xfrm>
            <a:prstGeom prst="roundRect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WP2: Embedded instrumentation networks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33445" y="3429000"/>
              <a:ext cx="5457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Mainly chip-level, in-field test, and monitoring 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33445" y="5949280"/>
              <a:ext cx="5457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Mainly board-level, manufacturing test 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218032" y="2482794"/>
              <a:ext cx="1839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rgbClr val="7030A0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Graceful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degra</a:t>
              </a:r>
              <a:r>
                <a:rPr kumimoji="0" lang="et-E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-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dation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 of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SoCs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114541" y="4962549"/>
              <a:ext cx="2046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Reduction of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</a:rPr>
                <a:t>NFF impact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Quad Arrow 32"/>
            <p:cNvSpPr/>
            <p:nvPr/>
          </p:nvSpPr>
          <p:spPr>
            <a:xfrm rot="2625097">
              <a:off x="2333998" y="3399619"/>
              <a:ext cx="1263143" cy="1282898"/>
            </a:xfrm>
            <a:prstGeom prst="quadArrow">
              <a:avLst>
                <a:gd name="adj1" fmla="val 12872"/>
                <a:gd name="adj2" fmla="val 16482"/>
                <a:gd name="adj3" fmla="val 22500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5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BASTION </a:t>
            </a:r>
            <a:r>
              <a:rPr lang="en-US" dirty="0" smtClean="0"/>
              <a:t>Consortium </a:t>
            </a:r>
            <a:r>
              <a:rPr lang="en-US" dirty="0"/>
              <a:t>Composition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06A7-20F6-4699-8426-49E43E3CA14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60371" y="2662312"/>
            <a:ext cx="8856859" cy="2798688"/>
            <a:chOff x="611560" y="2176177"/>
            <a:chExt cx="7482573" cy="2364426"/>
          </a:xfrm>
        </p:grpSpPr>
        <p:sp>
          <p:nvSpPr>
            <p:cNvPr id="15" name="Right Arrow Callout 14"/>
            <p:cNvSpPr/>
            <p:nvPr/>
          </p:nvSpPr>
          <p:spPr>
            <a:xfrm>
              <a:off x="3203848" y="2176177"/>
              <a:ext cx="2592288" cy="2364425"/>
            </a:xfrm>
            <a:prstGeom prst="rightArrowCallout">
              <a:avLst>
                <a:gd name="adj1" fmla="val 61157"/>
                <a:gd name="adj2" fmla="val 50000"/>
                <a:gd name="adj3" fmla="val 15869"/>
                <a:gd name="adj4" fmla="val 70366"/>
              </a:avLst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Tool Vendors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611560" y="2176178"/>
              <a:ext cx="2592288" cy="2364425"/>
            </a:xfrm>
            <a:prstGeom prst="rightArrowCallout">
              <a:avLst>
                <a:gd name="adj1" fmla="val 61157"/>
                <a:gd name="adj2" fmla="val 50000"/>
                <a:gd name="adj3" fmla="val 15869"/>
                <a:gd name="adj4" fmla="val 70366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Universities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Hamm-Lippstadt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Lund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Tallinn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Torino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Twente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6136" y="2176178"/>
              <a:ext cx="2297997" cy="2364425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End Users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347864" y="3544330"/>
              <a:ext cx="1512168" cy="72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ASTER Technologies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56176" y="2938261"/>
              <a:ext cx="1512168" cy="72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Infineon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47864" y="2680234"/>
              <a:ext cx="1512168" cy="72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Testonica Lab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4152" y="155679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t-EE" sz="2400" b="1" dirty="0" smtClean="0">
                <a:solidFill>
                  <a:srgbClr val="7030A0"/>
                </a:solidFill>
                <a:latin typeface="Calibri"/>
              </a:rPr>
              <a:t>Project results exploitation value chain: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t-EE" sz="2400" b="1" dirty="0" smtClean="0">
                <a:solidFill>
                  <a:srgbClr val="7030A0"/>
                </a:solidFill>
                <a:latin typeface="Calibri"/>
              </a:rPr>
              <a:t>partners, technologies, tools</a:t>
            </a:r>
            <a:endParaRPr lang="en-US" sz="2400" b="1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40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Motivation: No Trouble Found – NTF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199" y="1600200"/>
            <a:ext cx="8615375" cy="525779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NTF symptoms</a:t>
            </a:r>
          </a:p>
          <a:p>
            <a:pPr lvl="1"/>
            <a:r>
              <a:rPr lang="en-US" sz="2000" kern="0" dirty="0" smtClean="0"/>
              <a:t>System passes all tests in the production</a:t>
            </a:r>
          </a:p>
          <a:p>
            <a:pPr lvl="1"/>
            <a:r>
              <a:rPr lang="en-US" sz="2000" kern="0" dirty="0" smtClean="0"/>
              <a:t>System fails at the customer</a:t>
            </a:r>
          </a:p>
          <a:p>
            <a:pPr lvl="1"/>
            <a:r>
              <a:rPr lang="en-US" sz="2000" kern="0" dirty="0" smtClean="0"/>
              <a:t>Troubleshooting cannot repeat the failing condition</a:t>
            </a:r>
          </a:p>
          <a:p>
            <a:pPr marL="5829300"/>
            <a:r>
              <a:rPr lang="en-GB" sz="2400" dirty="0" smtClean="0">
                <a:solidFill>
                  <a:srgbClr val="FF0000"/>
                </a:solidFill>
              </a:rPr>
              <a:t>70</a:t>
            </a:r>
            <a:r>
              <a:rPr lang="en-GB" sz="2400" dirty="0">
                <a:solidFill>
                  <a:srgbClr val="FF0000"/>
                </a:solidFill>
              </a:rPr>
              <a:t>% of all product returns </a:t>
            </a:r>
            <a:r>
              <a:rPr lang="en-GB" sz="2400" dirty="0"/>
              <a:t>characterized as </a:t>
            </a:r>
            <a:r>
              <a:rPr lang="en-GB" sz="2400" dirty="0" smtClean="0"/>
              <a:t>N</a:t>
            </a:r>
            <a:r>
              <a:rPr lang="et-EE" sz="2400" dirty="0" smtClean="0"/>
              <a:t>T</a:t>
            </a:r>
            <a:r>
              <a:rPr lang="en-GB" sz="2400" dirty="0" smtClean="0"/>
              <a:t>F</a:t>
            </a:r>
            <a:r>
              <a:rPr lang="et-EE" sz="2400" kern="0" dirty="0" smtClean="0"/>
              <a:t> (US, 2008)</a:t>
            </a:r>
            <a:endParaRPr lang="en-US" sz="2400" kern="0" dirty="0"/>
          </a:p>
          <a:p>
            <a:pPr marL="5829300"/>
            <a:r>
              <a:rPr lang="et-EE" sz="2400" dirty="0" smtClean="0"/>
              <a:t>an </a:t>
            </a:r>
            <a:r>
              <a:rPr lang="et-EE" sz="2400" dirty="0"/>
              <a:t>average family </a:t>
            </a:r>
            <a:r>
              <a:rPr lang="et-EE" sz="2400" dirty="0" smtClean="0"/>
              <a:t>(in US</a:t>
            </a:r>
            <a:r>
              <a:rPr lang="et-EE" sz="2400" dirty="0"/>
              <a:t>) spends </a:t>
            </a:r>
            <a:r>
              <a:rPr lang="et-EE" sz="2400" dirty="0">
                <a:solidFill>
                  <a:srgbClr val="FF0000"/>
                </a:solidFill>
              </a:rPr>
              <a:t>annually 65$</a:t>
            </a:r>
            <a:r>
              <a:rPr lang="et-EE" sz="2400" dirty="0"/>
              <a:t> </a:t>
            </a:r>
            <a:r>
              <a:rPr lang="et-EE" sz="2400" dirty="0" smtClean="0"/>
              <a:t>on</a:t>
            </a:r>
            <a:r>
              <a:rPr lang="en-US" sz="2400" dirty="0" smtClean="0"/>
              <a:t> NTF</a:t>
            </a:r>
            <a:r>
              <a:rPr lang="en-GB" sz="2400" dirty="0"/>
              <a:t> </a:t>
            </a:r>
            <a:r>
              <a:rPr lang="et-EE" sz="2400" dirty="0" smtClean="0"/>
              <a:t>investigation</a:t>
            </a:r>
            <a:r>
              <a:rPr lang="en-US" sz="2400" dirty="0" smtClean="0"/>
              <a:t>s</a:t>
            </a:r>
            <a:endParaRPr lang="en-GB" sz="2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7102"/>
            <a:ext cx="6012184" cy="362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31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Testability </a:t>
            </a:r>
            <a:r>
              <a:rPr lang="et-EE" dirty="0" smtClean="0"/>
              <a:t>P</a:t>
            </a:r>
            <a:r>
              <a:rPr lang="en-US" dirty="0" err="1" smtClean="0"/>
              <a:t>roblem</a:t>
            </a:r>
            <a:r>
              <a:rPr lang="et-EE" dirty="0"/>
              <a:t>:</a:t>
            </a:r>
            <a:r>
              <a:rPr lang="et-EE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good old days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EBD7539-5BF2-4971-A3C9-FDCA5DBE767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583668" y="1772816"/>
            <a:ext cx="6840760" cy="4032448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PCBA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12674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3819748" y="2348880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3790988" y="3030116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4812656" y="2204864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5026354" y="2746400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4012662" y="3720480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4377496" y="2602384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6631907" y="3191348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4886548" y="3415680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4872797" y="4105672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6101131" y="2242592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6858199" y="2761048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6327422" y="3588792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5648548" y="4177680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5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5478937" y="2037170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5793407" y="3515058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4419266" y="3828242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4335410" y="1999442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4473952" y="3180520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6858199" y="2143458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6053076" y="2794110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7286953" y="4105672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7591753" y="2814960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7286953" y="3272160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7714873" y="2102153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6598530" y="3930953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7744153" y="3729360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 bwMode="auto">
          <a:xfrm>
            <a:off x="3450444" y="2278470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101131" y="2559353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051884" y="2458368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238774" y="2330009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851422" y="3473753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455876" y="3071540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513912" y="3143548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459770" y="2965004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166945" y="4208383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827476" y="3473753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008222" y="3045849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673068" y="2470081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255414" y="3304461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437076" y="4083353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973852" y="3864496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399430" y="2837160"/>
            <a:ext cx="911352" cy="1167904"/>
            <a:chOff x="5355314" y="2852936"/>
            <a:chExt cx="911352" cy="116790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5355314" y="2852936"/>
              <a:ext cx="911352" cy="11679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508104" y="3234680"/>
              <a:ext cx="567532" cy="770384"/>
              <a:chOff x="5508104" y="3121310"/>
              <a:chExt cx="567532" cy="77038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5509598" y="3121310"/>
                <a:ext cx="566038" cy="7703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 bwMode="auto">
              <a:xfrm>
                <a:off x="5509598" y="32504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5508104" y="34028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5508104" y="35552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5508104" y="37076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0" name="Group 59"/>
          <p:cNvGrpSpPr/>
          <p:nvPr/>
        </p:nvGrpSpPr>
        <p:grpSpPr>
          <a:xfrm>
            <a:off x="3879734" y="2703612"/>
            <a:ext cx="911352" cy="1167904"/>
            <a:chOff x="5355314" y="2852936"/>
            <a:chExt cx="911352" cy="1167904"/>
          </a:xfrm>
        </p:grpSpPr>
        <p:sp>
          <p:nvSpPr>
            <p:cNvPr id="61" name="Rectangle 60"/>
            <p:cNvSpPr/>
            <p:nvPr/>
          </p:nvSpPr>
          <p:spPr bwMode="auto">
            <a:xfrm>
              <a:off x="5355314" y="2852936"/>
              <a:ext cx="911352" cy="11679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t-E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508104" y="3234680"/>
              <a:ext cx="567532" cy="770384"/>
              <a:chOff x="5508104" y="3121310"/>
              <a:chExt cx="567532" cy="770384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5509598" y="3121310"/>
                <a:ext cx="566038" cy="7703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5509598" y="32504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5508104" y="34028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5508104" y="35552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5508104" y="3707656"/>
                <a:ext cx="56603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68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2965076" y="3684802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2434300" y="2736046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2660591" y="4082246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1981717" y="4671134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1812106" y="2530624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2126576" y="4008512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3191368" y="2636912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2386245" y="3287564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2931699" y="4424407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Oval 76"/>
          <p:cNvSpPr/>
          <p:nvPr/>
        </p:nvSpPr>
        <p:spPr bwMode="auto">
          <a:xfrm>
            <a:off x="2434300" y="3052807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847081" y="3637002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006237" y="2963535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588583" y="3797915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770245" y="4576807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307021" y="4357950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3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7012862" y="4940634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4507825" y="4852859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3089881" y="4906299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5740524" y="5342787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3885631" y="4647437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2555866" y="4832565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5264893" y="4753725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6434031" y="4543396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3360989" y="5248460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Oval 91"/>
          <p:cNvSpPr/>
          <p:nvPr/>
        </p:nvSpPr>
        <p:spPr bwMode="auto">
          <a:xfrm>
            <a:off x="4507825" y="5169620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894867" y="4892834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079762" y="5080348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636369" y="5053747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529052" y="5248460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3736311" y="5182003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ounded Rectangular Callout 97"/>
          <p:cNvSpPr/>
          <p:nvPr/>
        </p:nvSpPr>
        <p:spPr>
          <a:xfrm>
            <a:off x="916960" y="4249688"/>
            <a:ext cx="3198237" cy="830660"/>
          </a:xfrm>
          <a:prstGeom prst="wedgeRoundRectCallout">
            <a:avLst>
              <a:gd name="adj1" fmla="val 49811"/>
              <a:gd name="adj2" fmla="val -104857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kumimoji="0" lang="et-EE" sz="2000" b="1" i="0" u="none" strike="noStrike" kern="0" cap="none" spc="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Simple</a:t>
            </a:r>
            <a:r>
              <a:rPr kumimoji="0" lang="et-EE" sz="2000" b="1" i="0" u="none" strike="noStrike" kern="0" cap="none" spc="0" normalizeH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ICs described by functional/truth tables</a:t>
            </a:r>
            <a:endParaRPr kumimoji="0" lang="en-US" sz="2000" b="1" i="0" u="none" strike="noStrike" kern="0" cap="none" spc="0" normalizeH="0" baseline="0" noProof="0" dirty="0">
              <a:ln w="11430"/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ounded Rectangular Callout 98"/>
          <p:cNvSpPr/>
          <p:nvPr/>
        </p:nvSpPr>
        <p:spPr>
          <a:xfrm>
            <a:off x="5800206" y="5517232"/>
            <a:ext cx="2425311" cy="864096"/>
          </a:xfrm>
          <a:prstGeom prst="wedgeRoundRectCallout">
            <a:avLst>
              <a:gd name="adj1" fmla="val -42634"/>
              <a:gd name="adj2" fmla="val -110648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t-EE" sz="2000" b="1" kern="0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Sufficient number of test points</a:t>
            </a:r>
            <a:endParaRPr kumimoji="0" lang="en-US" sz="2000" b="1" i="0" u="none" strike="noStrike" kern="0" cap="none" spc="0" normalizeH="0" baseline="0" noProof="0" dirty="0">
              <a:ln w="11430"/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4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Testability </a:t>
            </a:r>
            <a:r>
              <a:rPr lang="et-EE" dirty="0"/>
              <a:t>P</a:t>
            </a:r>
            <a:r>
              <a:rPr lang="en-US" dirty="0" err="1" smtClean="0"/>
              <a:t>roblem</a:t>
            </a:r>
            <a:r>
              <a:rPr lang="et-EE" dirty="0"/>
              <a:t>:</a:t>
            </a:r>
            <a:r>
              <a:rPr lang="en-US" dirty="0" smtClean="0"/>
              <a:t> </a:t>
            </a:r>
            <a:r>
              <a:rPr lang="et-EE" dirty="0" smtClean="0">
                <a:solidFill>
                  <a:srgbClr val="0070C0"/>
                </a:solidFill>
              </a:rPr>
              <a:t>today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EBD7539-5BF2-4971-A3C9-FDCA5DBE767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1886525" y="1421124"/>
            <a:ext cx="5256584" cy="4104456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PCBA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1" name="Picture 2" descr="D:\work_new\panel\rezistor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79316" r="30925"/>
          <a:stretch/>
        </p:blipFill>
        <p:spPr bwMode="auto">
          <a:xfrm>
            <a:off x="2946110" y="4611795"/>
            <a:ext cx="452583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D:\work_new\panel\kondensator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3110" r="27612" b="39853"/>
          <a:stretch/>
        </p:blipFill>
        <p:spPr bwMode="auto">
          <a:xfrm>
            <a:off x="2912732" y="4889225"/>
            <a:ext cx="259669" cy="3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l 72"/>
          <p:cNvSpPr/>
          <p:nvPr/>
        </p:nvSpPr>
        <p:spPr bwMode="auto">
          <a:xfrm>
            <a:off x="2734638" y="4517468"/>
            <a:ext cx="144016" cy="14401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74557" y="2285220"/>
            <a:ext cx="2124236" cy="1872208"/>
          </a:xfrm>
          <a:prstGeom prst="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BLACK HOLE 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38853" y="1565140"/>
            <a:ext cx="2124236" cy="1872208"/>
          </a:xfrm>
          <a:prstGeom prst="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BLACK HOLE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622829" y="3725380"/>
            <a:ext cx="1872208" cy="1629060"/>
          </a:xfrm>
          <a:prstGeom prst="rect">
            <a:avLst/>
          </a:prstGeom>
          <a:gradFill rotWithShape="1">
            <a:gsLst>
              <a:gs pos="0">
                <a:srgbClr val="000000">
                  <a:shade val="51000"/>
                  <a:satMod val="130000"/>
                </a:srgbClr>
              </a:gs>
              <a:gs pos="80000">
                <a:srgbClr val="000000">
                  <a:shade val="93000"/>
                  <a:satMod val="130000"/>
                </a:srgbClr>
              </a:gs>
              <a:gs pos="100000">
                <a:srgbClr val="0000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BLACK HOLE 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1600" y="3131314"/>
            <a:ext cx="2774795" cy="1188132"/>
          </a:xfrm>
          <a:prstGeom prst="wedgeRoundRectCallout">
            <a:avLst>
              <a:gd name="adj1" fmla="val 47943"/>
              <a:gd name="adj2" fmla="val -84659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t-EE" sz="2000" b="1" kern="0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Defects might be hiding inside       (behind the horizon)</a:t>
            </a:r>
            <a:endParaRPr kumimoji="0" lang="en-US" sz="2000" b="1" i="0" u="none" strike="noStrike" kern="0" cap="none" spc="0" normalizeH="0" baseline="0" noProof="0" dirty="0">
              <a:ln w="11430"/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523493" y="2033192"/>
            <a:ext cx="2491824" cy="1188132"/>
          </a:xfrm>
          <a:prstGeom prst="wedgeRoundRectCallout">
            <a:avLst>
              <a:gd name="adj1" fmla="val -76432"/>
              <a:gd name="adj2" fmla="val 49735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t-EE" sz="2000" b="1" kern="0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Defects might be spread among the chips (mismatch)</a:t>
            </a:r>
            <a:endParaRPr kumimoji="0" lang="en-US" sz="2000" b="1" i="0" u="none" strike="noStrike" kern="0" cap="none" spc="0" normalizeH="0" baseline="0" noProof="0" dirty="0">
              <a:ln w="11430"/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4817274" y="2714233"/>
            <a:ext cx="1296144" cy="133518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2000" kern="0">
              <a:ln w="11430"/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867505" y="4589476"/>
            <a:ext cx="3019195" cy="1068534"/>
          </a:xfrm>
          <a:prstGeom prst="wedgeRoundRectCallout">
            <a:avLst>
              <a:gd name="adj1" fmla="val -66960"/>
              <a:gd name="adj2" fmla="val -112751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t-EE" sz="2000" b="1" kern="0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Dynamic defects on the board not covered with functional test</a:t>
            </a:r>
            <a:endParaRPr kumimoji="0" lang="en-US" sz="2000" b="1" i="0" u="none" strike="noStrike" kern="0" cap="none" spc="0" normalizeH="0" baseline="0" noProof="0" dirty="0">
              <a:ln w="11430"/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573" y="5577791"/>
            <a:ext cx="89220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t-EE" sz="4800" b="1" cap="all" dirty="0" smtClean="0">
                <a:ln w="0"/>
                <a:gradFill flip="none">
                  <a:gsLst>
                    <a:gs pos="0">
                      <a:srgbClr val="66CCF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6CCF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6CCFF">
                        <a:shade val="65000"/>
                        <a:satMod val="130000"/>
                      </a:srgbClr>
                    </a:gs>
                    <a:gs pos="92000">
                      <a:srgbClr val="66CCFF">
                        <a:shade val="50000"/>
                        <a:satMod val="120000"/>
                      </a:srgbClr>
                    </a:gs>
                    <a:gs pos="100000">
                      <a:srgbClr val="66CCF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No Trouble Found?</a:t>
            </a:r>
            <a:endParaRPr lang="en-US" sz="4800" b="1" cap="all" dirty="0">
              <a:ln w="0"/>
              <a:gradFill flip="none">
                <a:gsLst>
                  <a:gs pos="0">
                    <a:srgbClr val="66CCFF">
                      <a:tint val="75000"/>
                      <a:shade val="75000"/>
                      <a:satMod val="170000"/>
                    </a:srgbClr>
                  </a:gs>
                  <a:gs pos="49000">
                    <a:srgbClr val="66CCFF">
                      <a:tint val="88000"/>
                      <a:shade val="65000"/>
                      <a:satMod val="172000"/>
                    </a:srgbClr>
                  </a:gs>
                  <a:gs pos="50000">
                    <a:srgbClr val="66CCFF">
                      <a:shade val="65000"/>
                      <a:satMod val="130000"/>
                    </a:srgbClr>
                  </a:gs>
                  <a:gs pos="92000">
                    <a:srgbClr val="66CCFF">
                      <a:shade val="50000"/>
                      <a:satMod val="120000"/>
                    </a:srgbClr>
                  </a:gs>
                  <a:gs pos="100000">
                    <a:srgbClr val="66CCFF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0" grpId="0" animBg="1"/>
      <p:bldP spid="26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NTF</a:t>
            </a:r>
            <a:r>
              <a:rPr lang="en-US" dirty="0" smtClean="0"/>
              <a:t> Cause – Dynamic Faults?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6</a:t>
            </a:fld>
            <a:endParaRPr lang="en-US" noProof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6487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Working Hypothesis</a:t>
            </a:r>
          </a:p>
          <a:p>
            <a:pPr lvl="1"/>
            <a:r>
              <a:rPr lang="en-US" sz="2000" b="1" kern="0" dirty="0" smtClean="0"/>
              <a:t>Conclusion: </a:t>
            </a:r>
            <a:r>
              <a:rPr lang="en-US" sz="2000" b="1" kern="0" dirty="0" smtClean="0">
                <a:solidFill>
                  <a:srgbClr val="0070C0"/>
                </a:solidFill>
              </a:rPr>
              <a:t>quality</a:t>
            </a:r>
            <a:r>
              <a:rPr lang="en-US" sz="2000" b="1" kern="0" dirty="0" smtClean="0"/>
              <a:t> of the existing tests </a:t>
            </a:r>
            <a:r>
              <a:rPr lang="en-US" sz="2000" b="1" kern="0" dirty="0" smtClean="0">
                <a:solidFill>
                  <a:srgbClr val="0070C0"/>
                </a:solidFill>
              </a:rPr>
              <a:t>is low</a:t>
            </a:r>
          </a:p>
          <a:p>
            <a:pPr lvl="1"/>
            <a:r>
              <a:rPr lang="en-US" sz="2000" b="1" kern="0" dirty="0" smtClean="0"/>
              <a:t>Main hypothesis: good test methodology for </a:t>
            </a:r>
            <a:r>
              <a:rPr lang="en-US" sz="2000" b="1" kern="0" dirty="0" smtClean="0">
                <a:solidFill>
                  <a:srgbClr val="0070C0"/>
                </a:solidFill>
              </a:rPr>
              <a:t>dynamic faults </a:t>
            </a:r>
            <a:r>
              <a:rPr lang="en-US" sz="2000" b="1" kern="0" dirty="0" smtClean="0"/>
              <a:t>is missing</a:t>
            </a:r>
            <a:endParaRPr lang="en-US" sz="2000" b="1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98459"/>
              </p:ext>
            </p:extLst>
          </p:nvPr>
        </p:nvGraphicFramePr>
        <p:xfrm>
          <a:off x="-1" y="3164475"/>
          <a:ext cx="9144000" cy="3657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4651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Test Method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Faults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Test Access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Diagnostics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02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Structural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Static only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Scan test,</a:t>
                      </a:r>
                      <a:r>
                        <a:rPr lang="en-US" b="1" baseline="0" dirty="0" smtClean="0"/>
                        <a:t> JTAG, intrusive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Good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Good but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static only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4705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Functional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Dynamic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Functional code +</a:t>
                      </a:r>
                      <a:r>
                        <a:rPr lang="en-US" b="1" baseline="0" dirty="0" smtClean="0"/>
                        <a:t> external measurements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br>
                        <a:rPr lang="en-US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(pass/fail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only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Unknown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51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Dream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Dynamic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Non-intrusive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Good (static +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 dynamic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Test Coverage </a:t>
            </a:r>
            <a:r>
              <a:rPr lang="et-EE" dirty="0" smtClean="0"/>
              <a:t>Metrics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935FE23-668E-4856-B469-F540C979BCF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Group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69175"/>
              </p:ext>
            </p:extLst>
          </p:nvPr>
        </p:nvGraphicFramePr>
        <p:xfrm>
          <a:off x="611560" y="1916832"/>
          <a:ext cx="5400599" cy="3960441"/>
        </p:xfrm>
        <a:graphic>
          <a:graphicData uri="http://schemas.openxmlformats.org/drawingml/2006/table">
            <a:tbl>
              <a:tblPr/>
              <a:tblGrid>
                <a:gridCol w="1504038"/>
                <a:gridCol w="1948280"/>
                <a:gridCol w="1948281"/>
              </a:tblGrid>
              <a:tr h="440049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PPVS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PCOLA/SOQ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40049">
                <a:tc rowSpan="2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049">
                <a:tc rowSpan="3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Presence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Presence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Alignment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Polarity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Orientation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049">
                <a:tc rowSpan="3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Solder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Solder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40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838" algn="ctr"/>
                          <a:tab pos="5273675" algn="r"/>
                        </a:tabLst>
                      </a:pPr>
                      <a:r>
                        <a:rPr kumimoji="0" lang="en-GB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6156176" y="1355881"/>
            <a:ext cx="2888080" cy="1728192"/>
          </a:xfrm>
          <a:prstGeom prst="wedgeRoundRectCallout">
            <a:avLst>
              <a:gd name="adj1" fmla="val -76338"/>
              <a:gd name="adj2" fmla="val 47852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t-EE" sz="2000" kern="0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Good quality?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et-EE" sz="2000" b="0" i="0" u="none" strike="noStrike" kern="0" cap="none" spc="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Defect free?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et-EE" sz="2000" b="0" i="0" u="none" strike="noStrike" kern="0" cap="none" spc="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Within parametric tolerances?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t-EE" sz="2000" kern="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test?</a:t>
            </a:r>
            <a:endParaRPr kumimoji="0" lang="en-US" sz="2000" b="0" i="0" u="none" strike="noStrike" kern="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56176" y="4653136"/>
            <a:ext cx="2888080" cy="1200542"/>
          </a:xfrm>
          <a:prstGeom prst="wedgeRoundRectCallout">
            <a:avLst>
              <a:gd name="adj1" fmla="val -77756"/>
              <a:gd name="adj2" fmla="val 30911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kumimoji="0" lang="et-EE" sz="2000" b="0" i="0" u="none" strike="noStrike" kern="0" cap="none" spc="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Might be expensive to guarantee and </a:t>
            </a:r>
            <a:r>
              <a:rPr kumimoji="0" lang="et-EE" sz="2000" b="0" i="0" u="none" strike="noStrike" kern="0" cap="none" spc="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measure</a:t>
            </a:r>
            <a:endParaRPr kumimoji="0" lang="en-US" sz="2000" b="0" i="0" u="none" strike="noStrike" kern="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0397" y="2812866"/>
            <a:ext cx="1065803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</a:pP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Live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7944" y="5453568"/>
            <a:ext cx="1329556" cy="400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</a:pPr>
            <a:r>
              <a:rPr lang="et-EE" sz="2000" b="1" dirty="0" smtClean="0">
                <a:solidFill>
                  <a:srgbClr val="FF0000"/>
                </a:solidFill>
                <a:cs typeface="Times New Roman" pitchFamily="18" charset="0"/>
              </a:rPr>
              <a:t>Quality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13" y="6309320"/>
            <a:ext cx="7833324" cy="5355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28600" lvl="0" indent="-182880" algn="ctr">
              <a:lnSpc>
                <a:spcPct val="90000"/>
              </a:lnSpc>
              <a:spcBef>
                <a:spcPct val="20000"/>
              </a:spcBef>
              <a:buClr>
                <a:srgbClr val="FF8600"/>
              </a:buClr>
            </a:pPr>
            <a:r>
              <a:rPr lang="en-US" sz="3200" b="1" dirty="0" smtClean="0">
                <a:solidFill>
                  <a:srgbClr val="FF0000"/>
                </a:solidFill>
              </a:rPr>
              <a:t>Coverage of dynamic faults is missing!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embedded instrumentation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Some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AC20A1-F5D3-45FF-8095-53787031B8EE}" type="slidenum">
              <a:rPr lang="en-US" noProof="0" smtClean="0"/>
              <a:pPr>
                <a:defRPr/>
              </a:pPr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125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82625"/>
            <a:ext cx="9144000" cy="57943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Embedded Instrumentation for Test Access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4E63337-4E04-489E-BF26-75711C7D5EF6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37602" name="Group 34"/>
          <p:cNvGrpSpPr>
            <a:grpSpLocks/>
          </p:cNvGrpSpPr>
          <p:nvPr/>
        </p:nvGrpSpPr>
        <p:grpSpPr bwMode="auto">
          <a:xfrm>
            <a:off x="503883" y="1808793"/>
            <a:ext cx="7848600" cy="5175250"/>
            <a:chOff x="96" y="720"/>
            <a:chExt cx="4944" cy="3260"/>
          </a:xfrm>
        </p:grpSpPr>
        <p:grpSp>
          <p:nvGrpSpPr>
            <p:cNvPr id="237570" name="Group 33"/>
            <p:cNvGrpSpPr>
              <a:grpSpLocks/>
            </p:cNvGrpSpPr>
            <p:nvPr/>
          </p:nvGrpSpPr>
          <p:grpSpPr bwMode="auto">
            <a:xfrm>
              <a:off x="96" y="720"/>
              <a:ext cx="4944" cy="3260"/>
              <a:chOff x="384" y="816"/>
              <a:chExt cx="4944" cy="3260"/>
            </a:xfrm>
          </p:grpSpPr>
          <p:pic>
            <p:nvPicPr>
              <p:cNvPr id="237571" name="Picture 144" descr="variotTap_Coach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816"/>
                <a:ext cx="4944" cy="3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572" name="Rectangle 32"/>
              <p:cNvSpPr>
                <a:spLocks noChangeArrowheads="1"/>
              </p:cNvSpPr>
              <p:nvPr/>
            </p:nvSpPr>
            <p:spPr bwMode="auto">
              <a:xfrm>
                <a:off x="748" y="3588"/>
                <a:ext cx="545" cy="250"/>
              </a:xfrm>
              <a:prstGeom prst="rect">
                <a:avLst/>
              </a:prstGeom>
              <a:solidFill>
                <a:srgbClr val="00504E">
                  <a:alpha val="9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7574" name="Rectangle 145"/>
            <p:cNvSpPr>
              <a:spLocks noChangeArrowheads="1"/>
            </p:cNvSpPr>
            <p:nvPr/>
          </p:nvSpPr>
          <p:spPr bwMode="auto">
            <a:xfrm>
              <a:off x="1440" y="1824"/>
              <a:ext cx="528" cy="480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rgbClr val="0070C0"/>
                </a:solidFill>
              </a:endParaRPr>
            </a:p>
          </p:txBody>
        </p:sp>
        <p:sp>
          <p:nvSpPr>
            <p:cNvPr id="67730" name="Text Box 146"/>
            <p:cNvSpPr txBox="1">
              <a:spLocks noChangeArrowheads="1"/>
            </p:cNvSpPr>
            <p:nvPr/>
          </p:nvSpPr>
          <p:spPr bwMode="auto">
            <a:xfrm>
              <a:off x="1416" y="1824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  <a:defRPr/>
              </a:pP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FPGA</a:t>
              </a:r>
              <a:endPara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Left-Right Arrow 8"/>
            <p:cNvSpPr/>
            <p:nvPr/>
          </p:nvSpPr>
          <p:spPr bwMode="auto">
            <a:xfrm>
              <a:off x="1163" y="2472"/>
              <a:ext cx="3157" cy="192"/>
            </a:xfrm>
            <a:prstGeom prst="leftRightArrow">
              <a:avLst/>
            </a:prstGeom>
            <a:solidFill>
              <a:srgbClr val="F1682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37577" name="Up-Down Arrow 9"/>
            <p:cNvSpPr>
              <a:spLocks noChangeArrowheads="1"/>
            </p:cNvSpPr>
            <p:nvPr/>
          </p:nvSpPr>
          <p:spPr bwMode="auto">
            <a:xfrm>
              <a:off x="3024" y="2304"/>
              <a:ext cx="144" cy="214"/>
            </a:xfrm>
            <a:prstGeom prst="upDownArrow">
              <a:avLst>
                <a:gd name="adj1" fmla="val 50000"/>
                <a:gd name="adj2" fmla="val 44583"/>
              </a:avLst>
            </a:prstGeom>
            <a:solidFill>
              <a:srgbClr val="F1682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78" name="Up-Down Arrow 10"/>
            <p:cNvSpPr>
              <a:spLocks noChangeArrowheads="1"/>
            </p:cNvSpPr>
            <p:nvPr/>
          </p:nvSpPr>
          <p:spPr bwMode="auto">
            <a:xfrm>
              <a:off x="3456" y="2304"/>
              <a:ext cx="144" cy="214"/>
            </a:xfrm>
            <a:prstGeom prst="upDownArrow">
              <a:avLst>
                <a:gd name="adj1" fmla="val 50000"/>
                <a:gd name="adj2" fmla="val 44583"/>
              </a:avLst>
            </a:prstGeom>
            <a:solidFill>
              <a:srgbClr val="F1682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79" name="Up-Down Arrow 11"/>
            <p:cNvSpPr>
              <a:spLocks noChangeArrowheads="1"/>
            </p:cNvSpPr>
            <p:nvPr/>
          </p:nvSpPr>
          <p:spPr bwMode="auto">
            <a:xfrm>
              <a:off x="3888" y="2304"/>
              <a:ext cx="144" cy="214"/>
            </a:xfrm>
            <a:prstGeom prst="upDownArrow">
              <a:avLst>
                <a:gd name="adj1" fmla="val 50000"/>
                <a:gd name="adj2" fmla="val 44583"/>
              </a:avLst>
            </a:prstGeom>
            <a:solidFill>
              <a:srgbClr val="F1682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80" name="Rectangle 12"/>
            <p:cNvSpPr>
              <a:spLocks noChangeArrowheads="1"/>
            </p:cNvSpPr>
            <p:nvPr/>
          </p:nvSpPr>
          <p:spPr bwMode="auto">
            <a:xfrm>
              <a:off x="2910" y="1536"/>
              <a:ext cx="390" cy="768"/>
            </a:xfrm>
            <a:prstGeom prst="rect">
              <a:avLst/>
            </a:prstGeom>
            <a:noFill/>
            <a:ln w="38100" algn="ctr">
              <a:solidFill>
                <a:srgbClr val="F168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81" name="Rectangle 15"/>
            <p:cNvSpPr>
              <a:spLocks noChangeArrowheads="1"/>
            </p:cNvSpPr>
            <p:nvPr/>
          </p:nvSpPr>
          <p:spPr bwMode="auto">
            <a:xfrm>
              <a:off x="3312" y="1536"/>
              <a:ext cx="432" cy="768"/>
            </a:xfrm>
            <a:prstGeom prst="rect">
              <a:avLst/>
            </a:prstGeom>
            <a:noFill/>
            <a:ln w="38100" algn="ctr">
              <a:solidFill>
                <a:srgbClr val="F168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82" name="Rectangle 16"/>
            <p:cNvSpPr>
              <a:spLocks noChangeArrowheads="1"/>
            </p:cNvSpPr>
            <p:nvPr/>
          </p:nvSpPr>
          <p:spPr bwMode="auto">
            <a:xfrm>
              <a:off x="2281" y="956"/>
              <a:ext cx="624" cy="240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83" name="Rectangle 17"/>
            <p:cNvSpPr>
              <a:spLocks noChangeArrowheads="1"/>
            </p:cNvSpPr>
            <p:nvPr/>
          </p:nvSpPr>
          <p:spPr bwMode="auto">
            <a:xfrm>
              <a:off x="4320" y="1344"/>
              <a:ext cx="624" cy="2208"/>
            </a:xfrm>
            <a:prstGeom prst="rect">
              <a:avLst/>
            </a:prstGeom>
            <a:noFill/>
            <a:ln w="38100" algn="ctr">
              <a:solidFill>
                <a:srgbClr val="F168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84" name="Rectangle 18"/>
            <p:cNvSpPr>
              <a:spLocks noChangeArrowheads="1"/>
            </p:cNvSpPr>
            <p:nvPr/>
          </p:nvSpPr>
          <p:spPr bwMode="auto">
            <a:xfrm>
              <a:off x="432" y="2832"/>
              <a:ext cx="480" cy="672"/>
            </a:xfrm>
            <a:prstGeom prst="rect">
              <a:avLst/>
            </a:prstGeom>
            <a:noFill/>
            <a:ln w="38100" algn="ctr">
              <a:solidFill>
                <a:srgbClr val="F168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85" name="Rectangle 19"/>
            <p:cNvSpPr>
              <a:spLocks noChangeArrowheads="1"/>
            </p:cNvSpPr>
            <p:nvPr/>
          </p:nvSpPr>
          <p:spPr bwMode="auto">
            <a:xfrm>
              <a:off x="984" y="3264"/>
              <a:ext cx="432" cy="288"/>
            </a:xfrm>
            <a:prstGeom prst="rect">
              <a:avLst/>
            </a:prstGeom>
            <a:noFill/>
            <a:ln w="38100" algn="ctr">
              <a:solidFill>
                <a:srgbClr val="F168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86" name="Up-Down Arrow 22"/>
            <p:cNvSpPr>
              <a:spLocks noChangeArrowheads="1"/>
            </p:cNvSpPr>
            <p:nvPr/>
          </p:nvSpPr>
          <p:spPr bwMode="auto">
            <a:xfrm>
              <a:off x="1632" y="2304"/>
              <a:ext cx="144" cy="214"/>
            </a:xfrm>
            <a:prstGeom prst="upDownArrow">
              <a:avLst>
                <a:gd name="adj1" fmla="val 50000"/>
                <a:gd name="adj2" fmla="val 4458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" name="Text Box 146"/>
            <p:cNvSpPr txBox="1">
              <a:spLocks noChangeArrowheads="1"/>
            </p:cNvSpPr>
            <p:nvPr/>
          </p:nvSpPr>
          <p:spPr bwMode="auto">
            <a:xfrm>
              <a:off x="2304" y="956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  <a:defRPr/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JTAG</a:t>
              </a:r>
              <a:endPara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7588" name="Text Box 22"/>
            <p:cNvSpPr txBox="1">
              <a:spLocks noChangeArrowheads="1"/>
            </p:cNvSpPr>
            <p:nvPr/>
          </p:nvSpPr>
          <p:spPr bwMode="auto">
            <a:xfrm>
              <a:off x="2928" y="2012"/>
              <a:ext cx="3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buFontTx/>
                <a:buNone/>
              </a:pPr>
              <a:r>
                <a:rPr lang="en-US" sz="1400" b="1">
                  <a:solidFill>
                    <a:srgbClr val="FFFF66"/>
                  </a:solidFill>
                </a:rPr>
                <a:t>NOR </a:t>
              </a:r>
            </a:p>
            <a:p>
              <a:pPr algn="ctr" eaLnBrk="0" hangingPunct="0">
                <a:lnSpc>
                  <a:spcPct val="90000"/>
                </a:lnSpc>
                <a:buFontTx/>
                <a:buNone/>
              </a:pPr>
              <a:r>
                <a:rPr lang="en-US" sz="1400" b="1">
                  <a:solidFill>
                    <a:srgbClr val="FFFF66"/>
                  </a:solidFill>
                </a:rPr>
                <a:t>FLASH</a:t>
              </a:r>
            </a:p>
          </p:txBody>
        </p:sp>
        <p:sp>
          <p:nvSpPr>
            <p:cNvPr id="237589" name="Text Box 23"/>
            <p:cNvSpPr txBox="1">
              <a:spLocks noChangeArrowheads="1"/>
            </p:cNvSpPr>
            <p:nvPr/>
          </p:nvSpPr>
          <p:spPr bwMode="auto">
            <a:xfrm>
              <a:off x="950" y="3288"/>
              <a:ext cx="38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buFontTx/>
                <a:buNone/>
              </a:pPr>
              <a:r>
                <a:rPr lang="en-US" sz="1200" b="1">
                  <a:solidFill>
                    <a:srgbClr val="FFFF66"/>
                  </a:solidFill>
                </a:rPr>
                <a:t>I2C</a:t>
              </a:r>
            </a:p>
          </p:txBody>
        </p:sp>
        <p:sp>
          <p:nvSpPr>
            <p:cNvPr id="237590" name="Text Box 24"/>
            <p:cNvSpPr txBox="1">
              <a:spLocks noChangeArrowheads="1"/>
            </p:cNvSpPr>
            <p:nvPr/>
          </p:nvSpPr>
          <p:spPr bwMode="auto">
            <a:xfrm>
              <a:off x="4292" y="3333"/>
              <a:ext cx="7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6666FF"/>
                  </a:solidFill>
                </a:rPr>
                <a:t>I/O   I/O</a:t>
              </a:r>
            </a:p>
          </p:txBody>
        </p:sp>
        <p:sp>
          <p:nvSpPr>
            <p:cNvPr id="237591" name="Text Box 25"/>
            <p:cNvSpPr txBox="1">
              <a:spLocks noChangeArrowheads="1"/>
            </p:cNvSpPr>
            <p:nvPr/>
          </p:nvSpPr>
          <p:spPr bwMode="auto">
            <a:xfrm>
              <a:off x="3352" y="2012"/>
              <a:ext cx="3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buFontTx/>
                <a:buNone/>
              </a:pPr>
              <a:r>
                <a:rPr lang="en-US" sz="1400" b="1">
                  <a:solidFill>
                    <a:srgbClr val="FFFF66"/>
                  </a:solidFill>
                </a:rPr>
                <a:t>NAND </a:t>
              </a:r>
            </a:p>
            <a:p>
              <a:pPr algn="ctr" eaLnBrk="0" hangingPunct="0">
                <a:lnSpc>
                  <a:spcPct val="90000"/>
                </a:lnSpc>
                <a:buFontTx/>
                <a:buNone/>
              </a:pPr>
              <a:r>
                <a:rPr lang="en-US" sz="1400" b="1">
                  <a:solidFill>
                    <a:srgbClr val="FFFF66"/>
                  </a:solidFill>
                </a:rPr>
                <a:t>FLASH</a:t>
              </a:r>
            </a:p>
          </p:txBody>
        </p: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485" y="3255"/>
              <a:ext cx="384" cy="242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400" b="1">
                  <a:solidFill>
                    <a:srgbClr val="FFFF66"/>
                  </a:solidFill>
                </a:rPr>
                <a:t>SPI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400" b="1">
                  <a:solidFill>
                    <a:srgbClr val="FFFF66"/>
                  </a:solidFill>
                </a:rPr>
                <a:t>FLASH</a:t>
              </a:r>
            </a:p>
          </p:txBody>
        </p:sp>
        <p:sp>
          <p:nvSpPr>
            <p:cNvPr id="237594" name="Rectangle 145"/>
            <p:cNvSpPr>
              <a:spLocks noChangeArrowheads="1"/>
            </p:cNvSpPr>
            <p:nvPr/>
          </p:nvSpPr>
          <p:spPr bwMode="auto">
            <a:xfrm>
              <a:off x="551" y="1973"/>
              <a:ext cx="590" cy="590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rgbClr val="0070C0"/>
                </a:solidFill>
              </a:endParaRPr>
            </a:p>
          </p:txBody>
        </p:sp>
        <p:sp>
          <p:nvSpPr>
            <p:cNvPr id="3" name="Text Box 146"/>
            <p:cNvSpPr txBox="1">
              <a:spLocks noChangeArrowheads="1"/>
            </p:cNvSpPr>
            <p:nvPr/>
          </p:nvSpPr>
          <p:spPr bwMode="auto">
            <a:xfrm>
              <a:off x="551" y="1973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Tx/>
                <a:buNone/>
                <a:defRPr/>
              </a:pPr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μ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  <a:endPara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7596" name="Up-Down Arrow 22"/>
            <p:cNvSpPr>
              <a:spLocks noChangeArrowheads="1"/>
            </p:cNvSpPr>
            <p:nvPr/>
          </p:nvSpPr>
          <p:spPr bwMode="auto">
            <a:xfrm>
              <a:off x="664" y="2586"/>
              <a:ext cx="144" cy="24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97" name="Up-Down Arrow 22"/>
            <p:cNvSpPr>
              <a:spLocks noChangeArrowheads="1"/>
            </p:cNvSpPr>
            <p:nvPr/>
          </p:nvSpPr>
          <p:spPr bwMode="auto">
            <a:xfrm>
              <a:off x="1027" y="2586"/>
              <a:ext cx="144" cy="657"/>
            </a:xfrm>
            <a:prstGeom prst="upDownArrow">
              <a:avLst>
                <a:gd name="adj1" fmla="val 50000"/>
                <a:gd name="adj2" fmla="val 51391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98" name="Rectangle 15"/>
            <p:cNvSpPr>
              <a:spLocks noChangeArrowheads="1"/>
            </p:cNvSpPr>
            <p:nvPr/>
          </p:nvSpPr>
          <p:spPr bwMode="auto">
            <a:xfrm>
              <a:off x="3771" y="1622"/>
              <a:ext cx="432" cy="681"/>
            </a:xfrm>
            <a:prstGeom prst="rect">
              <a:avLst/>
            </a:prstGeom>
            <a:noFill/>
            <a:ln w="38100" algn="ctr">
              <a:solidFill>
                <a:srgbClr val="F168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7599" name="Text Box 35"/>
            <p:cNvSpPr txBox="1">
              <a:spLocks noChangeArrowheads="1"/>
            </p:cNvSpPr>
            <p:nvPr/>
          </p:nvSpPr>
          <p:spPr bwMode="auto">
            <a:xfrm>
              <a:off x="3794" y="2142"/>
              <a:ext cx="38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buFontTx/>
                <a:buNone/>
              </a:pPr>
              <a:r>
                <a:rPr lang="en-US" sz="1400" b="1">
                  <a:solidFill>
                    <a:srgbClr val="FFFF66"/>
                  </a:solidFill>
                </a:rPr>
                <a:t>SRAM</a:t>
              </a:r>
            </a:p>
          </p:txBody>
        </p:sp>
        <p:sp>
          <p:nvSpPr>
            <p:cNvPr id="237600" name="AutoShape 38"/>
            <p:cNvSpPr>
              <a:spLocks noChangeAspect="1" noChangeArrowheads="1"/>
            </p:cNvSpPr>
            <p:nvPr/>
          </p:nvSpPr>
          <p:spPr bwMode="auto">
            <a:xfrm rot="10800000">
              <a:off x="787" y="1128"/>
              <a:ext cx="907" cy="82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472 h 21600"/>
                <a:gd name="T20" fmla="*/ 2062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088" y="0"/>
                  </a:moveTo>
                  <a:lnTo>
                    <a:pt x="18575" y="2450"/>
                  </a:lnTo>
                  <a:lnTo>
                    <a:pt x="19549" y="2450"/>
                  </a:lnTo>
                  <a:lnTo>
                    <a:pt x="19549" y="20472"/>
                  </a:lnTo>
                  <a:lnTo>
                    <a:pt x="0" y="20472"/>
                  </a:lnTo>
                  <a:lnTo>
                    <a:pt x="0" y="21600"/>
                  </a:lnTo>
                  <a:lnTo>
                    <a:pt x="20626" y="21600"/>
                  </a:lnTo>
                  <a:lnTo>
                    <a:pt x="20626" y="2450"/>
                  </a:lnTo>
                  <a:lnTo>
                    <a:pt x="21600" y="24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01" name="AutoShape 20"/>
            <p:cNvSpPr>
              <a:spLocks noChangeArrowheads="1"/>
            </p:cNvSpPr>
            <p:nvPr/>
          </p:nvSpPr>
          <p:spPr bwMode="auto">
            <a:xfrm rot="10800000">
              <a:off x="1549" y="1095"/>
              <a:ext cx="720" cy="72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1186 w 21600"/>
                <a:gd name="T25" fmla="*/ 19400 h 21600"/>
                <a:gd name="T26" fmla="*/ 20649 w 21600"/>
                <a:gd name="T27" fmla="*/ 2064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20025" y="0"/>
                  </a:moveTo>
                  <a:lnTo>
                    <a:pt x="18449" y="2991"/>
                  </a:lnTo>
                  <a:lnTo>
                    <a:pt x="19400" y="2991"/>
                  </a:lnTo>
                  <a:lnTo>
                    <a:pt x="19400" y="19400"/>
                  </a:lnTo>
                  <a:lnTo>
                    <a:pt x="2991" y="19400"/>
                  </a:lnTo>
                  <a:lnTo>
                    <a:pt x="2991" y="18449"/>
                  </a:lnTo>
                  <a:lnTo>
                    <a:pt x="0" y="20025"/>
                  </a:lnTo>
                  <a:lnTo>
                    <a:pt x="2991" y="21600"/>
                  </a:lnTo>
                  <a:lnTo>
                    <a:pt x="2991" y="20649"/>
                  </a:lnTo>
                  <a:lnTo>
                    <a:pt x="20649" y="20649"/>
                  </a:lnTo>
                  <a:lnTo>
                    <a:pt x="20649" y="2991"/>
                  </a:lnTo>
                  <a:lnTo>
                    <a:pt x="21600" y="299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7593" name="Text Box 27"/>
          <p:cNvSpPr txBox="1">
            <a:spLocks noChangeArrowheads="1"/>
          </p:cNvSpPr>
          <p:nvPr/>
        </p:nvSpPr>
        <p:spPr bwMode="auto">
          <a:xfrm>
            <a:off x="228600" y="1448747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0066FF"/>
                </a:solidFill>
              </a:rPr>
              <a:t>We assume the system has a JTAG port, and a programmable device</a:t>
            </a:r>
          </a:p>
        </p:txBody>
      </p:sp>
    </p:spTree>
    <p:extLst>
      <p:ext uri="{BB962C8B-B14F-4D97-AF65-F5344CB8AC3E}">
        <p14:creationId xmlns:p14="http://schemas.microsoft.com/office/powerpoint/2010/main" val="24383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3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7148</TotalTime>
  <Words>1221</Words>
  <Application>Microsoft Office PowerPoint</Application>
  <PresentationFormat>On-screen Show (4:3)</PresentationFormat>
  <Paragraphs>391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4_Default Design</vt:lpstr>
      <vt:lpstr>Research on Testing &amp;  FP7 BASTION</vt:lpstr>
      <vt:lpstr>Presentation Outline</vt:lpstr>
      <vt:lpstr>Motivation: No Trouble Found – NTF</vt:lpstr>
      <vt:lpstr>Testability Problem: good old days</vt:lpstr>
      <vt:lpstr>Testability Problem: today</vt:lpstr>
      <vt:lpstr>NTF Cause – Dynamic Faults?</vt:lpstr>
      <vt:lpstr>Existing Test Coverage Metrics</vt:lpstr>
      <vt:lpstr>embedded instrumentation</vt:lpstr>
      <vt:lpstr>Embedded Instrumentation for Test Access</vt:lpstr>
      <vt:lpstr>Embedded Instrumentation on FPGA </vt:lpstr>
      <vt:lpstr>JTAG-controlled FPGA Instruments</vt:lpstr>
      <vt:lpstr>Microprocessor as an Embedded Tester</vt:lpstr>
      <vt:lpstr>PowerPoint Presentation</vt:lpstr>
      <vt:lpstr>Achievements and future plans</vt:lpstr>
      <vt:lpstr>Fault Management  against Ageing</vt:lpstr>
      <vt:lpstr>A Fault Tolerant System</vt:lpstr>
      <vt:lpstr>FM: Going Beyond the Correction</vt:lpstr>
      <vt:lpstr>Fault Management Infrastructure</vt:lpstr>
      <vt:lpstr>Logarithmic Scaling</vt:lpstr>
      <vt:lpstr>Achievements and future plans</vt:lpstr>
      <vt:lpstr>Test System for LHC at CERN</vt:lpstr>
      <vt:lpstr>Communication Channel Under Test</vt:lpstr>
      <vt:lpstr>Developed BER Test Equipment</vt:lpstr>
      <vt:lpstr>FP7 BASTION</vt:lpstr>
      <vt:lpstr>Focus Targets of BASTION</vt:lpstr>
      <vt:lpstr>BASTION:Research Targets and Outcomes</vt:lpstr>
      <vt:lpstr>BASTION Consortium Composition</vt:lpstr>
      <vt:lpstr>Thank you!</vt:lpstr>
    </vt:vector>
  </TitlesOfParts>
  <Company>Tallinn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CEBE-P4. EEG Analyzer.</dc:title>
  <dc:creator>Maksim Jenihhin</dc:creator>
  <cp:keywords>CEBE</cp:keywords>
  <cp:lastModifiedBy>Elena Vaarmets</cp:lastModifiedBy>
  <cp:revision>268</cp:revision>
  <cp:lastPrinted>2013-09-13T13:45:58Z</cp:lastPrinted>
  <dcterms:created xsi:type="dcterms:W3CDTF">2008-01-17T13:40:08Z</dcterms:created>
  <dcterms:modified xsi:type="dcterms:W3CDTF">2013-09-25T13:10:14Z</dcterms:modified>
</cp:coreProperties>
</file>