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46" r:id="rId2"/>
    <p:sldMasterId id="2147483878" r:id="rId3"/>
    <p:sldMasterId id="2147483848" r:id="rId4"/>
    <p:sldMasterId id="2147483957" r:id="rId5"/>
    <p:sldMasterId id="2147484006" r:id="rId6"/>
    <p:sldMasterId id="2147484055" r:id="rId7"/>
  </p:sldMasterIdLst>
  <p:notesMasterIdLst>
    <p:notesMasterId r:id="rId29"/>
  </p:notesMasterIdLst>
  <p:handoutMasterIdLst>
    <p:handoutMasterId r:id="rId30"/>
  </p:handoutMasterIdLst>
  <p:sldIdLst>
    <p:sldId id="537" r:id="rId8"/>
    <p:sldId id="542" r:id="rId9"/>
    <p:sldId id="538" r:id="rId10"/>
    <p:sldId id="539" r:id="rId11"/>
    <p:sldId id="541" r:id="rId12"/>
    <p:sldId id="540" r:id="rId13"/>
    <p:sldId id="476" r:id="rId14"/>
    <p:sldId id="550" r:id="rId15"/>
    <p:sldId id="551" r:id="rId16"/>
    <p:sldId id="513" r:id="rId17"/>
    <p:sldId id="517" r:id="rId18"/>
    <p:sldId id="514" r:id="rId19"/>
    <p:sldId id="480" r:id="rId20"/>
    <p:sldId id="549" r:id="rId21"/>
    <p:sldId id="515" r:id="rId22"/>
    <p:sldId id="553" r:id="rId23"/>
    <p:sldId id="554" r:id="rId24"/>
    <p:sldId id="552" r:id="rId25"/>
    <p:sldId id="555" r:id="rId26"/>
    <p:sldId id="556" r:id="rId27"/>
    <p:sldId id="505" r:id="rId28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042"/>
    <a:srgbClr val="99FF99"/>
    <a:srgbClr val="008000"/>
    <a:srgbClr val="385D8A"/>
    <a:srgbClr val="FFFF66"/>
    <a:srgbClr val="66FF66"/>
    <a:srgbClr val="457AB9"/>
    <a:srgbClr val="E9EDF4"/>
    <a:srgbClr val="D0D8E8"/>
    <a:srgbClr val="C6C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70728" autoAdjust="0"/>
  </p:normalViewPr>
  <p:slideViewPr>
    <p:cSldViewPr>
      <p:cViewPr varScale="1">
        <p:scale>
          <a:sx n="66" d="100"/>
          <a:sy n="66" d="100"/>
        </p:scale>
        <p:origin x="17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811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ega\Application%20Data\Microsoft\Excel\Gates3_new_precise%20(version%202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ega\Dropbox\TTU\aging\2015\jaan_formula2\Gates3_new_precis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Sega\Application%20Data\Microsoft\Excel\Gates3_new_precise%20(version%201)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ega\Dropbox\TTU\aging\2015_X\LATS2016\Experim_results_5paths\INV_NOM_BEST_WOR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ysClr val="windowText" lastClr="000000"/>
                </a:solidFill>
              </a:rPr>
              <a:t>(a) Inverter</a:t>
            </a:r>
          </a:p>
        </c:rich>
      </c:tx>
      <c:layout>
        <c:manualLayout>
          <c:xMode val="edge"/>
          <c:yMode val="edge"/>
          <c:x val="0.41737204724409566"/>
          <c:y val="6.18840198166719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920097259072278"/>
          <c:y val="3.8705326448096544E-2"/>
          <c:w val="0.91943434460398332"/>
          <c:h val="0.87123137385604577"/>
        </c:manualLayout>
      </c:layout>
      <c:scatterChart>
        <c:scatterStyle val="lineMarker"/>
        <c:varyColors val="0"/>
        <c:ser>
          <c:idx val="0"/>
          <c:order val="0"/>
          <c:tx>
            <c:strRef>
              <c:f>Inverter!$L$3</c:f>
              <c:strCache>
                <c:ptCount val="1"/>
                <c:pt idx="0">
                  <c:v>Delta_t, %</c:v>
                </c:pt>
              </c:strCache>
            </c:strRef>
          </c:tx>
          <c:spPr>
            <a:ln w="38100"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Inverter!$K$4:$K$17</c:f>
              <c:numCache>
                <c:formatCode>General</c:formatCode>
                <c:ptCount val="14"/>
                <c:pt idx="0">
                  <c:v>0</c:v>
                </c:pt>
                <c:pt idx="1">
                  <c:v>9.1250000000000202E-3</c:v>
                </c:pt>
                <c:pt idx="2">
                  <c:v>1.8250000000000034E-2</c:v>
                </c:pt>
                <c:pt idx="3">
                  <c:v>2.7375000000000087E-2</c:v>
                </c:pt>
                <c:pt idx="4">
                  <c:v>3.6500000000000053E-2</c:v>
                </c:pt>
                <c:pt idx="5">
                  <c:v>4.5624999999999999E-2</c:v>
                </c:pt>
                <c:pt idx="6">
                  <c:v>5.475000000000016E-2</c:v>
                </c:pt>
                <c:pt idx="7">
                  <c:v>6.3875000000000001E-2</c:v>
                </c:pt>
                <c:pt idx="8">
                  <c:v>7.3000000000000106E-2</c:v>
                </c:pt>
                <c:pt idx="9">
                  <c:v>8.2125000000000267E-2</c:v>
                </c:pt>
                <c:pt idx="10">
                  <c:v>9.1250000000000067E-2</c:v>
                </c:pt>
                <c:pt idx="11">
                  <c:v>0.10037500000000002</c:v>
                </c:pt>
                <c:pt idx="12">
                  <c:v>0.10950000000000017</c:v>
                </c:pt>
                <c:pt idx="13">
                  <c:v>0.1186250000000003</c:v>
                </c:pt>
              </c:numCache>
            </c:numRef>
          </c:xVal>
          <c:yVal>
            <c:numRef>
              <c:f>Inverter!$L$4:$L$17</c:f>
              <c:numCache>
                <c:formatCode>0.00%</c:formatCode>
                <c:ptCount val="14"/>
                <c:pt idx="0">
                  <c:v>0</c:v>
                </c:pt>
                <c:pt idx="1">
                  <c:v>3.2258064516124507E-2</c:v>
                </c:pt>
                <c:pt idx="2">
                  <c:v>4.8387096774150797E-2</c:v>
                </c:pt>
                <c:pt idx="3">
                  <c:v>8.0645161290275519E-2</c:v>
                </c:pt>
                <c:pt idx="4">
                  <c:v>0.11290322580639979</c:v>
                </c:pt>
                <c:pt idx="5">
                  <c:v>0.129032258064498</c:v>
                </c:pt>
                <c:pt idx="6">
                  <c:v>0.16129032258062267</c:v>
                </c:pt>
                <c:pt idx="7">
                  <c:v>0.19354838709674715</c:v>
                </c:pt>
                <c:pt idx="8">
                  <c:v>0.22580645161287133</c:v>
                </c:pt>
                <c:pt idx="9">
                  <c:v>0.25806451612899528</c:v>
                </c:pt>
                <c:pt idx="10">
                  <c:v>0.29032258064512045</c:v>
                </c:pt>
                <c:pt idx="11">
                  <c:v>0.32258064516124568</c:v>
                </c:pt>
                <c:pt idx="12">
                  <c:v>0.33870967741934338</c:v>
                </c:pt>
                <c:pt idx="13">
                  <c:v>0.37096774193546789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DE-4053-81DF-D5D726FFD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054976"/>
        <c:axId val="176055536"/>
      </c:scatterChart>
      <c:valAx>
        <c:axId val="176054976"/>
        <c:scaling>
          <c:orientation val="minMax"/>
          <c:max val="0.1200000000000000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55536"/>
        <c:crosses val="autoZero"/>
        <c:crossBetween val="midCat"/>
        <c:majorUnit val="2.0000000000000052E-2"/>
      </c:valAx>
      <c:valAx>
        <c:axId val="17605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5497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n-US" sz="1100"/>
              <a:t>(b) 2-input NAND</a:t>
            </a:r>
          </a:p>
        </c:rich>
      </c:tx>
      <c:layout>
        <c:manualLayout>
          <c:xMode val="edge"/>
          <c:yMode val="edge"/>
          <c:x val="0.30979185364169831"/>
          <c:y val="7.23133035723303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14221608560581"/>
          <c:y val="4.0186113099498925E-2"/>
          <c:w val="0.90901012069569609"/>
          <c:h val="0.854028899509521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'2-input-Nand'!$L$3</c:f>
              <c:strCache>
                <c:ptCount val="1"/>
                <c:pt idx="0">
                  <c:v>Delta_t, %</c:v>
                </c:pt>
              </c:strCache>
            </c:strRef>
          </c:tx>
          <c:spPr>
            <a:ln w="38100"/>
          </c:spPr>
          <c:marker>
            <c:symbol val="circle"/>
            <c:size val="4"/>
            <c:spPr>
              <a:ln>
                <a:solidFill>
                  <a:schemeClr val="tx2"/>
                </a:solidFill>
              </a:ln>
            </c:spPr>
          </c:marker>
          <c:trendline>
            <c:trendlineType val="log"/>
            <c:dispRSqr val="0"/>
            <c:dispEq val="0"/>
          </c:trendline>
          <c:xVal>
            <c:numRef>
              <c:f>'2-input-Nand'!$K$4:$K$17</c:f>
              <c:numCache>
                <c:formatCode>General</c:formatCode>
                <c:ptCount val="14"/>
                <c:pt idx="0">
                  <c:v>0</c:v>
                </c:pt>
                <c:pt idx="1">
                  <c:v>9.1249999999999994E-3</c:v>
                </c:pt>
                <c:pt idx="2">
                  <c:v>1.8249999999999999E-2</c:v>
                </c:pt>
                <c:pt idx="3">
                  <c:v>2.7375E-2</c:v>
                </c:pt>
                <c:pt idx="4">
                  <c:v>3.6499999999999998E-2</c:v>
                </c:pt>
                <c:pt idx="5">
                  <c:v>4.5624999999999999E-2</c:v>
                </c:pt>
                <c:pt idx="6">
                  <c:v>5.475E-2</c:v>
                </c:pt>
                <c:pt idx="7">
                  <c:v>6.3875000000000001E-2</c:v>
                </c:pt>
                <c:pt idx="8">
                  <c:v>7.2999999999999995E-2</c:v>
                </c:pt>
                <c:pt idx="9">
                  <c:v>8.2125000000000004E-2</c:v>
                </c:pt>
                <c:pt idx="10">
                  <c:v>9.1249999999999998E-2</c:v>
                </c:pt>
                <c:pt idx="11">
                  <c:v>0.10037500000000001</c:v>
                </c:pt>
                <c:pt idx="12">
                  <c:v>0.1095</c:v>
                </c:pt>
                <c:pt idx="13">
                  <c:v>0.11862499999999999</c:v>
                </c:pt>
              </c:numCache>
            </c:numRef>
          </c:xVal>
          <c:yVal>
            <c:numRef>
              <c:f>'2-input-Nand'!$L$4:$L$17</c:f>
              <c:numCache>
                <c:formatCode>0.00%</c:formatCode>
                <c:ptCount val="14"/>
                <c:pt idx="0">
                  <c:v>0</c:v>
                </c:pt>
                <c:pt idx="1">
                  <c:v>2.4390243902436382E-2</c:v>
                </c:pt>
                <c:pt idx="2">
                  <c:v>4.8780487804872763E-2</c:v>
                </c:pt>
                <c:pt idx="3">
                  <c:v>6.0975609756118036E-2</c:v>
                </c:pt>
                <c:pt idx="4">
                  <c:v>8.5365853658554411E-2</c:v>
                </c:pt>
                <c:pt idx="5">
                  <c:v>0.10975609756099081</c:v>
                </c:pt>
                <c:pt idx="6">
                  <c:v>0.13414634146342719</c:v>
                </c:pt>
                <c:pt idx="7">
                  <c:v>0.15853658536586357</c:v>
                </c:pt>
                <c:pt idx="8">
                  <c:v>0.19512195121954523</c:v>
                </c:pt>
                <c:pt idx="9">
                  <c:v>0.23170731707317271</c:v>
                </c:pt>
                <c:pt idx="10">
                  <c:v>0.2560975609756091</c:v>
                </c:pt>
                <c:pt idx="11">
                  <c:v>0.29268292682929076</c:v>
                </c:pt>
                <c:pt idx="12">
                  <c:v>0.31707317073172714</c:v>
                </c:pt>
                <c:pt idx="13">
                  <c:v>0.35365853658535462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79-49A0-AEC3-B33235F41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058896"/>
        <c:axId val="17605945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1"/>
                <c:tx>
                  <c:strRef>
                    <c:extLst>
                      <c:ext uri="{02D57815-91ED-43cb-92C2-25804820EDAC}">
                        <c15:formulaRef>
                          <c15:sqref>'2-input-Nand'!$P$3</c15:sqref>
                        </c15:formulaRef>
                      </c:ext>
                    </c:extLst>
                    <c:strCache>
                      <c:ptCount val="1"/>
                      <c:pt idx="0">
                        <c:v>Delta_t3, %</c:v>
                      </c:pt>
                    </c:strCache>
                  </c:strRef>
                </c:tx>
                <c:xVal>
                  <c:numRef>
                    <c:extLst>
                      <c:ext uri="{02D57815-91ED-43cb-92C2-25804820EDAC}">
                        <c15:formulaRef>
                          <c15:sqref>'2-input-Nand'!$K$4:$K$24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9.1249999999999994E-3</c:v>
                      </c:pt>
                      <c:pt idx="2">
                        <c:v>1.8249999999999999E-2</c:v>
                      </c:pt>
                      <c:pt idx="3">
                        <c:v>2.7375E-2</c:v>
                      </c:pt>
                      <c:pt idx="4">
                        <c:v>3.6499999999999998E-2</c:v>
                      </c:pt>
                      <c:pt idx="5">
                        <c:v>4.5624999999999999E-2</c:v>
                      </c:pt>
                      <c:pt idx="6">
                        <c:v>5.475E-2</c:v>
                      </c:pt>
                      <c:pt idx="7">
                        <c:v>6.3875000000000001E-2</c:v>
                      </c:pt>
                      <c:pt idx="8">
                        <c:v>7.2999999999999995E-2</c:v>
                      </c:pt>
                      <c:pt idx="9">
                        <c:v>8.2125000000000004E-2</c:v>
                      </c:pt>
                      <c:pt idx="10">
                        <c:v>9.1249999999999998E-2</c:v>
                      </c:pt>
                      <c:pt idx="11">
                        <c:v>0.10037500000000001</c:v>
                      </c:pt>
                      <c:pt idx="12">
                        <c:v>0.1095</c:v>
                      </c:pt>
                      <c:pt idx="13">
                        <c:v>0.11862499999999999</c:v>
                      </c:pt>
                      <c:pt idx="14">
                        <c:v>0.12775</c:v>
                      </c:pt>
                      <c:pt idx="15">
                        <c:v>0.136875</c:v>
                      </c:pt>
                      <c:pt idx="16">
                        <c:v>0.14599999999999999</c:v>
                      </c:pt>
                      <c:pt idx="17">
                        <c:v>0.15512499999999999</c:v>
                      </c:pt>
                      <c:pt idx="18">
                        <c:v>0.16425000000000001</c:v>
                      </c:pt>
                      <c:pt idx="19">
                        <c:v>0.173375</c:v>
                      </c:pt>
                      <c:pt idx="20">
                        <c:v>0.1825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'2-input-Nand'!$R$4:$R$24</c15:sqref>
                        </c15:formulaRef>
                      </c:ext>
                    </c:extLst>
                    <c:numCache>
                      <c:formatCode>0.000000</c:formatCode>
                      <c:ptCount val="21"/>
                      <c:pt idx="0">
                        <c:v>0</c:v>
                      </c:pt>
                      <c:pt idx="1">
                        <c:v>2.5076747445204307E-2</c:v>
                      </c:pt>
                      <c:pt idx="2">
                        <c:v>7.5042157297601469E-2</c:v>
                      </c:pt>
                      <c:pt idx="3">
                        <c:v>1.5130613690961341E-3</c:v>
                      </c:pt>
                      <c:pt idx="4">
                        <c:v>7.8594421595237535E-5</c:v>
                      </c:pt>
                      <c:pt idx="5">
                        <c:v>4.6686939318615043E-4</c:v>
                      </c:pt>
                      <c:pt idx="6">
                        <c:v>5.9480378207056673E-3</c:v>
                      </c:pt>
                      <c:pt idx="7">
                        <c:v>3.0770224644100053E-2</c:v>
                      </c:pt>
                      <c:pt idx="8">
                        <c:v>4.7836195214084557E-3</c:v>
                      </c:pt>
                      <c:pt idx="9">
                        <c:v>7.3423286492499476E-2</c:v>
                      </c:pt>
                      <c:pt idx="10">
                        <c:v>1.9671663328091884E-3</c:v>
                      </c:pt>
                      <c:pt idx="11">
                        <c:v>2.5794687892890755E-2</c:v>
                      </c:pt>
                      <c:pt idx="12">
                        <c:v>2.2969349220216581E-2</c:v>
                      </c:pt>
                      <c:pt idx="13">
                        <c:v>1.4604970629906322E-2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7E79-49A0-AEC3-B33235F41224}"/>
                  </c:ext>
                </c:extLst>
              </c15:ser>
            </c15:filteredScatterSeries>
            <c15:filteredScatte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'2-input-Nand'!$Q$3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'2-input-Nand'!$K$4:$K$24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9.1249999999999994E-3</c:v>
                      </c:pt>
                      <c:pt idx="2">
                        <c:v>1.8249999999999999E-2</c:v>
                      </c:pt>
                      <c:pt idx="3">
                        <c:v>2.7375E-2</c:v>
                      </c:pt>
                      <c:pt idx="4">
                        <c:v>3.6499999999999998E-2</c:v>
                      </c:pt>
                      <c:pt idx="5">
                        <c:v>4.5624999999999999E-2</c:v>
                      </c:pt>
                      <c:pt idx="6">
                        <c:v>5.475E-2</c:v>
                      </c:pt>
                      <c:pt idx="7">
                        <c:v>6.3875000000000001E-2</c:v>
                      </c:pt>
                      <c:pt idx="8">
                        <c:v>7.2999999999999995E-2</c:v>
                      </c:pt>
                      <c:pt idx="9">
                        <c:v>8.2125000000000004E-2</c:v>
                      </c:pt>
                      <c:pt idx="10">
                        <c:v>9.1249999999999998E-2</c:v>
                      </c:pt>
                      <c:pt idx="11">
                        <c:v>0.10037500000000001</c:v>
                      </c:pt>
                      <c:pt idx="12">
                        <c:v>0.1095</c:v>
                      </c:pt>
                      <c:pt idx="13">
                        <c:v>0.11862499999999999</c:v>
                      </c:pt>
                      <c:pt idx="14">
                        <c:v>0.12775</c:v>
                      </c:pt>
                      <c:pt idx="15">
                        <c:v>0.136875</c:v>
                      </c:pt>
                      <c:pt idx="16">
                        <c:v>0.14599999999999999</c:v>
                      </c:pt>
                      <c:pt idx="17">
                        <c:v>0.15512499999999999</c:v>
                      </c:pt>
                      <c:pt idx="18">
                        <c:v>0.16425000000000001</c:v>
                      </c:pt>
                      <c:pt idx="19">
                        <c:v>0.173375</c:v>
                      </c:pt>
                      <c:pt idx="20">
                        <c:v>0.1825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'2-input-Nand'!#REF!</c15:sqref>
                        </c15:formulaRef>
                      </c:ext>
                    </c:extLst>
                    <c:numCache>
                      <c:formatCode>0.00%</c:formatCode>
                      <c:ptCount val="21"/>
                      <c:pt idx="0">
                        <c:v>0</c:v>
                      </c:pt>
                      <c:pt idx="1">
                        <c:v>1.8518518518474355E-2</c:v>
                      </c:pt>
                      <c:pt idx="2">
                        <c:v>3.7037037037030943E-2</c:v>
                      </c:pt>
                      <c:pt idx="3">
                        <c:v>7.4074074074061885E-2</c:v>
                      </c:pt>
                      <c:pt idx="4">
                        <c:v>9.2592592592536244E-2</c:v>
                      </c:pt>
                      <c:pt idx="5">
                        <c:v>0.1296296296295672</c:v>
                      </c:pt>
                      <c:pt idx="6">
                        <c:v>0.14814814814812377</c:v>
                      </c:pt>
                      <c:pt idx="7">
                        <c:v>0.16666666666659813</c:v>
                      </c:pt>
                      <c:pt idx="8">
                        <c:v>0.20370370370362909</c:v>
                      </c:pt>
                      <c:pt idx="9">
                        <c:v>0.24074074074066001</c:v>
                      </c:pt>
                      <c:pt idx="10">
                        <c:v>0.25925925925921661</c:v>
                      </c:pt>
                      <c:pt idx="11">
                        <c:v>0.31481481481480417</c:v>
                      </c:pt>
                      <c:pt idx="12">
                        <c:v>0.3518518518518351</c:v>
                      </c:pt>
                      <c:pt idx="13">
                        <c:v>0.38888888888886602</c:v>
                      </c:pt>
                      <c:pt idx="14">
                        <c:v>0.40740740740734038</c:v>
                      </c:pt>
                      <c:pt idx="15">
                        <c:v>0.42592592592589701</c:v>
                      </c:pt>
                      <c:pt idx="16">
                        <c:v>0.46296296296292794</c:v>
                      </c:pt>
                      <c:pt idx="17">
                        <c:v>0.49999999999995887</c:v>
                      </c:pt>
                      <c:pt idx="18">
                        <c:v>0.53703703703698979</c:v>
                      </c:pt>
                      <c:pt idx="19">
                        <c:v>0.57407407407402078</c:v>
                      </c:pt>
                      <c:pt idx="20">
                        <c:v>0.62962962962952607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E79-49A0-AEC3-B33235F41224}"/>
                  </c:ext>
                </c:extLst>
              </c15:ser>
            </c15:filteredScatterSeries>
          </c:ext>
        </c:extLst>
      </c:scatterChart>
      <c:valAx>
        <c:axId val="176058896"/>
        <c:scaling>
          <c:orientation val="minMax"/>
          <c:max val="0.12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6059456"/>
        <c:crosses val="autoZero"/>
        <c:crossBetween val="midCat"/>
        <c:majorUnit val="2.0000000000000011E-2"/>
      </c:valAx>
      <c:valAx>
        <c:axId val="17605945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605889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 b="1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ysClr val="windowText" lastClr="000000"/>
                </a:solidFill>
              </a:rPr>
              <a:t>(c) 2-input NOR</a:t>
            </a:r>
          </a:p>
        </c:rich>
      </c:tx>
      <c:layout>
        <c:manualLayout>
          <c:xMode val="edge"/>
          <c:yMode val="edge"/>
          <c:x val="0.34721473050566692"/>
          <c:y val="7.5529483608908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931221254416579E-2"/>
          <c:y val="4.5346062052505964E-2"/>
          <c:w val="0.86725054179739491"/>
          <c:h val="0.788930202340459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'2-input-Nor'!$L$3</c:f>
              <c:strCache>
                <c:ptCount val="1"/>
                <c:pt idx="0">
                  <c:v>Delta_t1, %</c:v>
                </c:pt>
              </c:strCache>
            </c:strRef>
          </c:tx>
          <c:spPr>
            <a:ln w="38100"/>
          </c:spPr>
          <c:marker>
            <c:symbol val="circle"/>
            <c:size val="4"/>
            <c:spPr>
              <a:ln w="6350">
                <a:solidFill>
                  <a:schemeClr val="tx2"/>
                </a:solidFill>
              </a:ln>
            </c:spPr>
          </c:marker>
          <c:trendline>
            <c:trendlineType val="log"/>
            <c:dispRSqr val="0"/>
            <c:dispEq val="0"/>
          </c:trendline>
          <c:xVal>
            <c:numRef>
              <c:f>'2-input-Nor'!$K$4:$K$17</c:f>
              <c:numCache>
                <c:formatCode>General</c:formatCode>
                <c:ptCount val="14"/>
                <c:pt idx="0">
                  <c:v>0</c:v>
                </c:pt>
                <c:pt idx="1">
                  <c:v>9.1250000000000046E-3</c:v>
                </c:pt>
                <c:pt idx="2">
                  <c:v>1.8249999999999999E-2</c:v>
                </c:pt>
                <c:pt idx="3">
                  <c:v>2.7375000000000045E-2</c:v>
                </c:pt>
                <c:pt idx="4">
                  <c:v>3.6500000000000005E-2</c:v>
                </c:pt>
                <c:pt idx="5">
                  <c:v>4.5624999999999999E-2</c:v>
                </c:pt>
                <c:pt idx="6">
                  <c:v>5.4750000000000076E-2</c:v>
                </c:pt>
                <c:pt idx="7">
                  <c:v>6.3875000000000001E-2</c:v>
                </c:pt>
                <c:pt idx="8">
                  <c:v>7.3000000000000009E-2</c:v>
                </c:pt>
                <c:pt idx="9">
                  <c:v>8.2125000000000045E-2</c:v>
                </c:pt>
                <c:pt idx="10">
                  <c:v>9.1250000000000026E-2</c:v>
                </c:pt>
                <c:pt idx="11">
                  <c:v>0.10037500000000002</c:v>
                </c:pt>
                <c:pt idx="12">
                  <c:v>0.1095000000000001</c:v>
                </c:pt>
                <c:pt idx="13">
                  <c:v>0.11862499999999999</c:v>
                </c:pt>
              </c:numCache>
            </c:numRef>
          </c:xVal>
          <c:yVal>
            <c:numRef>
              <c:f>'2-input-Nor'!$L$4:$L$17</c:f>
              <c:numCache>
                <c:formatCode>0.00%</c:formatCode>
                <c:ptCount val="14"/>
                <c:pt idx="0">
                  <c:v>0</c:v>
                </c:pt>
                <c:pt idx="1">
                  <c:v>3.4188034188029646E-2</c:v>
                </c:pt>
                <c:pt idx="2">
                  <c:v>5.9829059829032923E-2</c:v>
                </c:pt>
                <c:pt idx="3">
                  <c:v>9.4017094017062708E-2</c:v>
                </c:pt>
                <c:pt idx="4">
                  <c:v>0.12820512820513016</c:v>
                </c:pt>
                <c:pt idx="5">
                  <c:v>0.16239316239315968</c:v>
                </c:pt>
                <c:pt idx="6">
                  <c:v>0.19658119658118944</c:v>
                </c:pt>
                <c:pt idx="7">
                  <c:v>0.23076923076921937</c:v>
                </c:pt>
                <c:pt idx="8">
                  <c:v>0.26495726495724936</c:v>
                </c:pt>
                <c:pt idx="9">
                  <c:v>0.30769230769230482</c:v>
                </c:pt>
                <c:pt idx="10">
                  <c:v>0.34188034188033484</c:v>
                </c:pt>
                <c:pt idx="11">
                  <c:v>0.38461538461535288</c:v>
                </c:pt>
                <c:pt idx="12">
                  <c:v>0.4273504273504094</c:v>
                </c:pt>
                <c:pt idx="13">
                  <c:v>0.47863247863245345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85-4EE1-B876-0737AC4F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061696"/>
        <c:axId val="176062256"/>
        <c:extLst/>
      </c:scatterChart>
      <c:valAx>
        <c:axId val="176061696"/>
        <c:scaling>
          <c:orientation val="minMax"/>
          <c:max val="0.1200000000000000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62256"/>
        <c:crosses val="autoZero"/>
        <c:crossBetween val="midCat"/>
        <c:majorUnit val="2.0000000000000004E-2"/>
      </c:valAx>
      <c:valAx>
        <c:axId val="17606225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in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61696"/>
        <c:crosses val="autoZero"/>
        <c:crossBetween val="midCat"/>
        <c:majorUnit val="0.1"/>
        <c:min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Inverter (Nominal T=27°C)</a:t>
            </a:r>
          </a:p>
        </c:rich>
      </c:tx>
      <c:layout>
        <c:manualLayout>
          <c:xMode val="edge"/>
          <c:yMode val="edge"/>
          <c:x val="0.28951641318807825"/>
          <c:y val="6.88921091072041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3243927929022"/>
          <c:y val="3.6503947009032311E-2"/>
          <c:w val="0.91943434460398299"/>
          <c:h val="0.81503446018439385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'INV NOMINAL'!$N$3</c:f>
              <c:strCache>
                <c:ptCount val="1"/>
                <c:pt idx="0">
                  <c:v>SPICE 0%</c:v>
                </c:pt>
              </c:strCache>
            </c:strRef>
          </c:tx>
          <c:spPr>
            <a:ln w="50800"/>
          </c:spPr>
          <c:marker>
            <c:symbol val="none"/>
          </c:marker>
          <c:trendline>
            <c:spPr>
              <a:ln w="50800">
                <a:prstDash val="dash"/>
              </a:ln>
            </c:spPr>
            <c:trendlineType val="poly"/>
            <c:order val="2"/>
            <c:intercept val="0"/>
            <c:dispRSqr val="0"/>
            <c:dispEq val="0"/>
          </c:trendline>
          <c:xVal>
            <c:numRef>
              <c:f>'INV NOMINAL'!$M$4:$M$34</c:f>
              <c:numCache>
                <c:formatCode>General</c:formatCode>
                <c:ptCount val="31"/>
                <c:pt idx="0">
                  <c:v>0</c:v>
                </c:pt>
                <c:pt idx="1">
                  <c:v>9.1250000000000029E-3</c:v>
                </c:pt>
                <c:pt idx="2">
                  <c:v>1.8250000000000002E-2</c:v>
                </c:pt>
                <c:pt idx="3">
                  <c:v>2.7375000000000017E-2</c:v>
                </c:pt>
                <c:pt idx="4">
                  <c:v>3.6500000000000005E-2</c:v>
                </c:pt>
                <c:pt idx="5">
                  <c:v>4.5625000000000006E-2</c:v>
                </c:pt>
                <c:pt idx="6">
                  <c:v>5.4750000000000028E-2</c:v>
                </c:pt>
                <c:pt idx="7">
                  <c:v>6.3875000000000001E-2</c:v>
                </c:pt>
                <c:pt idx="8">
                  <c:v>7.3000000000000009E-2</c:v>
                </c:pt>
                <c:pt idx="9">
                  <c:v>8.2125000000000045E-2</c:v>
                </c:pt>
                <c:pt idx="10">
                  <c:v>9.1250000000000026E-2</c:v>
                </c:pt>
                <c:pt idx="11">
                  <c:v>0.10037500000000002</c:v>
                </c:pt>
                <c:pt idx="12">
                  <c:v>0.10950000000000004</c:v>
                </c:pt>
                <c:pt idx="13">
                  <c:v>0.11862500000000006</c:v>
                </c:pt>
                <c:pt idx="14">
                  <c:v>0.12775</c:v>
                </c:pt>
                <c:pt idx="15">
                  <c:v>0.136875</c:v>
                </c:pt>
                <c:pt idx="16">
                  <c:v>0.14600000000000007</c:v>
                </c:pt>
                <c:pt idx="17">
                  <c:v>0.15512500000000001</c:v>
                </c:pt>
                <c:pt idx="18">
                  <c:v>0.16425000000000001</c:v>
                </c:pt>
                <c:pt idx="19">
                  <c:v>0.173375</c:v>
                </c:pt>
                <c:pt idx="20">
                  <c:v>0.18250000000000008</c:v>
                </c:pt>
                <c:pt idx="21">
                  <c:v>0.19162499999999993</c:v>
                </c:pt>
                <c:pt idx="22">
                  <c:v>0.20075000000000001</c:v>
                </c:pt>
                <c:pt idx="23">
                  <c:v>0.20987500000000001</c:v>
                </c:pt>
                <c:pt idx="24">
                  <c:v>0.21900000000000008</c:v>
                </c:pt>
                <c:pt idx="25">
                  <c:v>0.22812499999999997</c:v>
                </c:pt>
                <c:pt idx="26">
                  <c:v>0.23725000000000004</c:v>
                </c:pt>
                <c:pt idx="27">
                  <c:v>0.24637500000000001</c:v>
                </c:pt>
                <c:pt idx="28">
                  <c:v>0.2555</c:v>
                </c:pt>
                <c:pt idx="29">
                  <c:v>0.264625</c:v>
                </c:pt>
                <c:pt idx="30">
                  <c:v>0.27375000000000005</c:v>
                </c:pt>
              </c:numCache>
            </c:numRef>
          </c:xVal>
          <c:yVal>
            <c:numRef>
              <c:f>'INV NOMINAL'!$N$4:$N$34</c:f>
              <c:numCache>
                <c:formatCode>0.00%</c:formatCode>
                <c:ptCount val="31"/>
                <c:pt idx="0">
                  <c:v>8.6736173798840789E-16</c:v>
                </c:pt>
                <c:pt idx="1">
                  <c:v>1.6666666666702711E-2</c:v>
                </c:pt>
                <c:pt idx="2">
                  <c:v>3.3333333333367514E-2</c:v>
                </c:pt>
                <c:pt idx="3">
                  <c:v>5.0000000000032414E-2</c:v>
                </c:pt>
                <c:pt idx="4">
                  <c:v>6.6666666666697211E-2</c:v>
                </c:pt>
                <c:pt idx="5">
                  <c:v>8.3333333333362042E-2</c:v>
                </c:pt>
                <c:pt idx="6">
                  <c:v>0.11666666666669206</c:v>
                </c:pt>
                <c:pt idx="7">
                  <c:v>0.13333333333335601</c:v>
                </c:pt>
                <c:pt idx="8">
                  <c:v>0.15000000000002109</c:v>
                </c:pt>
                <c:pt idx="9">
                  <c:v>0.18333333333335108</c:v>
                </c:pt>
                <c:pt idx="10">
                  <c:v>0.200000000000016</c:v>
                </c:pt>
                <c:pt idx="11">
                  <c:v>0.23333333333334508</c:v>
                </c:pt>
                <c:pt idx="12">
                  <c:v>0.26666666666667516</c:v>
                </c:pt>
                <c:pt idx="13">
                  <c:v>0.28333333333334015</c:v>
                </c:pt>
                <c:pt idx="14">
                  <c:v>0.31666666666667032</c:v>
                </c:pt>
                <c:pt idx="15">
                  <c:v>0.33333333333333415</c:v>
                </c:pt>
                <c:pt idx="16">
                  <c:v>0.34999999999999931</c:v>
                </c:pt>
                <c:pt idx="17">
                  <c:v>0.38333333333336617</c:v>
                </c:pt>
                <c:pt idx="18">
                  <c:v>0.400000000000031</c:v>
                </c:pt>
                <c:pt idx="19">
                  <c:v>0.43333333333336116</c:v>
                </c:pt>
                <c:pt idx="20">
                  <c:v>0.45000000000002499</c:v>
                </c:pt>
                <c:pt idx="21">
                  <c:v>0.48333333333335515</c:v>
                </c:pt>
                <c:pt idx="22">
                  <c:v>0.51666666666668504</c:v>
                </c:pt>
                <c:pt idx="23">
                  <c:v>0.53333333333334898</c:v>
                </c:pt>
                <c:pt idx="24">
                  <c:v>0.5833333333333437</c:v>
                </c:pt>
                <c:pt idx="25">
                  <c:v>0.6333333333333383</c:v>
                </c:pt>
                <c:pt idx="26">
                  <c:v>0.68333333333333302</c:v>
                </c:pt>
                <c:pt idx="27">
                  <c:v>0.71666666666670031</c:v>
                </c:pt>
                <c:pt idx="28">
                  <c:v>0.76666666666669436</c:v>
                </c:pt>
                <c:pt idx="29">
                  <c:v>0.8166666666666893</c:v>
                </c:pt>
                <c:pt idx="30">
                  <c:v>0.86666666666668335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5C-4272-B4E3-645023F0E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73792"/>
        <c:axId val="174474352"/>
      </c:scatterChart>
      <c:valAx>
        <c:axId val="17447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4474352"/>
        <c:crosses val="autoZero"/>
        <c:crossBetween val="midCat"/>
      </c:valAx>
      <c:valAx>
        <c:axId val="17447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4473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0.12897</cdr:x>
      <cdr:y>0.03951</cdr:y>
    </cdr:from>
    <cdr:to>
      <cdr:x>0.28373</cdr:x>
      <cdr:y>0.27079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63038"/>
          <a:ext cx="432048" cy="369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Overflow="clip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US" sz="1050" b="1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Δ</a:t>
          </a:r>
          <a:r>
            <a:rPr lang="en-US" sz="1050" b="1" dirty="0" err="1"/>
            <a:t>t</a:t>
          </a:r>
          <a:r>
            <a:rPr lang="en-US" sz="1050" b="1" dirty="0"/>
            <a:t>, 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0.78463</cdr:x>
      <cdr:y>0.72795</cdr:y>
    </cdr:from>
    <cdr:to>
      <cdr:x>0.94753</cdr:x>
      <cdr:y>0.84539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71261" y="1057628"/>
          <a:ext cx="513069" cy="170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050" b="1">
              <a:solidFill>
                <a:sysClr val="windowText" lastClr="000000"/>
              </a:solidFill>
              <a:latin typeface="Calibri"/>
            </a:rPr>
            <a:t>ΔV</a:t>
          </a:r>
          <a:r>
            <a:rPr lang="en-US" sz="1050" b="1" baseline="-25000">
              <a:solidFill>
                <a:sysClr val="windowText" lastClr="000000"/>
              </a:solidFill>
              <a:latin typeface="Calibri"/>
            </a:rPr>
            <a:t>THp</a:t>
          </a:r>
          <a:r>
            <a:rPr lang="en-US" sz="1050" b="1"/>
            <a:t>, V</a:t>
          </a:r>
          <a:endParaRPr lang="ru-RU" sz="105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0.11678</cdr:x>
      <cdr:y>0.04686</cdr:y>
    </cdr:from>
    <cdr:to>
      <cdr:x>0.30345</cdr:x>
      <cdr:y>0.12734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302" y="74233"/>
          <a:ext cx="540802" cy="127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US" sz="1000" b="1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Δ</a:t>
          </a:r>
          <a:r>
            <a:rPr lang="en-US" sz="1000" b="1" dirty="0" err="1"/>
            <a:t>t</a:t>
          </a:r>
          <a:r>
            <a:rPr lang="en-US" sz="1000" b="1" dirty="0"/>
            <a:t>,</a:t>
          </a:r>
          <a:r>
            <a:rPr lang="en-US" sz="1000" b="1" baseline="0" dirty="0"/>
            <a:t> %</a:t>
          </a:r>
          <a:endParaRPr lang="et-EE" sz="1000" b="1" dirty="0"/>
        </a:p>
      </cdr:txBody>
    </cdr:sp>
  </cdr:relSizeAnchor>
  <cdr:relSizeAnchor xmlns:cdr="http://schemas.openxmlformats.org/drawingml/2006/chartDrawing">
    <cdr:from>
      <cdr:x>0.62716</cdr:x>
      <cdr:y>0.70288</cdr:y>
    </cdr:from>
    <cdr:to>
      <cdr:x>0.90112</cdr:x>
      <cdr:y>0.82871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1816879" y="1080120"/>
          <a:ext cx="793653" cy="1933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US" sz="1050" b="1" dirty="0" err="1">
              <a:solidFill>
                <a:sysClr val="windowText" lastClr="000000"/>
              </a:solidFill>
              <a:latin typeface="+mn-lt"/>
            </a:rPr>
            <a:t>Δ</a:t>
          </a:r>
          <a:r>
            <a:rPr lang="en-US" sz="1050" b="1" dirty="0" err="1"/>
            <a:t>V</a:t>
          </a:r>
          <a:r>
            <a:rPr lang="en-US" sz="1050" b="1" baseline="-25000" dirty="0" err="1"/>
            <a:t>THp</a:t>
          </a:r>
          <a:r>
            <a:rPr lang="en-US" sz="1050" b="1" baseline="0" dirty="0"/>
            <a:t>, V</a:t>
          </a:r>
          <a:endParaRPr lang="et-EE" sz="1050" b="1" baseline="-25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0.10788</cdr:x>
      <cdr:y>0.05395</cdr:y>
    </cdr:from>
    <cdr:to>
      <cdr:x>0.21993</cdr:x>
      <cdr:y>0.13851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011" y="97262"/>
          <a:ext cx="351038" cy="1524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b="1">
              <a:solidFill>
                <a:sysClr val="windowText" lastClr="000000"/>
              </a:solidFill>
              <a:latin typeface="Calibri"/>
            </a:rPr>
            <a:t>Δ</a:t>
          </a:r>
          <a:r>
            <a:rPr lang="en-US" sz="1000" b="1"/>
            <a:t>t, %</a:t>
          </a:r>
          <a:endParaRPr lang="ru-RU" sz="1000" b="1"/>
        </a:p>
      </cdr:txBody>
    </cdr:sp>
  </cdr:relSizeAnchor>
  <cdr:relSizeAnchor xmlns:cdr="http://schemas.openxmlformats.org/drawingml/2006/chartDrawing">
    <cdr:from>
      <cdr:x>0.78509</cdr:x>
      <cdr:y>0.71796</cdr:y>
    </cdr:from>
    <cdr:to>
      <cdr:x>0.94528</cdr:x>
      <cdr:y>0.80251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9758" y="1294310"/>
          <a:ext cx="501889" cy="152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050" b="1">
              <a:solidFill>
                <a:sysClr val="windowText" lastClr="000000"/>
              </a:solidFill>
              <a:latin typeface="Calibri"/>
            </a:rPr>
            <a:t>ΔV</a:t>
          </a:r>
          <a:r>
            <a:rPr lang="en-US" sz="1050" b="1" baseline="-25000">
              <a:solidFill>
                <a:sysClr val="windowText" lastClr="000000"/>
              </a:solidFill>
              <a:latin typeface="Calibri"/>
            </a:rPr>
            <a:t>THp</a:t>
          </a:r>
          <a:r>
            <a:rPr lang="en-US" sz="1050" b="1"/>
            <a:t>, V</a:t>
          </a:r>
          <a:endParaRPr lang="ru-RU" sz="105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0.78569</cdr:x>
      <cdr:y>0.70528</cdr:y>
    </cdr:from>
    <cdr:to>
      <cdr:x>0.99997</cdr:x>
      <cdr:y>0.8579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8406" y="1983342"/>
          <a:ext cx="1136848" cy="429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err="1">
              <a:effectLst/>
              <a:latin typeface="+mn-lt"/>
              <a:ea typeface="+mn-ea"/>
              <a:cs typeface="+mn-cs"/>
            </a:rPr>
            <a:t>ΔV</a:t>
          </a:r>
          <a:r>
            <a:rPr lang="en-US" sz="1200" baseline="-25000" dirty="0" err="1">
              <a:effectLst/>
              <a:latin typeface="+mn-lt"/>
              <a:ea typeface="+mn-ea"/>
              <a:cs typeface="+mn-cs"/>
            </a:rPr>
            <a:t>THp</a:t>
          </a:r>
          <a:r>
            <a:rPr lang="en-US" sz="1200" baseline="-2500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200" dirty="0"/>
            <a:t>, V</a:t>
          </a:r>
          <a:endParaRPr lang="et-EE" sz="1200" dirty="0"/>
        </a:p>
      </cdr:txBody>
    </cdr:sp>
  </cdr:relSizeAnchor>
  <cdr:relSizeAnchor xmlns:cdr="http://schemas.openxmlformats.org/drawingml/2006/chartDrawing">
    <cdr:from>
      <cdr:x>0.11318</cdr:x>
      <cdr:y>0.02994</cdr:y>
    </cdr:from>
    <cdr:to>
      <cdr:x>0.31886</cdr:x>
      <cdr:y>0.19695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0490" y="84193"/>
          <a:ext cx="1091222" cy="469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effectLst/>
              <a:latin typeface="+mn-lt"/>
              <a:ea typeface="+mn-ea"/>
              <a:cs typeface="+mn-cs"/>
            </a:rPr>
            <a:t>Δt</a:t>
          </a:r>
          <a:r>
            <a:rPr lang="en-US" sz="1200" dirty="0"/>
            <a:t>, %</a:t>
          </a:r>
          <a:endParaRPr lang="et-EE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733" cy="49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7" tIns="47268" rIns="94537" bIns="47268" numCol="1" anchor="t" anchorCtr="0" compatLnSpc="1">
            <a:prstTxWarp prst="textNoShape">
              <a:avLst/>
            </a:prstTxWarp>
          </a:bodyPr>
          <a:lstStyle>
            <a:lvl1pPr defTabSz="944861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1" y="1"/>
            <a:ext cx="2948733" cy="49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7" tIns="47268" rIns="94537" bIns="47268" numCol="1" anchor="t" anchorCtr="0" compatLnSpc="1">
            <a:prstTxWarp prst="textNoShape">
              <a:avLst/>
            </a:prstTxWarp>
          </a:bodyPr>
          <a:lstStyle>
            <a:lvl1pPr algn="r" defTabSz="944861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536"/>
            <a:ext cx="2948733" cy="49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7" tIns="47268" rIns="94537" bIns="47268" numCol="1" anchor="b" anchorCtr="0" compatLnSpc="1">
            <a:prstTxWarp prst="textNoShape">
              <a:avLst/>
            </a:prstTxWarp>
          </a:bodyPr>
          <a:lstStyle>
            <a:lvl1pPr defTabSz="944861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1" y="9442536"/>
            <a:ext cx="2948733" cy="49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7" tIns="47268" rIns="94537" bIns="47268" numCol="1" anchor="b" anchorCtr="0" compatLnSpc="1">
            <a:prstTxWarp prst="textNoShape">
              <a:avLst/>
            </a:prstTxWarp>
          </a:bodyPr>
          <a:lstStyle>
            <a:lvl1pPr algn="r" defTabSz="944861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52CFEEC8-F458-4AF9-A38E-87BD16FD41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1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185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9627" y="0"/>
            <a:ext cx="2936185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8725" cy="377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441" y="4722088"/>
            <a:ext cx="4968928" cy="44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175"/>
            <a:ext cx="2936185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9627" y="9444175"/>
            <a:ext cx="2936185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EFE02AF-8267-415F-9E6A-78256C416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13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1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4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ärkmete kohatäid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buFont typeface="+mj-lt"/>
                  <a:buAutoNum type="arabicPeriod"/>
                </a:pPr>
                <a:endParaRPr lang="et-E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Märkmete kohatäid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buFont typeface="+mj-lt"/>
                  <a:buAutoNum type="arabicPeriod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technology and environment dependent curve for voltage threshold shift as a function of gate input signal probability </a:t>
                </a:r>
                <a:r>
                  <a:rPr lang="en-US" sz="1200" i="1" dirty="0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1200" i="1" dirty="0" err="1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200" i="1" baseline="-25000" dirty="0" err="1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THp</a:t>
                </a:r>
                <a:r>
                  <a:rPr lang="en-US" sz="1200" i="1" dirty="0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200" i="1" dirty="0" err="1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200" i="1" baseline="-25000" dirty="0" err="1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i="1" dirty="0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200" dirty="0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t-EE" sz="1200" dirty="0">
                  <a:solidFill>
                    <a:srgbClr val="9300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technology and environment dependent curves for degradation of gate delays as a function of voltage threshold shift </a:t>
                </a:r>
                <a:r>
                  <a:rPr lang="en-US" sz="1200" i="0">
                    <a:latin typeface="Cambria Math" panose="02040503050406030204" pitchFamily="18" charset="0"/>
                  </a:rPr>
                  <a:t>Δ</a:t>
                </a:r>
                <a:r>
                  <a:rPr lang="et-EE" sz="1200" i="0" baseline="-25000">
                    <a:latin typeface="Cambria Math" panose="02040503050406030204" pitchFamily="18" charset="0"/>
                  </a:rPr>
                  <a:t>_</a:t>
                </a:r>
                <a:r>
                  <a:rPr lang="en-US" sz="1200" i="0" baseline="-25000">
                    <a:latin typeface="Cambria Math" panose="02040503050406030204" pitchFamily="18" charset="0"/>
                  </a:rPr>
                  <a:t>𝑔𝑎𝑡𝑒^𝑁𝐵𝑇𝐼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THp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gate type in the netlist (INV, 2NAND, 2NOR) </a:t>
                </a:r>
              </a:p>
              <a:p>
                <a:pPr lvl="1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 one-time SPICE electrical simulations of the individual gates </a:t>
                </a:r>
                <a:endParaRPr lang="et-E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 the circuit with the stimuli to observe signal probabilities </a:t>
                </a:r>
                <a:r>
                  <a:rPr lang="en-US" sz="1200" i="1" dirty="0" err="1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200" i="1" baseline="-25000" dirty="0" err="1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i="1" baseline="-25000" dirty="0">
                    <a:solidFill>
                      <a:srgbClr val="9300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gate inputs and assign the estimated NBTI-induced gate delays </a:t>
                </a:r>
              </a:p>
              <a:p>
                <a:pPr lvl="1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suitable technique to identify and calculate NBTI-induced critical path delays </a:t>
                </a:r>
                <a:endParaRPr lang="et-E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4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4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9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7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46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03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4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them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5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buildings are situated a little bit apart in radius half up to one km.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3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3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5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2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9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229"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E02AF-8267-415F-9E6A-78256C4164A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0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edit</a:t>
            </a:r>
            <a:r>
              <a:rPr lang="et-EE" noProof="0" dirty="0"/>
              <a:t> </a:t>
            </a:r>
            <a:r>
              <a:rPr lang="et-EE" noProof="0" dirty="0" err="1"/>
              <a:t>Master</a:t>
            </a:r>
            <a:r>
              <a:rPr lang="et-EE" noProof="0" dirty="0"/>
              <a:t> </a:t>
            </a:r>
            <a:r>
              <a:rPr lang="et-EE" noProof="0" dirty="0" err="1"/>
              <a:t>title</a:t>
            </a:r>
            <a:r>
              <a:rPr lang="et-EE" noProof="0" dirty="0"/>
              <a:t> </a:t>
            </a:r>
            <a:r>
              <a:rPr lang="et-EE" noProof="0" dirty="0" err="1"/>
              <a:t>style</a:t>
            </a:r>
            <a:endParaRPr lang="et-E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edit</a:t>
            </a:r>
            <a:r>
              <a:rPr lang="et-EE" noProof="0" dirty="0"/>
              <a:t> </a:t>
            </a:r>
            <a:r>
              <a:rPr lang="et-EE" noProof="0" dirty="0" err="1"/>
              <a:t>Master</a:t>
            </a:r>
            <a:r>
              <a:rPr lang="et-EE" noProof="0" dirty="0"/>
              <a:t> </a:t>
            </a:r>
            <a:r>
              <a:rPr lang="et-EE" noProof="0" dirty="0" err="1"/>
              <a:t>text</a:t>
            </a:r>
            <a:r>
              <a:rPr lang="et-EE" noProof="0" dirty="0"/>
              <a:t> </a:t>
            </a:r>
            <a:r>
              <a:rPr lang="et-EE" noProof="0" dirty="0" err="1"/>
              <a:t>styles</a:t>
            </a:r>
            <a:endParaRPr lang="et-EE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Euromicro DSD, Santander, Spain, September 4-6,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© Maksim Jenihhin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0BDB-D144-4EBD-B845-CF27ABA534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4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Euromicro DSD, Santander, Spain, September 4-6,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© Maksim Jenihhin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D1420-FD07-45A6-82E6-55F9F6ABEC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54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428625"/>
            <a:ext cx="1708150" cy="5819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428625"/>
            <a:ext cx="4975225" cy="5819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Euromicro DSD, Santander, Spain, September 4-6,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© Maksim Jenihhin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9C55-B73B-44BF-AFF1-EBF6453758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12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LATW, Fortaleza, Brazil, March 12-15,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 </a:t>
            </a:r>
            <a:r>
              <a:rPr lang="en-US"/>
              <a:t>Sergei Kostin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52BC1-0D0A-4609-BC07-41F71BA841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50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357430"/>
            <a:ext cx="7243786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7143800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15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5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0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965825"/>
            <a:ext cx="4197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9950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i_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5163" y="6000750"/>
            <a:ext cx="365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83100" y="6048375"/>
            <a:ext cx="377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300" b="1" i="0">
                <a:solidFill>
                  <a:srgbClr val="969696"/>
                </a:solidFill>
                <a:latin typeface="Verdana" pitchFamily="34" charset="0"/>
              </a:rPr>
              <a:t>Department of Computer Engineering</a:t>
            </a:r>
          </a:p>
          <a:p>
            <a:pPr algn="r" eaLnBrk="1" hangingPunct="1">
              <a:defRPr/>
            </a:pPr>
            <a:r>
              <a:rPr lang="en-US" sz="1300" i="0">
                <a:solidFill>
                  <a:srgbClr val="969696"/>
                </a:solidFill>
                <a:latin typeface="Verdana" pitchFamily="34" charset="0"/>
              </a:rPr>
              <a:t>ati.ttu.ee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7022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7E65-CFB3-4BAB-B7DE-81F628C18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785926"/>
            <a:ext cx="6786610" cy="185738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786610" cy="170973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MEDIAN Finale, Tallinn, Estonia, November 10-11,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© Maksim Jenihhin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8927-1F27-45D0-8C3A-46CB9105B3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946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B803-731C-4C0F-AF0D-FCA64E9AF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9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7C2A-2737-4C65-BF0C-4BAB42BA8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3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1377-488E-4F59-9BA0-D2E59392D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7847-C415-4C1E-948E-340E9D88CA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DD27-1604-4323-AEEE-FAFCAD7C4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6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7173A-7839-4035-AE50-D139F65A4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4ACD-6F6D-4F6C-92BC-6A3AFDB3C1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4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7BE6-F619-4826-B6C5-96CFC6B6D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99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682625"/>
            <a:ext cx="2228850" cy="5489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2625"/>
            <a:ext cx="6538913" cy="5489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46D08-7BA5-4FE2-A3E6-30755A259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34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8C54-D14E-4A72-8EE0-0E297FD57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9300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US" noProof="0" dirty="0"/>
              <a:t>Third</a:t>
            </a:r>
            <a:r>
              <a:rPr lang="en-US" dirty="0"/>
              <a:t> level</a:t>
            </a:r>
          </a:p>
          <a:p>
            <a:pPr lvl="3"/>
            <a:r>
              <a:rPr lang="en-US" noProof="0" dirty="0"/>
              <a:t>Fourth</a:t>
            </a:r>
            <a:r>
              <a:rPr lang="en-US" dirty="0"/>
              <a:t> level</a:t>
            </a:r>
          </a:p>
          <a:p>
            <a:pPr lvl="4"/>
            <a:r>
              <a:rPr lang="en-US" noProof="0" dirty="0"/>
              <a:t>Fifth </a:t>
            </a:r>
            <a:r>
              <a:rPr lang="en-US" noProof="0" dirty="0" err="1"/>
              <a:t>leve</a:t>
            </a:r>
            <a:r>
              <a:rPr lang="en-US" dirty="0"/>
              <a:t>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MEDIAN Finale, Tallinn, Estonia, November 10-11,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t-EE" dirty="0"/>
              <a:t> </a:t>
            </a:r>
            <a:r>
              <a:rPr lang="en-US" dirty="0"/>
              <a:t>Sergei </a:t>
            </a:r>
            <a:r>
              <a:rPr lang="en-US" dirty="0" err="1"/>
              <a:t>Kostin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328" y="6525344"/>
            <a:ext cx="1209537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868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7221F-64A0-4BF0-930C-52B3C02E2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90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5A7F-EFC7-42B4-8C82-D4BB707E7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29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06E2-1F84-4E83-8CB7-4C7AA88F2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6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BC1-5D70-428D-B9B8-82A0DA6F9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70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0147-FB19-4A1D-B41E-34F5D4A3B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63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F403-E568-4085-A8C9-BAE7FBBC3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2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17FC-AEDD-4D25-8D53-40C84F743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04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FDB-538A-4142-8256-3BB6C9CE6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24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DB22-1565-404D-B3A4-D08792C2C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75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CBF4-BFB6-4C72-9B8E-442551FC0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406900"/>
            <a:ext cx="7280298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3" y="2906713"/>
            <a:ext cx="72802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MEDIAN Finale, Tallinn, Estonia, November 10-11,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dirty="0"/>
              <a:t> </a:t>
            </a:r>
            <a:r>
              <a:rPr lang="en-US" dirty="0"/>
              <a:t>Sergei </a:t>
            </a:r>
            <a:r>
              <a:rPr lang="en-US" dirty="0" err="1"/>
              <a:t>Kostin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5747-EBD6-4117-BEA9-D43F323911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36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E264-F849-4816-9F8C-2D56C2428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34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4A35-B732-4CE7-A7EF-2246A5A08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97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43608-B9FE-45E7-B713-11A291A45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38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A81A-91C8-490E-9A55-2F437A9DE9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21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B3C8-316B-4FAB-8C18-3C1F3A9808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18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E1CA-9343-473A-A3BA-EC01261048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23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EB30-EBC3-49C9-B2DE-700092CF0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79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116F1-5151-4FF3-AE13-475C43429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42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58F9-F5CB-47DF-8C07-2460AC79C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63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7F6E-55BA-42EF-A53C-930F75DED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412875"/>
            <a:ext cx="3341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463" y="1412875"/>
            <a:ext cx="3341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LATW, Fortaleza, Brazil, March 12-15, 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dirty="0"/>
              <a:t> </a:t>
            </a:r>
            <a:r>
              <a:rPr lang="en-US" dirty="0"/>
              <a:t>Sergei </a:t>
            </a:r>
            <a:r>
              <a:rPr lang="en-US" dirty="0" err="1"/>
              <a:t>Kostin</a:t>
            </a:r>
            <a:endParaRPr lang="et-E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198F-F27D-48A0-A1CA-1D78348A00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00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C053-6654-4EEE-8002-63CDC5BC9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01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2E7A-4AC8-45E6-BEC6-2294BC7BF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0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965825"/>
            <a:ext cx="4197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09696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i_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5163" y="6000750"/>
            <a:ext cx="365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83100" y="6048375"/>
            <a:ext cx="377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300" b="1" i="0">
                <a:solidFill>
                  <a:srgbClr val="969696"/>
                </a:solidFill>
                <a:latin typeface="Verdana" pitchFamily="34" charset="0"/>
              </a:rPr>
              <a:t>Department of Computer Engineering</a:t>
            </a:r>
          </a:p>
          <a:p>
            <a:pPr algn="r" eaLnBrk="1" hangingPunct="1">
              <a:defRPr/>
            </a:pPr>
            <a:r>
              <a:rPr lang="en-US" sz="1300" i="0">
                <a:solidFill>
                  <a:srgbClr val="969696"/>
                </a:solidFill>
                <a:latin typeface="Verdana" pitchFamily="34" charset="0"/>
              </a:rPr>
              <a:t>ati.ttu.ee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75674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AC96-75C1-47D9-B88C-F232714A3A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28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1FF8-C046-43EB-9D33-C95870C4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5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B10C-6F68-4AF8-BAF5-3ABC1FD22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9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FB38-2DCC-4930-87BE-C82AF4AE4A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8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52AC-97A5-47C8-A314-CD5D4FEF2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50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C982-5FEB-48B8-83F0-E0B1AE483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4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866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0166" y="1428736"/>
            <a:ext cx="3214710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0166" y="2174875"/>
            <a:ext cx="32147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428736"/>
            <a:ext cx="3429024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4290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LATW, Fortaleza, Brazil, March 12-15, 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dirty="0"/>
              <a:t> </a:t>
            </a:r>
            <a:r>
              <a:rPr lang="en-US" dirty="0"/>
              <a:t>Sergei </a:t>
            </a:r>
            <a:r>
              <a:rPr lang="en-US" dirty="0" err="1"/>
              <a:t>Kostin</a:t>
            </a:r>
            <a:endParaRPr lang="et-E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38C4-9070-49C3-94AC-35769210F6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63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FE4B-C05D-4450-B647-5C2308B9A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67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A30E-8CE7-49D5-9645-74B8E0E27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64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9525-5D0B-439B-8E16-7AB132C84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30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682625"/>
            <a:ext cx="2228850" cy="5489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2625"/>
            <a:ext cx="6538913" cy="5489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9F79-DEEF-4C81-B714-704172750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93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FCB2-A7DE-45FA-ADC3-379C508A0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45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F3EC-734D-4FEE-8677-F93DB0CCE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304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969F-9A71-42B2-9C21-2FA30AA25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49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7F6A-ECE3-4DA8-8354-9062EEDF7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53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D3B2-58BD-4E5A-9A3B-4EB64353F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93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198C1-DD70-4C01-AA2B-4CC376FF3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LATW, Fortaleza, Brazil, March 12-15, 2014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dirty="0"/>
              <a:t> </a:t>
            </a:r>
            <a:r>
              <a:rPr lang="en-US" dirty="0"/>
              <a:t>Sergei </a:t>
            </a:r>
            <a:r>
              <a:rPr lang="en-US" dirty="0" err="1"/>
              <a:t>Kostin</a:t>
            </a:r>
            <a:endParaRPr lang="et-E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145D-0563-42B6-BD10-BE32523994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952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359C-B0A4-4F15-8CC5-A877D452B2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21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5005-4B9E-4E35-8CDC-CB4CEC912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95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A20B-7F69-4E65-A93E-F3AB3E4F1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61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4D14C-8729-48C4-BF24-B49065427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07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CBE5-CB4C-41F5-AB76-4A464D26A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3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3E1A-0C44-4943-80E4-C740B99B1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06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595D-EE4D-4C49-8FCC-135AC7CE9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0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5AAC-B8BA-491B-BC3F-FB7170E71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03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6497-93F5-4DEA-BAB0-F59886ECA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9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21D5-534C-49D1-A6DA-636AF6B3F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9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447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D8F4-CDA7-4A23-AF21-4C0F34215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89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A1260-DDCF-4744-A4EA-F26D5C1CE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56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7225-CA4C-479F-9DA4-F7AA87236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84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48AA-8D70-4F10-902B-73D104A0E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71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5D1F-86E4-4682-8450-BFA5E7AC31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189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9087-F79D-426B-AD72-FB39CFE05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877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6DFF-316F-4683-964C-E3577CB53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7805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965825"/>
            <a:ext cx="4197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57135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i_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5163" y="6000750"/>
            <a:ext cx="365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83100" y="6048375"/>
            <a:ext cx="377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300" b="1" i="0">
                <a:solidFill>
                  <a:srgbClr val="969696"/>
                </a:solidFill>
                <a:latin typeface="Verdana" pitchFamily="34" charset="0"/>
              </a:rPr>
              <a:t>Department of Computer Engineering</a:t>
            </a:r>
          </a:p>
          <a:p>
            <a:pPr algn="r" eaLnBrk="1" hangingPunct="1">
              <a:defRPr/>
            </a:pPr>
            <a:r>
              <a:rPr lang="en-US" sz="1300" i="0">
                <a:solidFill>
                  <a:srgbClr val="969696"/>
                </a:solidFill>
                <a:latin typeface="Verdana" pitchFamily="34" charset="0"/>
              </a:rPr>
              <a:t>ati.ttu.ee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18731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algn="r">
              <a:buNone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AC96-75C1-47D9-B88C-F232714A3A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9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u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273050"/>
            <a:ext cx="4257676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t-EE" noProof="0" dirty="0"/>
          </a:p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875" y="6357938"/>
            <a:ext cx="177323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Euromicro DSD, Santander, Spain, September 4-6, 2013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7938"/>
            <a:ext cx="4511675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© Maksim Jenihhin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000125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F7E7-2D19-4EB7-8E5D-F988854957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546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1FF8-C046-43EB-9D33-C95870C4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3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B10C-6F68-4AF8-BAF5-3ABC1FD22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797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FB38-2DCC-4930-87BE-C82AF4AE4A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2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52AC-97A5-47C8-A314-CD5D4FEF2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501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C982-5FEB-48B8-83F0-E0B1AE483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668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FE4B-C05D-4450-B647-5C2308B9A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62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A30E-8CE7-49D5-9645-74B8E0E27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183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9525-5D0B-439B-8E16-7AB132C84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43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682625"/>
            <a:ext cx="2228850" cy="5489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2625"/>
            <a:ext cx="6538913" cy="5489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9F79-DEEF-4C81-B714-704172750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6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ii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TTU_peamine_logo_ENG_val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894013"/>
            <a:ext cx="532923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isuslaid_uu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TTU_logomargis_val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127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492249" y="14084"/>
            <a:ext cx="6804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75" y="1412875"/>
            <a:ext cx="6835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81137" y="6525344"/>
            <a:ext cx="4170983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t-EE" dirty="0"/>
              <a:t>17th IEEE LATS</a:t>
            </a:r>
            <a:r>
              <a:rPr lang="en-US" dirty="0"/>
              <a:t>, </a:t>
            </a:r>
            <a:r>
              <a:rPr lang="et-EE" dirty="0"/>
              <a:t>Foz do </a:t>
            </a:r>
            <a:r>
              <a:rPr lang="et-EE" i="0" dirty="0"/>
              <a:t>Iguaçu</a:t>
            </a:r>
            <a:r>
              <a:rPr lang="en-US" dirty="0"/>
              <a:t>, </a:t>
            </a:r>
            <a:r>
              <a:rPr lang="et-EE" dirty="0"/>
              <a:t>Brazil</a:t>
            </a:r>
            <a:r>
              <a:rPr lang="en-US" dirty="0"/>
              <a:t>, </a:t>
            </a:r>
            <a:r>
              <a:rPr lang="et-EE" dirty="0"/>
              <a:t>April</a:t>
            </a:r>
            <a:r>
              <a:rPr lang="en-US" dirty="0"/>
              <a:t> </a:t>
            </a:r>
            <a:r>
              <a:rPr lang="et-EE" dirty="0"/>
              <a:t>6</a:t>
            </a:r>
            <a:r>
              <a:rPr lang="en-US" dirty="0"/>
              <a:t>-</a:t>
            </a:r>
            <a:r>
              <a:rPr lang="et-EE" dirty="0"/>
              <a:t>8</a:t>
            </a:r>
            <a:r>
              <a:rPr lang="en-US" dirty="0"/>
              <a:t>, 201</a:t>
            </a:r>
            <a:r>
              <a:rPr lang="et-EE" dirty="0"/>
              <a:t>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6525344"/>
            <a:ext cx="182444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t-EE" dirty="0"/>
              <a:t> </a:t>
            </a:r>
            <a:r>
              <a:rPr lang="en-US" dirty="0"/>
              <a:t>Sergei </a:t>
            </a:r>
            <a:r>
              <a:rPr lang="en-US" dirty="0" err="1"/>
              <a:t>Kostin</a:t>
            </a:r>
            <a:endParaRPr lang="et-E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525344"/>
            <a:ext cx="778297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352BC1-0D0A-4609-BC07-41F71BA841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31" r:id="rId8"/>
    <p:sldLayoutId id="2147483925" r:id="rId9"/>
    <p:sldLayoutId id="2147483926" r:id="rId10"/>
    <p:sldLayoutId id="2147483927" r:id="rId11"/>
    <p:sldLayoutId id="2147484080" r:id="rId1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2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ite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Euromicro DSD, Santander, Spain, September 4-6, 2013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t-EE"/>
              <a:t>© Maksim Jenihhin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2454A-74A2-4625-832F-353370F6FB8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438" y="2357438"/>
            <a:ext cx="7243762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/>
              <a:t>Click to edit Master title style</a:t>
            </a:r>
            <a:endParaRPr lang="et-EE" sz="34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408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pt_fassaadiga_sla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82625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484313"/>
            <a:ext cx="859155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gradFill>
            <a:gsLst>
              <a:gs pos="63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0800000">
            <a:off x="3971925" y="1341438"/>
            <a:ext cx="5172075" cy="76200"/>
          </a:xfrm>
          <a:prstGeom prst="rect">
            <a:avLst/>
          </a:prstGeom>
          <a:gradFill flip="none" rotWithShape="1">
            <a:gsLst>
              <a:gs pos="0">
                <a:srgbClr val="990033"/>
              </a:gs>
              <a:gs pos="100000">
                <a:schemeClr val="accent5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600" b="1" i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50" name="Picture 9" descr="TTU_kakskeelne_varviline_horisontaalne_logo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391275"/>
            <a:ext cx="261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6525"/>
            <a:ext cx="2339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2B3CC-4B75-4541-A3E1-E1C62A03175F}" type="slidenum">
              <a:rPr lang="en-GB" i="0"/>
              <a:pPr>
                <a:defRPr/>
              </a:pPr>
              <a:t>‹#›</a:t>
            </a:fld>
            <a:endParaRPr lang="en-GB" i="0"/>
          </a:p>
        </p:txBody>
      </p:sp>
    </p:spTree>
    <p:extLst>
      <p:ext uri="{BB962C8B-B14F-4D97-AF65-F5344CB8AC3E}">
        <p14:creationId xmlns:p14="http://schemas.microsoft.com/office/powerpoint/2010/main" val="30480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3991" r:id="rId33"/>
    <p:sldLayoutId id="2147483992" r:id="rId34"/>
    <p:sldLayoutId id="2147483993" r:id="rId35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5000"/>
        <a:buFont typeface="Wingdings" pitchFamily="2" charset="2"/>
        <a:buChar char="ü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82625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484313"/>
            <a:ext cx="859155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gradFill>
            <a:gsLst>
              <a:gs pos="63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0800000">
            <a:off x="3971925" y="1341438"/>
            <a:ext cx="5172075" cy="76200"/>
          </a:xfrm>
          <a:prstGeom prst="rect">
            <a:avLst/>
          </a:prstGeom>
          <a:gradFill flip="none" rotWithShape="1">
            <a:gsLst>
              <a:gs pos="0">
                <a:srgbClr val="990033"/>
              </a:gs>
              <a:gs pos="100000">
                <a:schemeClr val="accent5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600" b="1" i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4" name="Picture 9" descr="TTU_kakskeelne_varviline_horisontaalne_logo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391275"/>
            <a:ext cx="261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6525"/>
            <a:ext cx="2339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9711D2-EA09-4430-A1CF-5C2723AAEEAA}" type="slidenum">
              <a:rPr lang="en-GB" i="0"/>
              <a:pPr>
                <a:defRPr/>
              </a:pPr>
              <a:t>‹#›</a:t>
            </a:fld>
            <a:endParaRPr lang="en-GB" i="0"/>
          </a:p>
        </p:txBody>
      </p:sp>
    </p:spTree>
    <p:extLst>
      <p:ext uri="{BB962C8B-B14F-4D97-AF65-F5344CB8AC3E}">
        <p14:creationId xmlns:p14="http://schemas.microsoft.com/office/powerpoint/2010/main" val="5891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5000"/>
        <a:buFont typeface="Wingdings" pitchFamily="2" charset="2"/>
        <a:buChar char="ü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82625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484313"/>
            <a:ext cx="859155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gradFill>
            <a:gsLst>
              <a:gs pos="63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i="0">
              <a:solidFill>
                <a:srgbClr val="B2B2B2"/>
              </a:solidFill>
              <a:latin typeface="Verdana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0800000">
            <a:off x="3971925" y="1341438"/>
            <a:ext cx="5172075" cy="76200"/>
          </a:xfrm>
          <a:prstGeom prst="rect">
            <a:avLst/>
          </a:prstGeom>
          <a:gradFill flip="none" rotWithShape="1">
            <a:gsLst>
              <a:gs pos="0">
                <a:srgbClr val="990033"/>
              </a:gs>
              <a:gs pos="100000">
                <a:schemeClr val="accent5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600" b="1" i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4" name="Picture 9" descr="TTU_kakskeelne_varviline_horisontaalne_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391275"/>
            <a:ext cx="261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6525"/>
            <a:ext cx="2339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9711D2-EA09-4430-A1CF-5C2723AAEEAA}" type="slidenum">
              <a:rPr lang="en-GB" i="0"/>
              <a:pPr>
                <a:defRPr/>
              </a:pPr>
              <a:t>‹#›</a:t>
            </a:fld>
            <a:endParaRPr lang="en-GB" i="0"/>
          </a:p>
        </p:txBody>
      </p:sp>
    </p:spTree>
    <p:extLst>
      <p:ext uri="{BB962C8B-B14F-4D97-AF65-F5344CB8AC3E}">
        <p14:creationId xmlns:p14="http://schemas.microsoft.com/office/powerpoint/2010/main" val="252302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5000"/>
        <a:buFont typeface="Wingdings" pitchFamily="2" charset="2"/>
        <a:buChar char="ü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t_fassaadiga_sla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:\DOCs\CONFERENCES\MTV'12\presentation\TTU_alternatiivne_logo_EST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" y="5842179"/>
            <a:ext cx="4555394" cy="828253"/>
          </a:xfrm>
          <a:prstGeom prst="rect">
            <a:avLst/>
          </a:prstGeom>
          <a:solidFill>
            <a:schemeClr val="bg1">
              <a:alpha val="51000"/>
            </a:schemeClr>
          </a:solidFill>
          <a:extLst/>
        </p:spPr>
      </p:pic>
      <p:pic>
        <p:nvPicPr>
          <p:cNvPr id="1026" name="Picture 2" descr="https://upload.wikimedia.org/wikipedia/commons/a/a7/LocationEstoniaInEurope.png">
            <a:extLst>
              <a:ext uri="{FF2B5EF4-FFF2-40B4-BE49-F238E27FC236}">
                <a16:creationId xmlns:a16="http://schemas.microsoft.com/office/drawing/2014/main" id="{CC85C1A7-DAE7-4ED5-A490-451FEAB5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16"/>
            <a:ext cx="2608898" cy="26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1">
            <a:extLst>
              <a:ext uri="{FF2B5EF4-FFF2-40B4-BE49-F238E27FC236}">
                <a16:creationId xmlns:a16="http://schemas.microsoft.com/office/drawing/2014/main" id="{2EB5BBE6-315D-4FDD-B10A-9DE8E11B23C9}"/>
              </a:ext>
            </a:extLst>
          </p:cNvPr>
          <p:cNvSpPr txBox="1">
            <a:spLocks/>
          </p:cNvSpPr>
          <p:nvPr/>
        </p:nvSpPr>
        <p:spPr>
          <a:xfrm>
            <a:off x="3868530" y="133136"/>
            <a:ext cx="3727806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3200" b="1" i="0" dirty="0">
                <a:solidFill>
                  <a:srgbClr val="930042"/>
                </a:solidFill>
              </a:rPr>
              <a:t>Tallinn, Estonia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9A0813FF-D626-4D4F-96F5-E7D1C24AEC4D}"/>
              </a:ext>
            </a:extLst>
          </p:cNvPr>
          <p:cNvSpPr txBox="1">
            <a:spLocks/>
          </p:cNvSpPr>
          <p:nvPr/>
        </p:nvSpPr>
        <p:spPr>
          <a:xfrm>
            <a:off x="4742904" y="5787748"/>
            <a:ext cx="4392488" cy="9371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800" b="1" i="0" dirty="0">
                <a:solidFill>
                  <a:schemeClr val="tx1"/>
                </a:solidFill>
              </a:rPr>
              <a:t>Sergei </a:t>
            </a:r>
            <a:r>
              <a:rPr lang="en-US" sz="2800" b="1" i="0" dirty="0" err="1">
                <a:solidFill>
                  <a:schemeClr val="tx1"/>
                </a:solidFill>
              </a:rPr>
              <a:t>Kostin</a:t>
            </a:r>
            <a:r>
              <a:rPr lang="en-US" sz="2800" b="1" i="0" dirty="0">
                <a:solidFill>
                  <a:schemeClr val="tx1"/>
                </a:solidFill>
              </a:rPr>
              <a:t>, Ph.D.</a:t>
            </a:r>
          </a:p>
          <a:p>
            <a:r>
              <a:rPr lang="en-US" sz="1600" b="1" i="0" dirty="0">
                <a:solidFill>
                  <a:schemeClr val="tx1"/>
                </a:solidFill>
              </a:rPr>
              <a:t>Department of Computer Systems </a:t>
            </a:r>
          </a:p>
        </p:txBody>
      </p:sp>
    </p:spTree>
    <p:extLst>
      <p:ext uri="{BB962C8B-B14F-4D97-AF65-F5344CB8AC3E}">
        <p14:creationId xmlns:p14="http://schemas.microsoft.com/office/powerpoint/2010/main" val="150904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083" y="14084"/>
            <a:ext cx="6980192" cy="863600"/>
          </a:xfrm>
        </p:spPr>
        <p:txBody>
          <a:bodyPr/>
          <a:lstStyle/>
          <a:p>
            <a:pPr lvl="1" algn="ctr"/>
            <a:r>
              <a:rPr lang="en-US" sz="280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 effect modeling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120" y="1505681"/>
            <a:ext cx="7920880" cy="56912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W. Wang, et. al, “The Impact of NBTI Effect on Combinational </a:t>
            </a:r>
            <a:r>
              <a:rPr lang="en-US" sz="1200" dirty="0" err="1"/>
              <a:t>Circuit:Modeling</a:t>
            </a:r>
            <a:r>
              <a:rPr lang="en-US" sz="1200" dirty="0"/>
              <a:t>, Simulation, and Analysis”, 2010</a:t>
            </a:r>
          </a:p>
          <a:p>
            <a:pPr marL="228600" lvl="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Yu Cao, et. al "Cross-Layer Modeling and Simulation of Circuit Reliability“, 2014</a:t>
            </a:r>
            <a:endParaRPr lang="et-EE" sz="1200" dirty="0"/>
          </a:p>
          <a:p>
            <a:endParaRPr lang="et-EE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91680" y="738918"/>
            <a:ext cx="660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model dependency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pMOS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 transistor threshold voltage </a:t>
            </a:r>
            <a:r>
              <a:rPr lang="en-US"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THp</a:t>
            </a:r>
            <a:r>
              <a:rPr lang="en-US" sz="2000" i="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shift on input signal probability </a:t>
            </a:r>
            <a:r>
              <a:rPr lang="en-US"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1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1680" y="2046249"/>
            <a:ext cx="6050614" cy="3624540"/>
            <a:chOff x="1691680" y="1446804"/>
            <a:chExt cx="6050614" cy="36245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28"/>
            <a:stretch/>
          </p:blipFill>
          <p:spPr bwMode="auto">
            <a:xfrm>
              <a:off x="1691680" y="1446804"/>
              <a:ext cx="6050614" cy="36245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3769841" y="1701356"/>
              <a:ext cx="2448272" cy="103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70042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70042"/>
                </a:buClr>
                <a:buFont typeface="Symbol" pitchFamily="18" charset="2"/>
                <a:buChar char="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600" i="0" kern="0" dirty="0"/>
                <a:t>PTM 65nm technology</a:t>
              </a:r>
            </a:p>
            <a:p>
              <a:pPr marL="0" indent="0">
                <a:buNone/>
              </a:pPr>
              <a:r>
                <a:rPr lang="en-US" sz="1600" i="0" kern="0" dirty="0"/>
                <a:t>T  = 105 </a:t>
              </a:r>
              <a:r>
                <a:rPr lang="et-EE" sz="1600" i="0" dirty="0"/>
                <a:t>ºC</a:t>
              </a:r>
              <a:endParaRPr lang="en-US" sz="1600" i="0" dirty="0"/>
            </a:p>
            <a:p>
              <a:pPr marL="0" indent="0">
                <a:buNone/>
              </a:pPr>
              <a:r>
                <a:rPr lang="en-US" sz="1600" i="0" dirty="0"/>
                <a:t>V</a:t>
              </a:r>
              <a:r>
                <a:rPr lang="en-US" sz="1200" i="0" dirty="0"/>
                <a:t>th</a:t>
              </a:r>
              <a:r>
                <a:rPr lang="en-US" sz="1600" i="0" dirty="0"/>
                <a:t> = 1.1V</a:t>
              </a:r>
            </a:p>
            <a:p>
              <a:pPr marL="0" indent="0">
                <a:buNone/>
              </a:pPr>
              <a:r>
                <a:rPr lang="en-US" sz="1600" i="0" kern="0" dirty="0"/>
                <a:t>10 years of aging</a:t>
              </a:r>
              <a:endParaRPr lang="et-EE" sz="1600" i="0" kern="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91680" y="5670789"/>
            <a:ext cx="651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These voltage shift values serve as input values for modeling the NBTI-induced gate delays in SPICE simulations.</a:t>
            </a:r>
          </a:p>
        </p:txBody>
      </p:sp>
    </p:spTree>
    <p:extLst>
      <p:ext uri="{BB962C8B-B14F-4D97-AF65-F5344CB8AC3E}">
        <p14:creationId xmlns:p14="http://schemas.microsoft.com/office/powerpoint/2010/main" val="15825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49" y="14084"/>
            <a:ext cx="6968183" cy="863600"/>
          </a:xfrm>
        </p:spPr>
        <p:txBody>
          <a:bodyPr/>
          <a:lstStyle/>
          <a:p>
            <a:r>
              <a:rPr lang="en-US" sz="2800" dirty="0"/>
              <a:t>SPICE simulation of basic gates</a:t>
            </a:r>
            <a:endParaRPr lang="et-EE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37" y="940499"/>
            <a:ext cx="4310857" cy="251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627784" y="338479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  <a:endParaRPr lang="et-EE" sz="20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1073" y="336970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n-NAND</a:t>
            </a:r>
            <a:endParaRPr lang="et-EE" sz="20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5517" y="336970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n-NOR</a:t>
            </a:r>
            <a:endParaRPr lang="et-EE" sz="2000" b="1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2101913" y="958061"/>
            <a:ext cx="288032" cy="242673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2696" y="1830481"/>
            <a:ext cx="224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Transistor level</a:t>
            </a:r>
            <a:endParaRPr lang="et-EE" i="0" dirty="0"/>
          </a:p>
        </p:txBody>
      </p:sp>
      <p:grpSp>
        <p:nvGrpSpPr>
          <p:cNvPr id="9" name="Group 8"/>
          <p:cNvGrpSpPr/>
          <p:nvPr/>
        </p:nvGrpSpPr>
        <p:grpSpPr>
          <a:xfrm>
            <a:off x="272661" y="3744721"/>
            <a:ext cx="9052877" cy="2572890"/>
            <a:chOff x="272661" y="3744721"/>
            <a:chExt cx="9052877" cy="2572890"/>
          </a:xfrm>
        </p:grpSpPr>
        <p:grpSp>
          <p:nvGrpSpPr>
            <p:cNvPr id="24" name="Group 23"/>
            <p:cNvGrpSpPr/>
            <p:nvPr/>
          </p:nvGrpSpPr>
          <p:grpSpPr>
            <a:xfrm>
              <a:off x="272661" y="3744721"/>
              <a:ext cx="8640960" cy="2067495"/>
              <a:chOff x="323528" y="4077072"/>
              <a:chExt cx="8640960" cy="206749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23528" y="4077072"/>
                <a:ext cx="7157403" cy="2030516"/>
                <a:chOff x="323528" y="4077072"/>
                <a:chExt cx="7157403" cy="2030516"/>
              </a:xfrm>
            </p:grpSpPr>
            <p:graphicFrame>
              <p:nvGraphicFramePr>
                <p:cNvPr id="7" name="Chart 6"/>
                <p:cNvGraphicFramePr/>
                <p:nvPr>
                  <p:extLst/>
                </p:nvPr>
              </p:nvGraphicFramePr>
              <p:xfrm>
                <a:off x="323528" y="4509120"/>
                <a:ext cx="2719711" cy="159549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8" name="Chart 7"/>
                <p:cNvGraphicFramePr/>
                <p:nvPr>
                  <p:extLst/>
                </p:nvPr>
              </p:nvGraphicFramePr>
              <p:xfrm>
                <a:off x="3081571" y="4523412"/>
                <a:ext cx="2897000" cy="158417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17" name="Right Arrow 16"/>
                <p:cNvSpPr/>
                <p:nvPr/>
              </p:nvSpPr>
              <p:spPr bwMode="auto">
                <a:xfrm rot="8187049">
                  <a:off x="2288290" y="4096301"/>
                  <a:ext cx="444504" cy="360040"/>
                </a:xfrm>
                <a:prstGeom prst="righ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t-EE" sz="24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 bwMode="auto">
                <a:xfrm rot="5400000">
                  <a:off x="4429088" y="4100212"/>
                  <a:ext cx="406320" cy="360040"/>
                </a:xfrm>
                <a:prstGeom prst="righ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t-EE" sz="24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9" name="Right Arrow 18"/>
                <p:cNvSpPr/>
                <p:nvPr/>
              </p:nvSpPr>
              <p:spPr bwMode="auto">
                <a:xfrm rot="2627232">
                  <a:off x="7121476" y="4089064"/>
                  <a:ext cx="359455" cy="360040"/>
                </a:xfrm>
                <a:prstGeom prst="righ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t-EE" sz="24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aphicFrame>
            <p:nvGraphicFramePr>
              <p:cNvPr id="21" name="Chart 20"/>
              <p:cNvGraphicFramePr/>
              <p:nvPr>
                <p:extLst/>
              </p:nvPr>
            </p:nvGraphicFramePr>
            <p:xfrm>
              <a:off x="6010910" y="4523412"/>
              <a:ext cx="2953578" cy="162115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3" name="Rectangle 2"/>
            <p:cNvSpPr/>
            <p:nvPr/>
          </p:nvSpPr>
          <p:spPr>
            <a:xfrm>
              <a:off x="2174560" y="5917501"/>
              <a:ext cx="71509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Dependence of gate output delay on ∆</a:t>
              </a:r>
              <a:r>
                <a:rPr lang="en-US" sz="2000" b="1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000" b="1" i="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THp</a:t>
              </a:r>
              <a:r>
                <a:rPr lang="en-US" sz="20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t-EE" sz="2000"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4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084"/>
            <a:ext cx="7776864" cy="863600"/>
          </a:xfrm>
        </p:spPr>
        <p:txBody>
          <a:bodyPr/>
          <a:lstStyle/>
          <a:p>
            <a:r>
              <a:rPr lang="en-US" sz="2800" dirty="0"/>
              <a:t>NBTI-induced gate delay degradation modelling</a:t>
            </a:r>
            <a:endParaRPr lang="et-EE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91780" y="475688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i="0" dirty="0" err="1">
                <a:cs typeface="Times New Roman" panose="02020603050405020304" pitchFamily="18" charset="0"/>
              </a:rPr>
              <a:t>Δt</a:t>
            </a:r>
            <a:r>
              <a:rPr lang="en-US" i="0" baseline="-25000" dirty="0" err="1">
                <a:cs typeface="Times New Roman" panose="02020603050405020304" pitchFamily="18" charset="0"/>
              </a:rPr>
              <a:t>gate</a:t>
            </a:r>
            <a:r>
              <a:rPr lang="en-US" i="0" dirty="0">
                <a:cs typeface="Times New Roman" panose="02020603050405020304" pitchFamily="18" charset="0"/>
              </a:rPr>
              <a:t>= </a:t>
            </a:r>
            <a:r>
              <a:rPr lang="en-US" b="1" i="0" dirty="0">
                <a:solidFill>
                  <a:srgbClr val="930042"/>
                </a:solidFill>
                <a:cs typeface="Times New Roman" panose="02020603050405020304" pitchFamily="18" charset="0"/>
              </a:rPr>
              <a:t>λ</a:t>
            </a:r>
            <a:r>
              <a:rPr lang="en-US" i="0" dirty="0">
                <a:cs typeface="Times New Roman" panose="02020603050405020304" pitchFamily="18" charset="0"/>
              </a:rPr>
              <a:t>·∆</a:t>
            </a:r>
            <a:r>
              <a:rPr lang="en-US" i="0" dirty="0" err="1">
                <a:cs typeface="Times New Roman" panose="02020603050405020304" pitchFamily="18" charset="0"/>
              </a:rPr>
              <a:t>V</a:t>
            </a:r>
            <a:r>
              <a:rPr lang="en-US" i="0" baseline="-25000" dirty="0" err="1">
                <a:cs typeface="Times New Roman" panose="02020603050405020304" pitchFamily="18" charset="0"/>
              </a:rPr>
              <a:t>THp</a:t>
            </a:r>
            <a:r>
              <a:rPr lang="en-US" i="0" dirty="0">
                <a:cs typeface="Times New Roman" panose="02020603050405020304" pitchFamily="18" charset="0"/>
              </a:rPr>
              <a:t>(x</a:t>
            </a:r>
            <a:r>
              <a:rPr lang="en-US" i="0" baseline="-25000" dirty="0">
                <a:cs typeface="Times New Roman" panose="02020603050405020304" pitchFamily="18" charset="0"/>
              </a:rPr>
              <a:t>i</a:t>
            </a:r>
            <a:r>
              <a:rPr lang="en-US" i="0" dirty="0">
                <a:cs typeface="Times New Roman" panose="02020603050405020304" pitchFamily="18" charset="0"/>
              </a:rPr>
              <a:t>)+</a:t>
            </a:r>
            <a:r>
              <a:rPr lang="en-US" b="1" i="0" dirty="0">
                <a:solidFill>
                  <a:srgbClr val="930042"/>
                </a:solidFill>
                <a:cs typeface="Times New Roman" panose="02020603050405020304" pitchFamily="18" charset="0"/>
              </a:rPr>
              <a:t>μ</a:t>
            </a:r>
            <a:r>
              <a:rPr lang="en-US" i="0" dirty="0">
                <a:cs typeface="Times New Roman" panose="02020603050405020304" pitchFamily="18" charset="0"/>
              </a:rPr>
              <a:t>·∆</a:t>
            </a:r>
            <a:r>
              <a:rPr lang="en-US" i="0" dirty="0" err="1">
                <a:cs typeface="Times New Roman" panose="02020603050405020304" pitchFamily="18" charset="0"/>
              </a:rPr>
              <a:t>V</a:t>
            </a:r>
            <a:r>
              <a:rPr lang="en-US" i="0" baseline="-25000" dirty="0" err="1">
                <a:cs typeface="Times New Roman" panose="02020603050405020304" pitchFamily="18" charset="0"/>
              </a:rPr>
              <a:t>THp</a:t>
            </a:r>
            <a:r>
              <a:rPr lang="en-US" i="0" dirty="0">
                <a:cs typeface="Times New Roman" panose="02020603050405020304" pitchFamily="18" charset="0"/>
              </a:rPr>
              <a:t>(x</a:t>
            </a:r>
            <a:r>
              <a:rPr lang="en-US" i="0" baseline="-25000" dirty="0">
                <a:cs typeface="Times New Roman" panose="02020603050405020304" pitchFamily="18" charset="0"/>
              </a:rPr>
              <a:t>i</a:t>
            </a:r>
            <a:r>
              <a:rPr lang="en-US" i="0" dirty="0">
                <a:cs typeface="Times New Roman" panose="02020603050405020304" pitchFamily="18" charset="0"/>
              </a:rPr>
              <a:t>)</a:t>
            </a:r>
            <a:r>
              <a:rPr lang="en-US" i="0" baseline="30000" dirty="0">
                <a:cs typeface="Times New Roman" panose="02020603050405020304" pitchFamily="18" charset="0"/>
              </a:rPr>
              <a:t>2</a:t>
            </a:r>
            <a:endParaRPr lang="et-EE" i="0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539991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</a:t>
            </a:r>
            <a:r>
              <a:rPr lang="en-US" sz="1800" b="1" i="0" dirty="0">
                <a:solidFill>
                  <a:srgbClr val="930042"/>
                </a:solidFill>
                <a:cs typeface="Times New Roman" panose="02020603050405020304" pitchFamily="18" charset="0"/>
              </a:rPr>
              <a:t>λ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>
                <a:solidFill>
                  <a:srgbClr val="930042"/>
                </a:solidFill>
                <a:cs typeface="Times New Roman" panose="02020603050405020304" pitchFamily="18" charset="0"/>
              </a:rPr>
              <a:t>μ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values is extracted and used to precisely  model NBTI-induced path delay degradations</a:t>
            </a:r>
            <a:endParaRPr lang="et-EE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35018261"/>
              </p:ext>
            </p:extLst>
          </p:nvPr>
        </p:nvGraphicFramePr>
        <p:xfrm>
          <a:off x="2120954" y="1814356"/>
          <a:ext cx="5305435" cy="281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907704" y="827724"/>
            <a:ext cx="6384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the result of simulations of individual gates in SPICE a mathematically convenient function (black dash) is matched to each curve characterized with SPICE (blue) </a:t>
            </a:r>
            <a:endParaRPr lang="et-EE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14084"/>
            <a:ext cx="7704856" cy="863600"/>
          </a:xfrm>
        </p:spPr>
        <p:txBody>
          <a:bodyPr/>
          <a:lstStyle/>
          <a:p>
            <a:r>
              <a:rPr lang="en-GB" sz="3200" dirty="0">
                <a:solidFill>
                  <a:srgbClr val="930042"/>
                </a:solidFill>
                <a:latin typeface="Arial" pitchFamily="34" charset="0"/>
                <a:cs typeface="Arial" pitchFamily="34" charset="0"/>
              </a:rPr>
              <a:t>De-synchronization due to NBTI</a:t>
            </a:r>
            <a:r>
              <a:rPr lang="et-EE" sz="3200" dirty="0">
                <a:solidFill>
                  <a:srgbClr val="93004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3200" dirty="0">
              <a:solidFill>
                <a:srgbClr val="9300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190" y="754978"/>
            <a:ext cx="6264696" cy="9361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occurs when the sum of all gate delays along a given path is larger than the time slack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3491880" y="1628800"/>
            <a:ext cx="14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Time slack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5833" y="2063851"/>
            <a:ext cx="4556234" cy="344684"/>
            <a:chOff x="2874660" y="2054559"/>
            <a:chExt cx="2098174" cy="6934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76740" y="2743928"/>
              <a:ext cx="1097954" cy="410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631049" y="2398204"/>
              <a:ext cx="689369" cy="207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531015" y="2400255"/>
              <a:ext cx="689369" cy="208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974694" y="2054559"/>
              <a:ext cx="998140" cy="410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627109" y="2400255"/>
              <a:ext cx="689369" cy="208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1656074" y="3570964"/>
            <a:ext cx="3658207" cy="2052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6074" y="4294167"/>
            <a:ext cx="5251831" cy="205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1672571" y="2710661"/>
            <a:ext cx="386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  <a:latin typeface="+mn-lt"/>
              </a:rPr>
              <a:t>Propagation along path P</a:t>
            </a:r>
            <a:r>
              <a:rPr lang="en-US" sz="1800" baseline="-25000" dirty="0">
                <a:solidFill>
                  <a:srgbClr val="00B050"/>
                </a:solidFill>
                <a:latin typeface="+mn-lt"/>
              </a:rPr>
              <a:t>0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 at the start of the circuit lifetime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656073" y="4149080"/>
            <a:ext cx="5251832" cy="3357"/>
            <a:chOff x="1696432" y="3569659"/>
            <a:chExt cx="5251832" cy="335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696432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46893" y="3573016"/>
              <a:ext cx="511539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36912" y="3573016"/>
              <a:ext cx="17392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47165" y="3572557"/>
              <a:ext cx="409899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926392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154326" y="3569659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83896" y="3573016"/>
              <a:ext cx="468024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10727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52367" y="3569659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80708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35319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685780" y="3573016"/>
              <a:ext cx="511539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75799" y="3573016"/>
              <a:ext cx="17392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286052" y="3572557"/>
              <a:ext cx="409899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65279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893213" y="3569659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122783" y="3573016"/>
              <a:ext cx="468024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49614" y="3573016"/>
              <a:ext cx="283280" cy="0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91254" y="3569659"/>
              <a:ext cx="257010" cy="3357"/>
            </a:xfrm>
            <a:prstGeom prst="line">
              <a:avLst/>
            </a:prstGeom>
            <a:ln w="19050">
              <a:solidFill>
                <a:srgbClr val="FF99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651321" y="3430741"/>
            <a:ext cx="3658039" cy="0"/>
            <a:chOff x="1691680" y="2636912"/>
            <a:chExt cx="3658039" cy="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691680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66367" y="2636912"/>
              <a:ext cx="356780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08138" y="2636912"/>
              <a:ext cx="121303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85035" y="2636912"/>
              <a:ext cx="285890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549532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08508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868624" y="2636912"/>
              <a:ext cx="326430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6323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601953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776640" y="2636912"/>
              <a:ext cx="356780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118411" y="2636912"/>
              <a:ext cx="121303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618781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778897" y="2636912"/>
              <a:ext cx="326430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175385" y="2636912"/>
              <a:ext cx="174334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076596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459805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195308" y="2636912"/>
              <a:ext cx="285890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424371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265112" y="2636912"/>
              <a:ext cx="197577" cy="0"/>
            </a:xfrm>
            <a:prstGeom prst="line">
              <a:avLst/>
            </a:prstGeom>
            <a:ln w="19050">
              <a:solidFill>
                <a:srgbClr val="99FF99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41"/>
          <p:cNvSpPr txBox="1">
            <a:spLocks noChangeArrowheads="1"/>
          </p:cNvSpPr>
          <p:nvPr/>
        </p:nvSpPr>
        <p:spPr bwMode="auto">
          <a:xfrm>
            <a:off x="1672571" y="3717032"/>
            <a:ext cx="4893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Propagation along path P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in 10 years</a:t>
            </a:r>
          </a:p>
        </p:txBody>
      </p:sp>
      <p:cxnSp>
        <p:nvCxnSpPr>
          <p:cNvPr id="134" name="Straight Connector 133"/>
          <p:cNvCxnSpPr/>
          <p:nvPr/>
        </p:nvCxnSpPr>
        <p:spPr bwMode="auto">
          <a:xfrm rot="16200000" flipH="1">
            <a:off x="4451282" y="3668324"/>
            <a:ext cx="3537686" cy="161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1651321" y="4745335"/>
            <a:ext cx="4327058" cy="20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651321" y="5033367"/>
            <a:ext cx="29941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651320" y="5321399"/>
            <a:ext cx="37993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17023" y="5033367"/>
            <a:ext cx="2074858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5949648" y="4745335"/>
            <a:ext cx="454201" cy="2052"/>
          </a:xfrm>
          <a:prstGeom prst="line">
            <a:avLst/>
          </a:prstGeom>
          <a:ln w="19050">
            <a:solidFill>
              <a:srgbClr val="FFC000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5428491" y="5321399"/>
            <a:ext cx="338069" cy="4241"/>
          </a:xfrm>
          <a:prstGeom prst="line">
            <a:avLst/>
          </a:prstGeom>
          <a:ln w="19050">
            <a:solidFill>
              <a:srgbClr val="FFC000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732240" y="450912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  <a:latin typeface="+mj-lt"/>
              </a:rPr>
              <a:t>?</a:t>
            </a:r>
            <a:endParaRPr lang="en-GB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1750109" y="5770516"/>
            <a:ext cx="700192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93004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Task: 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NBTI-induced delay critical paths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TextBox 41"/>
          <p:cNvSpPr txBox="1">
            <a:spLocks noChangeArrowheads="1"/>
          </p:cNvSpPr>
          <p:nvPr/>
        </p:nvSpPr>
        <p:spPr bwMode="auto">
          <a:xfrm>
            <a:off x="6444208" y="4797152"/>
            <a:ext cx="2541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>
                <a:solidFill>
                  <a:srgbClr val="FFC000"/>
                </a:solidFill>
                <a:latin typeface="+mn-lt"/>
              </a:rPr>
              <a:t>NBTI induced delay in 10  years</a:t>
            </a:r>
          </a:p>
        </p:txBody>
      </p:sp>
    </p:spTree>
    <p:extLst>
      <p:ext uri="{BB962C8B-B14F-4D97-AF65-F5344CB8AC3E}">
        <p14:creationId xmlns:p14="http://schemas.microsoft.com/office/powerpoint/2010/main" val="14605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86" grpId="0"/>
      <p:bldP spid="155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6C952C-E527-4E2B-85B4-3CE7A443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NBTI</a:t>
            </a:r>
            <a:r>
              <a:rPr lang="et-EE" dirty="0"/>
              <a:t>-</a:t>
            </a:r>
            <a:r>
              <a:rPr lang="et-EE" dirty="0" err="1"/>
              <a:t>critical</a:t>
            </a:r>
            <a:r>
              <a:rPr lang="et-EE" dirty="0"/>
              <a:t> </a:t>
            </a:r>
            <a:r>
              <a:rPr lang="et-EE" dirty="0" err="1"/>
              <a:t>paths</a:t>
            </a:r>
            <a:r>
              <a:rPr lang="et-EE" dirty="0"/>
              <a:t> </a:t>
            </a:r>
            <a:r>
              <a:rPr lang="et-EE" dirty="0" err="1"/>
              <a:t>identification</a:t>
            </a:r>
            <a:r>
              <a:rPr lang="en-US" dirty="0"/>
              <a:t> flow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855ED31-B3F3-438C-B18C-F934C906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0DC3D9A-9079-4C9E-8E65-ED67198522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76932" y="906659"/>
                <a:ext cx="7487556" cy="3098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70042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70042"/>
                  </a:buClr>
                  <a:buFont typeface="Symbol" pitchFamily="18" charset="2"/>
                  <a:buChar char="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+mj-lt"/>
                  <a:buAutoNum type="arabicPeriod"/>
                </a:pPr>
                <a:r>
                  <a:rPr lang="en-US" sz="1800" i="0" kern="0" dirty="0"/>
                  <a:t>Obtain technology and environment dependent curve for voltage threshold shift as a function of gate input signal probability </a:t>
                </a:r>
                <a:r>
                  <a:rPr lang="en-US" sz="1800" i="1" kern="0" dirty="0">
                    <a:solidFill>
                      <a:srgbClr val="930042"/>
                    </a:solidFill>
                  </a:rPr>
                  <a:t>∆</a:t>
                </a:r>
                <a:r>
                  <a:rPr lang="en-US" sz="1800" i="1" kern="0" dirty="0" err="1">
                    <a:solidFill>
                      <a:srgbClr val="930042"/>
                    </a:solidFill>
                  </a:rPr>
                  <a:t>V</a:t>
                </a:r>
                <a:r>
                  <a:rPr lang="en-US" sz="1800" i="1" kern="0" baseline="-25000" dirty="0" err="1">
                    <a:solidFill>
                      <a:srgbClr val="930042"/>
                    </a:solidFill>
                  </a:rPr>
                  <a:t>THp</a:t>
                </a:r>
                <a:r>
                  <a:rPr lang="en-US" sz="1800" i="1" kern="0" dirty="0">
                    <a:solidFill>
                      <a:srgbClr val="930042"/>
                    </a:solidFill>
                  </a:rPr>
                  <a:t>(</a:t>
                </a:r>
                <a:r>
                  <a:rPr lang="en-US" sz="1800" i="1" kern="0" dirty="0" err="1">
                    <a:solidFill>
                      <a:srgbClr val="930042"/>
                    </a:solidFill>
                  </a:rPr>
                  <a:t>P</a:t>
                </a:r>
                <a:r>
                  <a:rPr lang="en-US" sz="1800" i="1" kern="0" baseline="-25000" dirty="0" err="1">
                    <a:solidFill>
                      <a:srgbClr val="930042"/>
                    </a:solidFill>
                  </a:rPr>
                  <a:t>z</a:t>
                </a:r>
                <a:r>
                  <a:rPr lang="en-US" sz="1800" i="1" kern="0" dirty="0">
                    <a:solidFill>
                      <a:srgbClr val="930042"/>
                    </a:solidFill>
                  </a:rPr>
                  <a:t>)</a:t>
                </a:r>
                <a:r>
                  <a:rPr lang="en-US" sz="1800" i="0" kern="0" dirty="0">
                    <a:solidFill>
                      <a:srgbClr val="930042"/>
                    </a:solidFill>
                  </a:rPr>
                  <a:t> </a:t>
                </a:r>
                <a:endParaRPr lang="et-EE" sz="1800" i="0" kern="0" dirty="0">
                  <a:solidFill>
                    <a:srgbClr val="930042"/>
                  </a:solidFill>
                </a:endParaRPr>
              </a:p>
              <a:p>
                <a:pPr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800" i="0" kern="0" dirty="0"/>
                  <a:t>Obtain technology and environment dependent curves for degradation of gate delays as a function of voltage threshold shift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t-EE" sz="1800" i="1" kern="0" baseline="-250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i="0" ker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800" i="1" kern="0" baseline="-25000">
                            <a:latin typeface="Cambria Math" panose="02040503050406030204" pitchFamily="18" charset="0"/>
                          </a:rPr>
                          <m:t>𝑔𝑎𝑡𝑒</m:t>
                        </m:r>
                      </m:sub>
                      <m:sup>
                        <m:r>
                          <a:rPr lang="en-US" sz="1800" i="1" kern="0" baseline="-25000">
                            <a:latin typeface="Cambria Math" panose="02040503050406030204" pitchFamily="18" charset="0"/>
                          </a:rPr>
                          <m:t>𝑁𝐵𝑇𝐼</m:t>
                        </m:r>
                      </m:sup>
                    </m:sSubSup>
                  </m:oMath>
                </a14:m>
                <a:r>
                  <a:rPr lang="en-US" sz="1800" i="1" kern="0" dirty="0"/>
                  <a:t>(</a:t>
                </a:r>
                <a:r>
                  <a:rPr lang="en-US" sz="1800" i="0" kern="0" dirty="0" err="1"/>
                  <a:t>Δ</a:t>
                </a:r>
                <a:r>
                  <a:rPr lang="en-US" sz="1800" i="1" kern="0" dirty="0" err="1"/>
                  <a:t>V</a:t>
                </a:r>
                <a:r>
                  <a:rPr lang="en-US" sz="1800" i="1" kern="0" baseline="-25000" dirty="0" err="1"/>
                  <a:t>THp</a:t>
                </a:r>
                <a:r>
                  <a:rPr lang="en-US" sz="1800" i="1" kern="0" dirty="0"/>
                  <a:t>) </a:t>
                </a:r>
                <a:r>
                  <a:rPr lang="en-US" sz="1800" i="0" kern="0" dirty="0"/>
                  <a:t>for each gate type in the netlist (INV, 2NAND, 2NOR) </a:t>
                </a:r>
              </a:p>
              <a:p>
                <a:pPr lvl="1"/>
                <a:r>
                  <a:rPr lang="en-US" sz="1400" i="0" kern="0" dirty="0"/>
                  <a:t>implies one-time SPICE electrical simulations of the individual gates </a:t>
                </a:r>
                <a:endParaRPr lang="et-EE" sz="1400" i="0" kern="0" dirty="0"/>
              </a:p>
              <a:p>
                <a:pPr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800" i="0" kern="0" dirty="0"/>
                  <a:t>Simulate the circuit with the stimuli to observe signal probabilities </a:t>
                </a:r>
                <a:r>
                  <a:rPr lang="en-US" sz="1800" i="1" kern="0" dirty="0" err="1">
                    <a:solidFill>
                      <a:srgbClr val="930042"/>
                    </a:solidFill>
                  </a:rPr>
                  <a:t>P</a:t>
                </a:r>
                <a:r>
                  <a:rPr lang="en-US" sz="1800" i="1" kern="0" baseline="-25000" dirty="0" err="1">
                    <a:solidFill>
                      <a:srgbClr val="930042"/>
                    </a:solidFill>
                  </a:rPr>
                  <a:t>z</a:t>
                </a:r>
                <a:r>
                  <a:rPr lang="en-US" sz="1800" i="1" kern="0" baseline="-25000" dirty="0">
                    <a:solidFill>
                      <a:srgbClr val="930042"/>
                    </a:solidFill>
                  </a:rPr>
                  <a:t> </a:t>
                </a:r>
                <a:r>
                  <a:rPr lang="en-US" sz="1800" i="0" kern="0" dirty="0"/>
                  <a:t>at gate inputs and assign the estimated NBTI-induced gate delays </a:t>
                </a:r>
              </a:p>
              <a:p>
                <a:pPr lvl="1"/>
                <a:r>
                  <a:rPr lang="en-US" sz="1400" i="0" kern="0" dirty="0"/>
                  <a:t>Use a suitable technique to identify and calculate NBTI-induced critical path delays </a:t>
                </a:r>
                <a:endParaRPr lang="et-EE" sz="1400" i="0" kern="0" dirty="0"/>
              </a:p>
              <a:p>
                <a:endParaRPr lang="et-EE" sz="2000" i="0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0DC3D9A-9079-4C9E-8E65-ED671985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932" y="906659"/>
                <a:ext cx="7487556" cy="3098405"/>
              </a:xfrm>
              <a:prstGeom prst="rect">
                <a:avLst/>
              </a:prstGeom>
              <a:blipFill>
                <a:blip r:embed="rId3"/>
                <a:stretch>
                  <a:fillRect l="-488" t="-11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>
            <a:extLst>
              <a:ext uri="{FF2B5EF4-FFF2-40B4-BE49-F238E27FC236}">
                <a16:creationId xmlns:a16="http://schemas.microsoft.com/office/drawing/2014/main" id="{FBD75D82-A2B6-4281-9777-A70D034F2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82" y="3938898"/>
            <a:ext cx="3589209" cy="2025388"/>
          </a:xfrm>
          <a:prstGeom prst="rect">
            <a:avLst/>
          </a:prstGeom>
          <a:noFill/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842CF4B-363B-4BEC-85E2-E24D228AD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82995"/>
            <a:ext cx="3036828" cy="198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80F589B3-F046-4EB4-A0CF-4E803FDDA469}"/>
              </a:ext>
            </a:extLst>
          </p:cNvPr>
          <p:cNvSpPr/>
          <p:nvPr/>
        </p:nvSpPr>
        <p:spPr>
          <a:xfrm>
            <a:off x="2339752" y="5954152"/>
            <a:ext cx="2042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930042"/>
                </a:solidFill>
              </a:rPr>
              <a:t>Step 1: </a:t>
            </a:r>
            <a:r>
              <a:rPr lang="en-US" sz="2000" dirty="0">
                <a:solidFill>
                  <a:srgbClr val="930042"/>
                </a:solidFill>
              </a:rPr>
              <a:t>∆</a:t>
            </a:r>
            <a:r>
              <a:rPr lang="en-US" sz="2000" dirty="0" err="1">
                <a:solidFill>
                  <a:srgbClr val="930042"/>
                </a:solidFill>
              </a:rPr>
              <a:t>V</a:t>
            </a:r>
            <a:r>
              <a:rPr lang="en-US" sz="2000" baseline="-25000" dirty="0" err="1">
                <a:solidFill>
                  <a:srgbClr val="930042"/>
                </a:solidFill>
              </a:rPr>
              <a:t>THp</a:t>
            </a:r>
            <a:r>
              <a:rPr lang="en-US" sz="2000" dirty="0">
                <a:solidFill>
                  <a:srgbClr val="930042"/>
                </a:solidFill>
              </a:rPr>
              <a:t>(</a:t>
            </a:r>
            <a:r>
              <a:rPr lang="en-US" sz="2000" dirty="0" err="1">
                <a:solidFill>
                  <a:srgbClr val="930042"/>
                </a:solidFill>
              </a:rPr>
              <a:t>P</a:t>
            </a:r>
            <a:r>
              <a:rPr lang="en-US" sz="2000" baseline="-25000" dirty="0" err="1">
                <a:solidFill>
                  <a:srgbClr val="930042"/>
                </a:solidFill>
              </a:rPr>
              <a:t>z</a:t>
            </a:r>
            <a:r>
              <a:rPr lang="en-US" sz="2000" dirty="0">
                <a:solidFill>
                  <a:srgbClr val="930042"/>
                </a:solidFill>
              </a:rPr>
              <a:t>) </a:t>
            </a:r>
            <a:endParaRPr lang="et-EE" sz="2000" dirty="0">
              <a:solidFill>
                <a:srgbClr val="93004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95A2F99-AC7B-44EA-8D22-291574387E7F}"/>
                  </a:ext>
                </a:extLst>
              </p:cNvPr>
              <p:cNvSpPr/>
              <p:nvPr/>
            </p:nvSpPr>
            <p:spPr>
              <a:xfrm>
                <a:off x="5684549" y="5971611"/>
                <a:ext cx="2395905" cy="41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930042"/>
                    </a:solidFill>
                  </a:rPr>
                  <a:t>Step 2</a:t>
                </a:r>
                <a:r>
                  <a:rPr lang="en-US" sz="2000" dirty="0">
                    <a:solidFill>
                      <a:srgbClr val="930042"/>
                    </a:solidFill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t-EE" sz="2000" i="1" baseline="-25000">
                            <a:solidFill>
                              <a:srgbClr val="93004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93004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aseline="-25000">
                            <a:solidFill>
                              <a:srgbClr val="930042"/>
                            </a:solidFill>
                            <a:latin typeface="Cambria Math" panose="02040503050406030204" pitchFamily="18" charset="0"/>
                          </a:rPr>
                          <m:t>𝑔𝑎𝑡𝑒</m:t>
                        </m:r>
                      </m:sub>
                      <m:sup>
                        <m:r>
                          <a:rPr lang="en-US" sz="2000" baseline="-25000">
                            <a:solidFill>
                              <a:srgbClr val="930042"/>
                            </a:solidFill>
                            <a:latin typeface="Cambria Math" panose="02040503050406030204" pitchFamily="18" charset="0"/>
                          </a:rPr>
                          <m:t>𝑁𝐵𝑇𝐼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930042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930042"/>
                    </a:solidFill>
                  </a:rPr>
                  <a:t>ΔV</a:t>
                </a:r>
                <a:r>
                  <a:rPr lang="en-US" sz="2000" baseline="-25000" dirty="0" err="1">
                    <a:solidFill>
                      <a:srgbClr val="930042"/>
                    </a:solidFill>
                  </a:rPr>
                  <a:t>THp</a:t>
                </a:r>
                <a:r>
                  <a:rPr lang="en-US" sz="2000" dirty="0">
                    <a:solidFill>
                      <a:srgbClr val="930042"/>
                    </a:solidFill>
                  </a:rPr>
                  <a:t>) </a:t>
                </a:r>
                <a:endParaRPr lang="et-EE" sz="2000" dirty="0">
                  <a:solidFill>
                    <a:srgbClr val="930042"/>
                  </a:solidFill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95A2F99-AC7B-44EA-8D22-29157438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549" y="5971611"/>
                <a:ext cx="2395905" cy="412805"/>
              </a:xfrm>
              <a:prstGeom prst="rect">
                <a:avLst/>
              </a:prstGeom>
              <a:blipFill>
                <a:blip r:embed="rId6"/>
                <a:stretch>
                  <a:fillRect l="-2799" t="-8955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25"/>
          <p:cNvSpPr txBox="1">
            <a:spLocks noChangeArrowheads="1"/>
          </p:cNvSpPr>
          <p:nvPr/>
        </p:nvSpPr>
        <p:spPr bwMode="auto">
          <a:xfrm>
            <a:off x="502583" y="2750677"/>
            <a:ext cx="3886412" cy="96645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b="1" i="1" dirty="0" err="1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b="1" i="1" baseline="-25000" dirty="0" err="1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8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nominal gate output delay</a:t>
            </a:r>
            <a:endParaRPr lang="en-US" sz="1800" b="1" i="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k,i</a:t>
            </a: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delay increase by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NBTI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k,i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=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k,i</a:t>
            </a: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+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800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1400" b="1" i="0" dirty="0">
                <a:ea typeface="Times New Roman" panose="02020603050405020304" pitchFamily="18" charset="0"/>
              </a:rPr>
              <a:t> </a:t>
            </a:r>
            <a:endParaRPr lang="et-EE" sz="1400" b="1" i="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400" b="1" i="0" dirty="0">
              <a:solidFill>
                <a:srgbClr val="008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t-EE" sz="1400" b="1" i="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Static NBTI-critical path delay calculation </a:t>
            </a:r>
            <a:endParaRPr lang="et-EE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26760" y="4893708"/>
            <a:ext cx="4608979" cy="5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Symbol" pitchFamily="18" charset="2"/>
              <a:buChar char="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sz="1800" i="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0" kern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) = max {D(</a:t>
            </a:r>
            <a:r>
              <a:rPr lang="en-US" sz="1800" i="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0" kern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)+ t(</a:t>
            </a:r>
            <a:r>
              <a:rPr lang="en-US" sz="1800" i="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0" kern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k,i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sz="1800" i="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0" kern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IN(</a:t>
            </a:r>
            <a:r>
              <a:rPr lang="en-US" sz="1800" i="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0" kern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/>
              <p:cNvSpPr txBox="1">
                <a:spLocks/>
              </p:cNvSpPr>
              <p:nvPr/>
            </p:nvSpPr>
            <p:spPr>
              <a:xfrm>
                <a:off x="502583" y="3995630"/>
                <a:ext cx="4012057" cy="240394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114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114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§"/>
                  <a:defRPr sz="195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114000"/>
                  </a:lnSpc>
                  <a:spcBef>
                    <a:spcPts val="375"/>
                  </a:spcBef>
                  <a:buFont typeface="Calibri" panose="020F0502020204030204" pitchFamily="34" charset="0"/>
                  <a:buChar char="­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5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b="1" dirty="0"/>
                  <a:t>Algorithm 1</a:t>
                </a:r>
                <a:r>
                  <a:rPr lang="en-US" sz="18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i="0" dirty="0">
                    <a:solidFill>
                      <a:srgbClr val="930042"/>
                    </a:solidFill>
                  </a:rPr>
                  <a:t>NBTI-aware static timing analysis</a:t>
                </a:r>
                <a:endParaRPr lang="en-GB" sz="1800" i="0" dirty="0">
                  <a:solidFill>
                    <a:srgbClr val="930042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b="1" i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b="1" i="0" dirty="0"/>
                  <a:t>FOR</a:t>
                </a:r>
                <a:r>
                  <a:rPr lang="en-US" sz="1600" i="0" dirty="0"/>
                  <a:t> all gates 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k</a:t>
                </a:r>
                <a:r>
                  <a:rPr lang="en-US" sz="1600" i="0" dirty="0"/>
                  <a:t>, k = 1, 2, …, NG:</a:t>
                </a:r>
                <a:endParaRPr lang="en-GB" sz="1600" i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i="0" dirty="0"/>
                  <a:t>  t’(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k,i</a:t>
                </a:r>
                <a:r>
                  <a:rPr lang="en-US" sz="1600" i="0" dirty="0"/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),  &amp;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),  &amp;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endParaRPr lang="en-GB" sz="1600" i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i="0" dirty="0"/>
                  <a:t>  D(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k</a:t>
                </a:r>
                <a:r>
                  <a:rPr lang="en-US" sz="1600" i="0" dirty="0"/>
                  <a:t>) = max {D(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i</a:t>
                </a:r>
                <a:r>
                  <a:rPr lang="en-US" sz="1600" i="0" dirty="0"/>
                  <a:t>)+ t’(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k,i</a:t>
                </a:r>
                <a:r>
                  <a:rPr lang="en-US" sz="1600" i="0" dirty="0"/>
                  <a:t>)</a:t>
                </a:r>
                <a:r>
                  <a:rPr lang="en-US" sz="1600" i="0" dirty="0">
                    <a:sym typeface="Symbol" panose="05050102010706020507" pitchFamily="18" charset="2"/>
                  </a:rPr>
                  <a:t>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i</a:t>
                </a:r>
                <a:r>
                  <a:rPr lang="en-US" sz="1600" i="0" dirty="0"/>
                  <a:t> </a:t>
                </a:r>
                <a:r>
                  <a:rPr lang="en-US" sz="1600" i="0" dirty="0">
                    <a:sym typeface="Symbol" panose="05050102010706020507" pitchFamily="18" charset="2"/>
                  </a:rPr>
                  <a:t></a:t>
                </a:r>
                <a:r>
                  <a:rPr lang="en-US" sz="1600" i="0" dirty="0"/>
                  <a:t> IN(</a:t>
                </a:r>
                <a:r>
                  <a:rPr lang="en-US" sz="1600" i="0" dirty="0" err="1"/>
                  <a:t>G</a:t>
                </a:r>
                <a:r>
                  <a:rPr lang="en-US" sz="1600" i="0" baseline="-25000" dirty="0" err="1"/>
                  <a:t>k</a:t>
                </a:r>
                <a:r>
                  <a:rPr lang="en-US" sz="1600" i="0" dirty="0"/>
                  <a:t>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i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b="1" i="0" dirty="0"/>
                  <a:t>END FOR</a:t>
                </a:r>
                <a:endParaRPr lang="en-GB" sz="1600" i="0" dirty="0"/>
              </a:p>
            </p:txBody>
          </p:sp>
        </mc:Choice>
        <mc:Fallback xmlns="">
          <p:sp>
            <p:nvSpPr>
              <p:cNvPr id="1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83" y="3995630"/>
                <a:ext cx="4012057" cy="2403949"/>
              </a:xfrm>
              <a:prstGeom prst="rect">
                <a:avLst/>
              </a:prstGeom>
              <a:blipFill rotWithShape="0">
                <a:blip r:embed="rId3"/>
                <a:stretch>
                  <a:fillRect l="-1214" t="-1266" b="-329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oup 121"/>
          <p:cNvGrpSpPr/>
          <p:nvPr/>
        </p:nvGrpSpPr>
        <p:grpSpPr>
          <a:xfrm>
            <a:off x="1337638" y="1394994"/>
            <a:ext cx="2298101" cy="1253855"/>
            <a:chOff x="1286398" y="1671610"/>
            <a:chExt cx="1648568" cy="869652"/>
          </a:xfrm>
        </p:grpSpPr>
        <p:grpSp>
          <p:nvGrpSpPr>
            <p:cNvPr id="123" name="Group 122"/>
            <p:cNvGrpSpPr/>
            <p:nvPr/>
          </p:nvGrpSpPr>
          <p:grpSpPr>
            <a:xfrm>
              <a:off x="1286398" y="1671610"/>
              <a:ext cx="1648568" cy="869652"/>
              <a:chOff x="1286398" y="1671610"/>
              <a:chExt cx="1648568" cy="869652"/>
            </a:xfrm>
          </p:grpSpPr>
          <p:sp>
            <p:nvSpPr>
              <p:cNvPr id="128" name="Rounded Rectangle 127"/>
              <p:cNvSpPr>
                <a:spLocks noChangeArrowheads="1"/>
              </p:cNvSpPr>
              <p:nvPr/>
            </p:nvSpPr>
            <p:spPr bwMode="auto">
              <a:xfrm>
                <a:off x="1342107" y="1671610"/>
                <a:ext cx="1565648" cy="80640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t-EE" sz="4800" b="1"/>
              </a:p>
            </p:txBody>
          </p:sp>
          <p:sp>
            <p:nvSpPr>
              <p:cNvPr id="129" name="Rectangle 128"/>
              <p:cNvSpPr>
                <a:spLocks noChangeArrowheads="1"/>
              </p:cNvSpPr>
              <p:nvPr/>
            </p:nvSpPr>
            <p:spPr bwMode="auto">
              <a:xfrm>
                <a:off x="2001819" y="1927975"/>
                <a:ext cx="322044" cy="379739"/>
              </a:xfrm>
              <a:prstGeom prst="rect">
                <a:avLst/>
              </a:prstGeom>
              <a:noFill/>
              <a:ln w="190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t-EE" sz="18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0" name="Text Box 21"/>
              <p:cNvSpPr txBox="1">
                <a:spLocks noChangeArrowheads="1"/>
              </p:cNvSpPr>
              <p:nvPr/>
            </p:nvSpPr>
            <p:spPr bwMode="auto">
              <a:xfrm>
                <a:off x="1286398" y="1766008"/>
                <a:ext cx="780272" cy="36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1800" b="1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k,1</a:t>
                </a:r>
                <a:r>
                  <a:rPr lang="en-US" sz="1800" b="1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t-EE" sz="1800" b="1" i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Text Box 24"/>
              <p:cNvSpPr txBox="1">
                <a:spLocks noChangeArrowheads="1"/>
              </p:cNvSpPr>
              <p:nvPr/>
            </p:nvSpPr>
            <p:spPr bwMode="auto">
              <a:xfrm>
                <a:off x="1345789" y="2178034"/>
                <a:ext cx="730871" cy="36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1800" b="1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k,2</a:t>
                </a:r>
                <a:r>
                  <a:rPr lang="en-US" sz="1800" b="1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t-EE" sz="1800" b="1" i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2" name="Text Box 25"/>
              <p:cNvSpPr txBox="1">
                <a:spLocks noChangeArrowheads="1"/>
              </p:cNvSpPr>
              <p:nvPr/>
            </p:nvSpPr>
            <p:spPr bwMode="auto">
              <a:xfrm>
                <a:off x="2258046" y="1887184"/>
                <a:ext cx="676920" cy="36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800" b="1" i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1800" b="1" i="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b="1" i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1800" b="1" i="1" baseline="-25000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US" sz="1800" b="1" i="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t-EE" sz="1800" b="1" i="0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24" name="Text Box 20"/>
            <p:cNvSpPr txBox="1">
              <a:spLocks noChangeArrowheads="1"/>
            </p:cNvSpPr>
            <p:nvPr/>
          </p:nvSpPr>
          <p:spPr bwMode="auto">
            <a:xfrm>
              <a:off x="1876919" y="1929295"/>
              <a:ext cx="578027" cy="36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b="1" i="1" dirty="0" err="1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r>
                <a:rPr lang="en-US" sz="1800" b="1" i="1" baseline="-25000" dirty="0" err="1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</a:t>
              </a:r>
              <a:endParaRPr lang="et-EE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 flipV="1">
              <a:off x="1835632" y="2028357"/>
              <a:ext cx="173408" cy="0"/>
            </a:xfrm>
            <a:prstGeom prst="line">
              <a:avLst/>
            </a:prstGeom>
            <a:no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 flipV="1">
              <a:off x="1827374" y="2218226"/>
              <a:ext cx="173408" cy="0"/>
            </a:xfrm>
            <a:prstGeom prst="line">
              <a:avLst/>
            </a:prstGeom>
            <a:no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2322826" y="2127419"/>
              <a:ext cx="173408" cy="0"/>
            </a:xfrm>
            <a:prstGeom prst="line">
              <a:avLst/>
            </a:prstGeom>
            <a:no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</p:cxnSp>
      </p:grpSp>
      <p:graphicFrame>
        <p:nvGraphicFramePr>
          <p:cNvPr id="118" name="Content Placeholder 157"/>
          <p:cNvGraphicFramePr>
            <a:graphicFrameLocks/>
          </p:cNvGraphicFramePr>
          <p:nvPr>
            <p:extLst/>
          </p:nvPr>
        </p:nvGraphicFramePr>
        <p:xfrm>
          <a:off x="4218771" y="4001514"/>
          <a:ext cx="4831161" cy="61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93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1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baseline="0" dirty="0"/>
                        <a:t>No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900" i="1" baseline="0" dirty="0"/>
                        <a:t>G</a:t>
                      </a:r>
                      <a:r>
                        <a:rPr lang="et-EE" sz="900" i="1" baseline="-25000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2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3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4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5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6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7</a:t>
                      </a:r>
                      <a:endParaRPr lang="et-EE" sz="900" baseline="-25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8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i="0" baseline="-25000" dirty="0"/>
                        <a:t>9</a:t>
                      </a:r>
                      <a:endParaRPr lang="et-EE" sz="9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baseline="-25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G</a:t>
                      </a:r>
                      <a:r>
                        <a:rPr lang="et-EE" sz="900" baseline="-250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i="1" dirty="0"/>
                        <a:t>D</a:t>
                      </a:r>
                      <a:endParaRPr lang="et-EE" sz="900" i="1" baseline="-25000" dirty="0"/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/>
                        <a:t>6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t-EE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t-EE" sz="900" dirty="0">
                        <a:solidFill>
                          <a:schemeClr val="tx1"/>
                        </a:solidFill>
                      </a:endParaRP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b="1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t-EE" sz="900" b="1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T="18000" marB="1800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4" name="Group 133"/>
          <p:cNvGrpSpPr/>
          <p:nvPr/>
        </p:nvGrpSpPr>
        <p:grpSpPr>
          <a:xfrm>
            <a:off x="3707021" y="825978"/>
            <a:ext cx="5503758" cy="2536902"/>
            <a:chOff x="3707021" y="825978"/>
            <a:chExt cx="5503758" cy="2536902"/>
          </a:xfrm>
        </p:grpSpPr>
        <p:grpSp>
          <p:nvGrpSpPr>
            <p:cNvPr id="8" name="Group 7"/>
            <p:cNvGrpSpPr/>
            <p:nvPr/>
          </p:nvGrpSpPr>
          <p:grpSpPr>
            <a:xfrm>
              <a:off x="4018893" y="825978"/>
              <a:ext cx="5191886" cy="2536902"/>
              <a:chOff x="3113386" y="1223637"/>
              <a:chExt cx="5191886" cy="25369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113386" y="1223637"/>
                <a:ext cx="5191886" cy="2536902"/>
                <a:chOff x="2225131" y="1287422"/>
                <a:chExt cx="5191886" cy="253690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25131" y="1287422"/>
                  <a:ext cx="5191886" cy="2536902"/>
                  <a:chOff x="2237348" y="1340768"/>
                  <a:chExt cx="5191886" cy="2536902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237348" y="1340768"/>
                    <a:ext cx="5191886" cy="2536902"/>
                    <a:chOff x="2416053" y="1602845"/>
                    <a:chExt cx="5191886" cy="2536902"/>
                  </a:xfrm>
                </p:grpSpPr>
                <p:grpSp>
                  <p:nvGrpSpPr>
                    <p:cNvPr id="22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6053" y="1602845"/>
                      <a:ext cx="5191886" cy="2157789"/>
                      <a:chOff x="-3805" y="-2143"/>
                      <a:chExt cx="39937" cy="16598"/>
                    </a:xfrm>
                  </p:grpSpPr>
                  <p:grpSp>
                    <p:nvGrpSpPr>
                      <p:cNvPr id="107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805" y="-2143"/>
                        <a:ext cx="39937" cy="13625"/>
                        <a:chOff x="-3043" y="-2143"/>
                        <a:chExt cx="39937" cy="13625"/>
                      </a:xfrm>
                    </p:grpSpPr>
                    <p:sp>
                      <p:nvSpPr>
                        <p:cNvPr id="110" name="Text 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3043" y="-2143"/>
                          <a:ext cx="9779" cy="2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solidFill>
                                <a:srgbClr val="457AB9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Primary Inputs</a:t>
                          </a:r>
                          <a:endParaRPr lang="et-EE" sz="1400" b="1" dirty="0">
                            <a:solidFill>
                              <a:srgbClr val="457AB9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1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115" y="-513"/>
                          <a:ext cx="9779" cy="2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solidFill>
                                <a:srgbClr val="457AB9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Primary Outputs</a:t>
                          </a:r>
                          <a:endParaRPr lang="et-EE" sz="1400" b="1" dirty="0">
                            <a:solidFill>
                              <a:srgbClr val="457AB9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12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2522" y="-639"/>
                          <a:ext cx="36484" cy="12121"/>
                          <a:chOff x="-4109" y="-639"/>
                          <a:chExt cx="36484" cy="12121"/>
                        </a:xfrm>
                      </p:grpSpPr>
                      <p:grpSp>
                        <p:nvGrpSpPr>
                          <p:cNvPr id="113" name="Group 1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4109" y="624"/>
                            <a:ext cx="36484" cy="10858"/>
                            <a:chOff x="-4109" y="624"/>
                            <a:chExt cx="36484" cy="10858"/>
                          </a:xfrm>
                        </p:grpSpPr>
                        <p:cxnSp>
                          <p:nvCxnSpPr>
                            <p:cNvPr id="115" name="Straight Connector 114"/>
                            <p:cNvCxnSpPr/>
                            <p:nvPr/>
                          </p:nvCxnSpPr>
                          <p:spPr bwMode="auto">
                            <a:xfrm>
                              <a:off x="-4109" y="624"/>
                              <a:ext cx="0" cy="10858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457AB9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16" name="Straight Connector 115"/>
                            <p:cNvCxnSpPr/>
                            <p:nvPr/>
                          </p:nvCxnSpPr>
                          <p:spPr bwMode="auto">
                            <a:xfrm>
                              <a:off x="32248" y="3309"/>
                              <a:ext cx="127" cy="7557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>
                                  <a:lumMod val="95000"/>
                                  <a:lumOff val="0"/>
                                </a:schemeClr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cxnSp>
                        <p:nvCxnSpPr>
                          <p:cNvPr id="114" name="Straight Connector 113"/>
                          <p:cNvCxnSpPr/>
                          <p:nvPr/>
                        </p:nvCxnSpPr>
                        <p:spPr bwMode="auto">
                          <a:xfrm>
                            <a:off x="24940" y="-639"/>
                            <a:ext cx="0" cy="3112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>
                                <a:lumMod val="95000"/>
                                <a:lumOff val="0"/>
                              </a:schemeClr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  <p:cxnSp>
                    <p:nvCxnSpPr>
                      <p:cNvPr id="108" name="Straight Connector 107"/>
                      <p:cNvCxnSpPr/>
                      <p:nvPr/>
                    </p:nvCxnSpPr>
                    <p:spPr bwMode="auto">
                      <a:xfrm>
                        <a:off x="29329" y="12296"/>
                        <a:ext cx="0" cy="215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>
                            <a:lumMod val="95000"/>
                            <a:lumOff val="0"/>
                          </a:schemeClr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109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87" y="12509"/>
                        <a:ext cx="1143" cy="152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100000"/>
                          <a:lumOff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et-EE" sz="4000" b="1"/>
                      </a:p>
                    </p:txBody>
                  </p:sp>
                </p:grpSp>
                <p:grpSp>
                  <p:nvGrpSpPr>
                    <p:cNvPr id="23" name="Group 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97486" y="1692732"/>
                      <a:ext cx="4612778" cy="2447015"/>
                      <a:chOff x="1014315" y="284294"/>
                      <a:chExt cx="4541413" cy="2409157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1032927" y="362495"/>
                        <a:ext cx="4522801" cy="2171988"/>
                        <a:chOff x="1251161" y="500866"/>
                        <a:chExt cx="5755682" cy="3110068"/>
                      </a:xfrm>
                    </p:grpSpPr>
                    <p:grpSp>
                      <p:nvGrpSpPr>
                        <p:cNvPr id="58" name="Group 57"/>
                        <p:cNvGrpSpPr/>
                        <p:nvPr/>
                      </p:nvGrpSpPr>
                      <p:grpSpPr>
                        <a:xfrm>
                          <a:off x="1251161" y="998866"/>
                          <a:ext cx="768792" cy="554639"/>
                          <a:chOff x="1259632" y="1412776"/>
                          <a:chExt cx="792088" cy="576064"/>
                        </a:xfrm>
                      </p:grpSpPr>
                      <p:sp>
                        <p:nvSpPr>
                          <p:cNvPr id="104" name="Rectangle 103"/>
                          <p:cNvSpPr/>
                          <p:nvPr/>
                        </p:nvSpPr>
                        <p:spPr>
                          <a:xfrm>
                            <a:off x="1619672" y="1412776"/>
                            <a:ext cx="432048" cy="576064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385D8A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t-EE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 sz="1400" b="1"/>
                          </a:p>
                        </p:txBody>
                      </p:sp>
                      <p:cxnSp>
                        <p:nvCxnSpPr>
                          <p:cNvPr id="105" name="Straight Connector 104"/>
                          <p:cNvCxnSpPr/>
                          <p:nvPr/>
                        </p:nvCxnSpPr>
                        <p:spPr>
                          <a:xfrm>
                            <a:off x="1259632" y="1556792"/>
                            <a:ext cx="360040" cy="0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Straight Connector 105"/>
                          <p:cNvCxnSpPr/>
                          <p:nvPr/>
                        </p:nvCxnSpPr>
                        <p:spPr>
                          <a:xfrm>
                            <a:off x="1259632" y="1844824"/>
                            <a:ext cx="360040" cy="0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59" name="Rectangle 58"/>
                        <p:cNvSpPr/>
                        <p:nvPr/>
                      </p:nvSpPr>
                      <p:spPr>
                        <a:xfrm>
                          <a:off x="1600611" y="1913698"/>
                          <a:ext cx="419341" cy="5546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1251161" y="2034900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1251161" y="2347135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" name="Rectangle 61"/>
                        <p:cNvSpPr/>
                        <p:nvPr/>
                      </p:nvSpPr>
                      <p:spPr>
                        <a:xfrm>
                          <a:off x="2718852" y="1457083"/>
                          <a:ext cx="419341" cy="554638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63" name="Straight Connector 62"/>
                        <p:cNvCxnSpPr/>
                        <p:nvPr/>
                      </p:nvCxnSpPr>
                      <p:spPr>
                        <a:xfrm>
                          <a:off x="2369402" y="1595743"/>
                          <a:ext cx="349450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TextBox 102"/>
                        <p:cNvSpPr txBox="1"/>
                        <p:nvPr/>
                      </p:nvSpPr>
                      <p:spPr>
                        <a:xfrm>
                          <a:off x="2036755" y="1827617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8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5" name="TextBox 103"/>
                        <p:cNvSpPr txBox="1"/>
                        <p:nvPr/>
                      </p:nvSpPr>
                      <p:spPr>
                        <a:xfrm>
                          <a:off x="3139824" y="1338823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9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66" name="Straight Connector 65"/>
                        <p:cNvCxnSpPr/>
                        <p:nvPr/>
                      </p:nvCxnSpPr>
                      <p:spPr>
                        <a:xfrm>
                          <a:off x="2019952" y="1276184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/>
                        <p:nvPr/>
                      </p:nvCxnSpPr>
                      <p:spPr>
                        <a:xfrm>
                          <a:off x="2369402" y="1304880"/>
                          <a:ext cx="0" cy="25023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4972420" y="2630203"/>
                          <a:ext cx="419341" cy="554639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>
                          <a:off x="4619165" y="3068960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" name="TextBox 134"/>
                        <p:cNvSpPr txBox="1"/>
                        <p:nvPr/>
                      </p:nvSpPr>
                      <p:spPr>
                        <a:xfrm>
                          <a:off x="5410624" y="500866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6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Rectangle 70"/>
                        <p:cNvSpPr/>
                        <p:nvPr/>
                      </p:nvSpPr>
                      <p:spPr>
                        <a:xfrm>
                          <a:off x="3837094" y="1345514"/>
                          <a:ext cx="419341" cy="49885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72" name="Straight Connector 71"/>
                        <p:cNvCxnSpPr/>
                        <p:nvPr/>
                      </p:nvCxnSpPr>
                      <p:spPr>
                        <a:xfrm>
                          <a:off x="3487644" y="1414843"/>
                          <a:ext cx="349450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" name="TextBox 140"/>
                        <p:cNvSpPr txBox="1"/>
                        <p:nvPr/>
                      </p:nvSpPr>
                      <p:spPr>
                        <a:xfrm>
                          <a:off x="4285627" y="2142587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6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TextBox 141"/>
                        <p:cNvSpPr txBox="1"/>
                        <p:nvPr/>
                      </p:nvSpPr>
                      <p:spPr>
                        <a:xfrm>
                          <a:off x="5350794" y="1683894"/>
                          <a:ext cx="509265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10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Rectangle 74"/>
                        <p:cNvSpPr/>
                        <p:nvPr/>
                      </p:nvSpPr>
                      <p:spPr>
                        <a:xfrm>
                          <a:off x="4979664" y="1760624"/>
                          <a:ext cx="419341" cy="554638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sp>
                      <p:nvSpPr>
                        <p:cNvPr id="76" name="TextBox 146"/>
                        <p:cNvSpPr txBox="1"/>
                        <p:nvPr/>
                      </p:nvSpPr>
                      <p:spPr>
                        <a:xfrm>
                          <a:off x="6472993" y="2076362"/>
                          <a:ext cx="502819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6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TextBox 148"/>
                        <p:cNvSpPr txBox="1"/>
                        <p:nvPr/>
                      </p:nvSpPr>
                      <p:spPr>
                        <a:xfrm>
                          <a:off x="6034145" y="2961320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/>
                            <a:t>9</a:t>
                          </a:r>
                          <a:endParaRPr lang="en-US" sz="1050" b="1" dirty="0"/>
                        </a:p>
                      </p:txBody>
                    </p:sp>
                    <p:cxnSp>
                      <p:nvCxnSpPr>
                        <p:cNvPr id="78" name="Straight Connector 77"/>
                        <p:cNvCxnSpPr/>
                        <p:nvPr/>
                      </p:nvCxnSpPr>
                      <p:spPr>
                        <a:xfrm>
                          <a:off x="4605829" y="2756544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" name="Rectangle 78"/>
                        <p:cNvSpPr/>
                        <p:nvPr/>
                      </p:nvSpPr>
                      <p:spPr>
                        <a:xfrm>
                          <a:off x="2730064" y="3056295"/>
                          <a:ext cx="419341" cy="554639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80" name="Straight Connector 79"/>
                        <p:cNvCxnSpPr/>
                        <p:nvPr/>
                      </p:nvCxnSpPr>
                      <p:spPr>
                        <a:xfrm>
                          <a:off x="2380614" y="3194955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Straight Connector 80"/>
                        <p:cNvCxnSpPr/>
                        <p:nvPr/>
                      </p:nvCxnSpPr>
                      <p:spPr>
                        <a:xfrm>
                          <a:off x="2380614" y="3472275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" name="TextBox 157"/>
                        <p:cNvSpPr txBox="1"/>
                        <p:nvPr/>
                      </p:nvSpPr>
                      <p:spPr>
                        <a:xfrm>
                          <a:off x="3167272" y="2988548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5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83" name="Straight Connector 82"/>
                        <p:cNvCxnSpPr/>
                        <p:nvPr/>
                      </p:nvCxnSpPr>
                      <p:spPr>
                        <a:xfrm>
                          <a:off x="3156224" y="3356992"/>
                          <a:ext cx="1452352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/>
                        <p:cNvCxnSpPr/>
                        <p:nvPr/>
                      </p:nvCxnSpPr>
                      <p:spPr>
                        <a:xfrm flipH="1">
                          <a:off x="2369401" y="2200784"/>
                          <a:ext cx="1" cy="994171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" name="TextBox 160"/>
                        <p:cNvSpPr txBox="1"/>
                        <p:nvPr/>
                      </p:nvSpPr>
                      <p:spPr>
                        <a:xfrm>
                          <a:off x="4284484" y="1214980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5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86" name="Straight Connector 85"/>
                        <p:cNvCxnSpPr/>
                        <p:nvPr/>
                      </p:nvCxnSpPr>
                      <p:spPr>
                        <a:xfrm>
                          <a:off x="5752126" y="3103496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" name="TextBox 162"/>
                        <p:cNvSpPr txBox="1"/>
                        <p:nvPr/>
                      </p:nvSpPr>
                      <p:spPr>
                        <a:xfrm>
                          <a:off x="2022595" y="926677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4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88" name="Straight Connector 87"/>
                        <p:cNvCxnSpPr/>
                        <p:nvPr/>
                      </p:nvCxnSpPr>
                      <p:spPr>
                        <a:xfrm>
                          <a:off x="5763796" y="2848894"/>
                          <a:ext cx="0" cy="25023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9" name="TextBox 164"/>
                        <p:cNvSpPr txBox="1"/>
                        <p:nvPr/>
                      </p:nvSpPr>
                      <p:spPr>
                        <a:xfrm>
                          <a:off x="6472992" y="1286029"/>
                          <a:ext cx="53385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8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TextBox 165"/>
                        <p:cNvSpPr txBox="1"/>
                        <p:nvPr/>
                      </p:nvSpPr>
                      <p:spPr>
                        <a:xfrm>
                          <a:off x="5413436" y="2502579"/>
                          <a:ext cx="419341" cy="3579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t-EE" sz="1050" b="1" dirty="0">
                              <a:solidFill>
                                <a:srgbClr val="008000"/>
                              </a:solidFill>
                            </a:rPr>
                            <a:t>3</a:t>
                          </a:r>
                          <a:endParaRPr lang="en-US" sz="1050" b="1" dirty="0">
                            <a:solidFill>
                              <a:srgbClr val="008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Rectangle 90"/>
                        <p:cNvSpPr/>
                        <p:nvPr/>
                      </p:nvSpPr>
                      <p:spPr>
                        <a:xfrm>
                          <a:off x="3841330" y="2282075"/>
                          <a:ext cx="419341" cy="49885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92" name="Straight Connector 91"/>
                        <p:cNvCxnSpPr/>
                        <p:nvPr/>
                      </p:nvCxnSpPr>
                      <p:spPr>
                        <a:xfrm>
                          <a:off x="3491880" y="2642269"/>
                          <a:ext cx="349450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Straight Connector 92"/>
                        <p:cNvCxnSpPr/>
                        <p:nvPr/>
                      </p:nvCxnSpPr>
                      <p:spPr>
                        <a:xfrm>
                          <a:off x="4607432" y="2492896"/>
                          <a:ext cx="0" cy="25023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>
                          <a:off x="4620768" y="3095714"/>
                          <a:ext cx="0" cy="25023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5" name="Rectangle 94"/>
                        <p:cNvSpPr/>
                        <p:nvPr/>
                      </p:nvSpPr>
                      <p:spPr>
                        <a:xfrm>
                          <a:off x="4979664" y="584112"/>
                          <a:ext cx="419341" cy="554638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96" name="Straight Connector 95"/>
                        <p:cNvCxnSpPr/>
                        <p:nvPr/>
                      </p:nvCxnSpPr>
                      <p:spPr>
                        <a:xfrm>
                          <a:off x="5399520" y="859952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Connector 96"/>
                        <p:cNvCxnSpPr/>
                        <p:nvPr/>
                      </p:nvCxnSpPr>
                      <p:spPr>
                        <a:xfrm>
                          <a:off x="4619165" y="728128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Connector 97"/>
                        <p:cNvCxnSpPr/>
                        <p:nvPr/>
                      </p:nvCxnSpPr>
                      <p:spPr>
                        <a:xfrm>
                          <a:off x="2369403" y="1005353"/>
                          <a:ext cx="0" cy="25023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Connector 98"/>
                        <p:cNvCxnSpPr/>
                        <p:nvPr/>
                      </p:nvCxnSpPr>
                      <p:spPr>
                        <a:xfrm>
                          <a:off x="2372108" y="1010478"/>
                          <a:ext cx="2562251" cy="2927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0" name="Rectangle 99"/>
                        <p:cNvSpPr/>
                        <p:nvPr/>
                      </p:nvSpPr>
                      <p:spPr>
                        <a:xfrm>
                          <a:off x="6106949" y="1362194"/>
                          <a:ext cx="419341" cy="5546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cxnSp>
                      <p:nvCxnSpPr>
                        <p:cNvPr id="101" name="Straight Connector 100"/>
                        <p:cNvCxnSpPr/>
                        <p:nvPr/>
                      </p:nvCxnSpPr>
                      <p:spPr>
                        <a:xfrm>
                          <a:off x="5746450" y="1506210"/>
                          <a:ext cx="349451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" name="Rectangle 101"/>
                        <p:cNvSpPr/>
                        <p:nvPr/>
                      </p:nvSpPr>
                      <p:spPr>
                        <a:xfrm>
                          <a:off x="6108552" y="2154282"/>
                          <a:ext cx="419341" cy="5546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400" b="1"/>
                        </a:p>
                      </p:txBody>
                    </p:sp>
                    <p:sp>
                      <p:nvSpPr>
                        <p:cNvPr id="103" name="TextBox 195"/>
                        <p:cNvSpPr txBox="1"/>
                        <p:nvPr/>
                      </p:nvSpPr>
                      <p:spPr>
                        <a:xfrm>
                          <a:off x="5833271" y="2236773"/>
                          <a:ext cx="419341" cy="2820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t-EE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sz="1050" b="1" baseline="-25000" dirty="0"/>
                        </a:p>
                      </p:txBody>
                    </p:sp>
                  </p:grpSp>
                  <p:sp>
                    <p:nvSpPr>
                      <p:cNvPr id="25" name="TextBox 1"/>
                      <p:cNvSpPr txBox="1"/>
                      <p:nvPr/>
                    </p:nvSpPr>
                    <p:spPr>
                      <a:xfrm>
                        <a:off x="1292262" y="750352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6" name="TextBox 77"/>
                      <p:cNvSpPr txBox="1"/>
                      <p:nvPr/>
                    </p:nvSpPr>
                    <p:spPr>
                      <a:xfrm>
                        <a:off x="1315654" y="1402880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27" name="TextBox 78"/>
                      <p:cNvSpPr txBox="1"/>
                      <p:nvPr/>
                    </p:nvSpPr>
                    <p:spPr>
                      <a:xfrm>
                        <a:off x="3957083" y="467818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28" name="TextBox 79"/>
                      <p:cNvSpPr txBox="1"/>
                      <p:nvPr/>
                    </p:nvSpPr>
                    <p:spPr>
                      <a:xfrm>
                        <a:off x="2195736" y="2180480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29" name="TextBox 80"/>
                      <p:cNvSpPr txBox="1"/>
                      <p:nvPr/>
                    </p:nvSpPr>
                    <p:spPr>
                      <a:xfrm>
                        <a:off x="2171352" y="1060829"/>
                        <a:ext cx="360040" cy="2539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rgbClr val="385D8A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rgbClr val="385D8A"/>
                            </a:solidFill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30" name="TextBox 81"/>
                      <p:cNvSpPr txBox="1"/>
                      <p:nvPr/>
                    </p:nvSpPr>
                    <p:spPr>
                      <a:xfrm>
                        <a:off x="3047640" y="988821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31" name="TextBox 82"/>
                      <p:cNvSpPr txBox="1"/>
                      <p:nvPr/>
                    </p:nvSpPr>
                    <p:spPr>
                      <a:xfrm>
                        <a:off x="3059832" y="1636893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7</a:t>
                        </a:r>
                      </a:p>
                    </p:txBody>
                  </p:sp>
                  <p:sp>
                    <p:nvSpPr>
                      <p:cNvPr id="32" name="TextBox 83"/>
                      <p:cNvSpPr txBox="1"/>
                      <p:nvPr/>
                    </p:nvSpPr>
                    <p:spPr>
                      <a:xfrm>
                        <a:off x="3960504" y="1877301"/>
                        <a:ext cx="360040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33" name="TextBox 84"/>
                      <p:cNvSpPr txBox="1"/>
                      <p:nvPr/>
                    </p:nvSpPr>
                    <p:spPr>
                      <a:xfrm>
                        <a:off x="4812408" y="1013205"/>
                        <a:ext cx="479022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34" name="TextBox 85"/>
                      <p:cNvSpPr txBox="1"/>
                      <p:nvPr/>
                    </p:nvSpPr>
                    <p:spPr>
                      <a:xfrm>
                        <a:off x="4812408" y="1541645"/>
                        <a:ext cx="479022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11</a:t>
                        </a:r>
                      </a:p>
                    </p:txBody>
                  </p:sp>
                  <p:sp>
                    <p:nvSpPr>
                      <p:cNvPr id="35" name="TextBox 91"/>
                      <p:cNvSpPr txBox="1"/>
                      <p:nvPr/>
                    </p:nvSpPr>
                    <p:spPr>
                      <a:xfrm>
                        <a:off x="3948312" y="1265805"/>
                        <a:ext cx="360040" cy="2539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i="1" dirty="0">
                            <a:solidFill>
                              <a:schemeClr val="tx2"/>
                            </a:solidFill>
                          </a:rPr>
                          <a:t>G</a:t>
                        </a:r>
                        <a:r>
                          <a:rPr lang="et-EE" sz="1050" b="1" baseline="-25000" dirty="0">
                            <a:solidFill>
                              <a:schemeClr val="tx2"/>
                            </a:solidFill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36" name="TextBox 92"/>
                      <p:cNvSpPr txBox="1"/>
                      <p:nvPr/>
                    </p:nvSpPr>
                    <p:spPr>
                      <a:xfrm>
                        <a:off x="1014315" y="548680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37" name="TextBox 93"/>
                      <p:cNvSpPr txBox="1"/>
                      <p:nvPr/>
                    </p:nvSpPr>
                    <p:spPr>
                      <a:xfrm>
                        <a:off x="1019224" y="955679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38" name="TextBox 96"/>
                      <p:cNvSpPr txBox="1"/>
                      <p:nvPr/>
                    </p:nvSpPr>
                    <p:spPr>
                      <a:xfrm>
                        <a:off x="1032560" y="1207785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39" name="TextBox 97"/>
                      <p:cNvSpPr txBox="1"/>
                      <p:nvPr/>
                    </p:nvSpPr>
                    <p:spPr>
                      <a:xfrm>
                        <a:off x="1031416" y="1615943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0" name="TextBox 98"/>
                      <p:cNvSpPr txBox="1"/>
                      <p:nvPr/>
                    </p:nvSpPr>
                    <p:spPr>
                      <a:xfrm>
                        <a:off x="1947752" y="892052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1" name="TextBox 100"/>
                      <p:cNvSpPr txBox="1"/>
                      <p:nvPr/>
                    </p:nvSpPr>
                    <p:spPr>
                      <a:xfrm>
                        <a:off x="1922551" y="1123251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3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2" name="TextBox 101"/>
                      <p:cNvSpPr txBox="1"/>
                      <p:nvPr/>
                    </p:nvSpPr>
                    <p:spPr>
                      <a:xfrm>
                        <a:off x="3706910" y="284294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3" name="TextBox 104"/>
                      <p:cNvSpPr txBox="1"/>
                      <p:nvPr/>
                    </p:nvSpPr>
                    <p:spPr>
                      <a:xfrm>
                        <a:off x="3665925" y="519070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3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4" name="TextBox 105"/>
                      <p:cNvSpPr txBox="1"/>
                      <p:nvPr/>
                    </p:nvSpPr>
                    <p:spPr>
                      <a:xfrm>
                        <a:off x="1914987" y="1988840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3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5" name="TextBox 110"/>
                      <p:cNvSpPr txBox="1"/>
                      <p:nvPr/>
                    </p:nvSpPr>
                    <p:spPr>
                      <a:xfrm>
                        <a:off x="1926035" y="2443463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6" name="TextBox 113"/>
                      <p:cNvSpPr txBox="1"/>
                      <p:nvPr/>
                    </p:nvSpPr>
                    <p:spPr>
                      <a:xfrm>
                        <a:off x="2779083" y="775737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7" name="TextBox 114"/>
                      <p:cNvSpPr txBox="1"/>
                      <p:nvPr/>
                    </p:nvSpPr>
                    <p:spPr>
                      <a:xfrm>
                        <a:off x="2803682" y="992599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8" name="TextBox 115"/>
                      <p:cNvSpPr txBox="1"/>
                      <p:nvPr/>
                    </p:nvSpPr>
                    <p:spPr>
                      <a:xfrm>
                        <a:off x="2814515" y="1375535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49" name="TextBox 116"/>
                      <p:cNvSpPr txBox="1"/>
                      <p:nvPr/>
                    </p:nvSpPr>
                    <p:spPr>
                      <a:xfrm>
                        <a:off x="2803467" y="1830823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0" name="TextBox 117"/>
                      <p:cNvSpPr txBox="1"/>
                      <p:nvPr/>
                    </p:nvSpPr>
                    <p:spPr>
                      <a:xfrm>
                        <a:off x="3702995" y="1052071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3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1" name="TextBox 118"/>
                      <p:cNvSpPr txBox="1"/>
                      <p:nvPr/>
                    </p:nvSpPr>
                    <p:spPr>
                      <a:xfrm>
                        <a:off x="3715187" y="1292000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2" name="TextBox 119"/>
                      <p:cNvSpPr txBox="1"/>
                      <p:nvPr/>
                    </p:nvSpPr>
                    <p:spPr>
                      <a:xfrm>
                        <a:off x="3702995" y="1687951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3" name="TextBox 120"/>
                      <p:cNvSpPr txBox="1"/>
                      <p:nvPr/>
                    </p:nvSpPr>
                    <p:spPr>
                      <a:xfrm>
                        <a:off x="3715187" y="2131047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4" name="TextBox 121"/>
                      <p:cNvSpPr txBox="1"/>
                      <p:nvPr/>
                    </p:nvSpPr>
                    <p:spPr>
                      <a:xfrm>
                        <a:off x="4591475" y="811663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5" name="TextBox 122"/>
                      <p:cNvSpPr txBox="1"/>
                      <p:nvPr/>
                    </p:nvSpPr>
                    <p:spPr>
                      <a:xfrm>
                        <a:off x="4590331" y="1015495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6" name="TextBox 123"/>
                      <p:cNvSpPr txBox="1"/>
                      <p:nvPr/>
                    </p:nvSpPr>
                    <p:spPr>
                      <a:xfrm>
                        <a:off x="4610114" y="1610304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1</a:t>
                        </a:r>
                        <a:endParaRPr lang="en-US" sz="1050" b="1" dirty="0"/>
                      </a:p>
                    </p:txBody>
                  </p:sp>
                  <p:sp>
                    <p:nvSpPr>
                      <p:cNvPr id="57" name="TextBox 124"/>
                      <p:cNvSpPr txBox="1"/>
                      <p:nvPr/>
                    </p:nvSpPr>
                    <p:spPr>
                      <a:xfrm>
                        <a:off x="4590331" y="1365152"/>
                        <a:ext cx="329517" cy="24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t-EE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t-EE" sz="1050" b="1" dirty="0"/>
                          <a:t>2</a:t>
                        </a:r>
                        <a:endParaRPr lang="en-US" sz="1050" b="1" dirty="0"/>
                      </a:p>
                    </p:txBody>
                  </p:sp>
                </p:grpSp>
              </p:grpSp>
              <p:cxnSp>
                <p:nvCxnSpPr>
                  <p:cNvPr id="14" name="Elbow Connector 13"/>
                  <p:cNvCxnSpPr/>
                  <p:nvPr/>
                </p:nvCxnSpPr>
                <p:spPr bwMode="auto">
                  <a:xfrm>
                    <a:off x="4845311" y="2291748"/>
                    <a:ext cx="550003" cy="195481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Elbow Connector 14"/>
                  <p:cNvCxnSpPr/>
                  <p:nvPr/>
                </p:nvCxnSpPr>
                <p:spPr bwMode="auto">
                  <a:xfrm>
                    <a:off x="3949419" y="2359454"/>
                    <a:ext cx="541345" cy="496915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/>
                  <p:cNvCxnSpPr/>
                  <p:nvPr/>
                </p:nvCxnSpPr>
                <p:spPr bwMode="auto">
                  <a:xfrm>
                    <a:off x="4213281" y="2359412"/>
                    <a:ext cx="290933" cy="47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" name="Elbow Connector 16"/>
                  <p:cNvCxnSpPr/>
                  <p:nvPr/>
                </p:nvCxnSpPr>
                <p:spPr bwMode="auto">
                  <a:xfrm flipV="1">
                    <a:off x="3074084" y="2485419"/>
                    <a:ext cx="515371" cy="238983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" name="Elbow Connector 17"/>
                  <p:cNvCxnSpPr>
                    <a:stCxn id="31" idx="3"/>
                  </p:cNvCxnSpPr>
                  <p:nvPr/>
                </p:nvCxnSpPr>
                <p:spPr bwMode="auto">
                  <a:xfrm flipV="1">
                    <a:off x="4862140" y="2724402"/>
                    <a:ext cx="533174" cy="207065"/>
                  </a:xfrm>
                  <a:prstGeom prst="bentConnector3">
                    <a:avLst>
                      <a:gd name="adj1" fmla="val 47173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6648007" y="2337455"/>
                    <a:ext cx="278913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6648007" y="2872487"/>
                    <a:ext cx="278913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Elbow Connector 20"/>
                  <p:cNvCxnSpPr/>
                  <p:nvPr/>
                </p:nvCxnSpPr>
                <p:spPr bwMode="auto">
                  <a:xfrm>
                    <a:off x="5754479" y="2561692"/>
                    <a:ext cx="547408" cy="254018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2" name="Elbow Connector 11"/>
                <p:cNvCxnSpPr>
                  <a:stCxn id="32" idx="3"/>
                </p:cNvCxnSpPr>
                <p:nvPr/>
              </p:nvCxnSpPr>
              <p:spPr bwMode="auto">
                <a:xfrm flipV="1">
                  <a:off x="5764748" y="2943606"/>
                  <a:ext cx="524922" cy="178701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" name="Elbow Connector 9"/>
              <p:cNvCxnSpPr/>
              <p:nvPr/>
            </p:nvCxnSpPr>
            <p:spPr bwMode="auto">
              <a:xfrm rot="10800000" flipV="1">
                <a:off x="6900000" y="2283475"/>
                <a:ext cx="290726" cy="200228"/>
              </a:xfrm>
              <a:prstGeom prst="bentConnector3">
                <a:avLst>
                  <a:gd name="adj1" fmla="val 10073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3" name="Right Arrow 132"/>
            <p:cNvSpPr/>
            <p:nvPr/>
          </p:nvSpPr>
          <p:spPr bwMode="auto">
            <a:xfrm>
              <a:off x="3707021" y="1832627"/>
              <a:ext cx="310989" cy="25721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t-EE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3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9F040FBE-CAD6-48AE-A8CE-A4F8337C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critical path terminology</a:t>
            </a:r>
          </a:p>
        </p:txBody>
      </p:sp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AA94ED8B-B016-46F5-A557-368587B6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32" y="1092793"/>
            <a:ext cx="6819342" cy="9680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kern="1200" dirty="0"/>
              <a:t>The path is </a:t>
            </a:r>
            <a:r>
              <a:rPr lang="en-US" sz="2000" kern="1200" dirty="0">
                <a:solidFill>
                  <a:srgbClr val="930042"/>
                </a:solidFill>
              </a:rPr>
              <a:t>critical</a:t>
            </a:r>
            <a:r>
              <a:rPr lang="en-US" sz="2000" kern="1200" dirty="0"/>
              <a:t> when the signal propagation time along it through the circuit is longest compared to the one of any other path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kern="12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kern="12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kern="1200" dirty="0"/>
          </a:p>
          <a:p>
            <a:pPr marL="0" indent="0">
              <a:buNone/>
            </a:pPr>
            <a:endParaRPr lang="en-US" sz="2400" kern="1200" dirty="0"/>
          </a:p>
          <a:p>
            <a:pPr marL="0" indent="0">
              <a:buNone/>
            </a:pPr>
            <a:endParaRPr lang="en-US" sz="2400" kern="1200" dirty="0"/>
          </a:p>
          <a:p>
            <a:pPr marL="0" indent="0">
              <a:buNone/>
            </a:pPr>
            <a:endParaRPr lang="en-US" sz="2400" kern="1200" dirty="0"/>
          </a:p>
        </p:txBody>
      </p:sp>
      <p:pic>
        <p:nvPicPr>
          <p:cNvPr id="136" name="Pilt 135">
            <a:extLst>
              <a:ext uri="{FF2B5EF4-FFF2-40B4-BE49-F238E27FC236}">
                <a16:creationId xmlns:a16="http://schemas.microsoft.com/office/drawing/2014/main" id="{D115FC1B-5D56-4E58-B80B-866D86A2F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097005"/>
            <a:ext cx="4424617" cy="2463241"/>
          </a:xfrm>
          <a:prstGeom prst="rect">
            <a:avLst/>
          </a:prstGeom>
        </p:spPr>
      </p:pic>
      <p:sp>
        <p:nvSpPr>
          <p:cNvPr id="137" name="Ristkülik 136">
            <a:extLst>
              <a:ext uri="{FF2B5EF4-FFF2-40B4-BE49-F238E27FC236}">
                <a16:creationId xmlns:a16="http://schemas.microsoft.com/office/drawing/2014/main" id="{FCEC55BA-967B-4152-A200-001CA8E289C8}"/>
              </a:ext>
            </a:extLst>
          </p:cNvPr>
          <p:cNvSpPr/>
          <p:nvPr/>
        </p:nvSpPr>
        <p:spPr>
          <a:xfrm>
            <a:off x="1522957" y="4560246"/>
            <a:ext cx="68040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930042"/>
              </a:buClr>
              <a:buFont typeface="Wingdings" panose="05000000000000000000" pitchFamily="2" charset="2"/>
              <a:buChar char="Ø"/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The critical path must be </a:t>
            </a:r>
            <a:r>
              <a:rPr lang="en-US" sz="2000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930042"/>
              </a:buClr>
              <a:buFont typeface="Arial" panose="020B0604020202020204" pitchFamily="34" charset="0"/>
              <a:buChar char="•"/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must exist an input vector pair allowing a transition to actually propagate along the path</a:t>
            </a:r>
            <a:endParaRPr lang="et-EE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930042"/>
              </a:buClr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the path 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means the time needed for propagating a transition through the path	</a:t>
            </a:r>
          </a:p>
        </p:txBody>
      </p:sp>
    </p:spTree>
    <p:extLst>
      <p:ext uri="{BB962C8B-B14F-4D97-AF65-F5344CB8AC3E}">
        <p14:creationId xmlns:p14="http://schemas.microsoft.com/office/powerpoint/2010/main" val="1943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634F756-DE34-489D-B89E-AF38C4B2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rule set for path length calculation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43B80D4-7127-4FDF-98F3-65596CC6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6BC8CB-167D-4A6E-860C-49D10AB18F13}"/>
              </a:ext>
            </a:extLst>
          </p:cNvPr>
          <p:cNvSpPr txBox="1">
            <a:spLocks/>
          </p:cNvSpPr>
          <p:nvPr/>
        </p:nvSpPr>
        <p:spPr bwMode="auto">
          <a:xfrm>
            <a:off x="1331640" y="877684"/>
            <a:ext cx="7077657" cy="9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Symbol" pitchFamily="18" charset="2"/>
              <a:buChar char="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i="0" kern="0" dirty="0"/>
              <a:t>Tracing the sensitized paths and iterative calculation of path lengths gate by gate:</a:t>
            </a:r>
          </a:p>
          <a:p>
            <a:endParaRPr lang="et-EE" sz="2400" i="0" kern="0" dirty="0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8264054F-6EEF-4D4E-8310-6FB6F4C6F624}"/>
              </a:ext>
            </a:extLst>
          </p:cNvPr>
          <p:cNvSpPr/>
          <p:nvPr/>
        </p:nvSpPr>
        <p:spPr>
          <a:xfrm>
            <a:off x="1594739" y="5145454"/>
            <a:ext cx="64526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30042"/>
              </a:buClr>
              <a:buFont typeface="Arial" panose="020B0604020202020204" pitchFamily="34" charset="0"/>
              <a:buChar char="•"/>
            </a:pP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An input to a gate is said to have </a:t>
            </a:r>
            <a:r>
              <a:rPr lang="en-US" sz="1600" b="1" i="0" dirty="0">
                <a:solidFill>
                  <a:srgbClr val="930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controlling value (cv)</a:t>
            </a:r>
            <a:r>
              <a:rPr lang="en-US" sz="1600" b="1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if it determines the value of the gate output regardless of the values on the other inputs, otherwise, </a:t>
            </a:r>
            <a:r>
              <a:rPr lang="en-US" sz="1600" b="1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non-controlling value (</a:t>
            </a:r>
            <a:r>
              <a:rPr lang="en-US" sz="1600" b="1" i="0" dirty="0" err="1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ncv</a:t>
            </a:r>
            <a:r>
              <a:rPr lang="en-US" sz="1600" b="1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ts val="600"/>
              </a:spcBef>
              <a:buClr>
                <a:srgbClr val="930042"/>
              </a:buClr>
              <a:buFont typeface="Arial" panose="020B0604020202020204" pitchFamily="34" charset="0"/>
              <a:buChar char="•"/>
            </a:pP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Transition notations: 0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1 = </a:t>
            </a: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and 1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0 = </a:t>
            </a: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D0</a:t>
            </a:r>
          </a:p>
        </p:txBody>
      </p:sp>
      <p:sp>
        <p:nvSpPr>
          <p:cNvPr id="9" name="Ristkülik 8">
            <a:extLst>
              <a:ext uri="{FF2B5EF4-FFF2-40B4-BE49-F238E27FC236}">
                <a16:creationId xmlns:a16="http://schemas.microsoft.com/office/drawing/2014/main" id="{2D3A6AB8-D3E3-491D-9AB0-C4CB23D81313}"/>
              </a:ext>
            </a:extLst>
          </p:cNvPr>
          <p:cNvSpPr/>
          <p:nvPr/>
        </p:nvSpPr>
        <p:spPr>
          <a:xfrm>
            <a:off x="1820701" y="1556309"/>
            <a:ext cx="7184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 single sensitized path through gate </a:t>
            </a:r>
          </a:p>
          <a:p>
            <a:pPr>
              <a:spcAft>
                <a:spcPts val="600"/>
              </a:spcAft>
            </a:pPr>
            <a:r>
              <a:rPr lang="en-US" sz="1800" b="1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several paths with </a:t>
            </a:r>
            <a:r>
              <a:rPr lang="en-US" sz="1800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, first (fastest) transition taken for calculation</a:t>
            </a:r>
          </a:p>
          <a:p>
            <a:pPr>
              <a:spcAft>
                <a:spcPts val="600"/>
              </a:spcAft>
            </a:pPr>
            <a:r>
              <a:rPr lang="en-US" sz="1800" b="1" i="0" dirty="0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several paths with </a:t>
            </a:r>
            <a:r>
              <a:rPr lang="en-US" sz="1800" i="0" dirty="0" err="1">
                <a:solidFill>
                  <a:srgbClr val="93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ncv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, last (slowest) transition taken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9D54610-3AE0-4203-B5D4-007418D172CF}"/>
              </a:ext>
            </a:extLst>
          </p:cNvPr>
          <p:cNvGrpSpPr/>
          <p:nvPr/>
        </p:nvGrpSpPr>
        <p:grpSpPr>
          <a:xfrm>
            <a:off x="1731843" y="3023637"/>
            <a:ext cx="2144624" cy="2001794"/>
            <a:chOff x="982309" y="460325"/>
            <a:chExt cx="2493748" cy="2327670"/>
          </a:xfrm>
        </p:grpSpPr>
        <p:pic>
          <p:nvPicPr>
            <p:cNvPr id="11" name="Picture 67">
              <a:extLst>
                <a:ext uri="{FF2B5EF4-FFF2-40B4-BE49-F238E27FC236}">
                  <a16:creationId xmlns:a16="http://schemas.microsoft.com/office/drawing/2014/main" id="{89362829-64E1-40C8-970E-AF29321DC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9491" y="2283933"/>
              <a:ext cx="1839826" cy="50406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Rectangle 68">
              <a:extLst>
                <a:ext uri="{FF2B5EF4-FFF2-40B4-BE49-F238E27FC236}">
                  <a16:creationId xmlns:a16="http://schemas.microsoft.com/office/drawing/2014/main" id="{4F675B08-6BB4-4757-9F68-673CF7017FE2}"/>
                </a:ext>
              </a:extLst>
            </p:cNvPr>
            <p:cNvSpPr/>
            <p:nvPr/>
          </p:nvSpPr>
          <p:spPr>
            <a:xfrm>
              <a:off x="2110096" y="1986949"/>
              <a:ext cx="468225" cy="35788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t-E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b="1" dirty="0">
                  <a:solidFill>
                    <a:srgbClr val="930042"/>
                  </a:solidFill>
                </a:rPr>
                <a:t>a)</a:t>
              </a:r>
            </a:p>
          </p:txBody>
        </p:sp>
        <p:grpSp>
          <p:nvGrpSpPr>
            <p:cNvPr id="13" name="Group 69">
              <a:extLst>
                <a:ext uri="{FF2B5EF4-FFF2-40B4-BE49-F238E27FC236}">
                  <a16:creationId xmlns:a16="http://schemas.microsoft.com/office/drawing/2014/main" id="{28AE3848-8D62-403F-8B76-78684BB342EF}"/>
                </a:ext>
              </a:extLst>
            </p:cNvPr>
            <p:cNvGrpSpPr/>
            <p:nvPr/>
          </p:nvGrpSpPr>
          <p:grpSpPr>
            <a:xfrm>
              <a:off x="982309" y="460325"/>
              <a:ext cx="2493748" cy="1523918"/>
              <a:chOff x="788766" y="361903"/>
              <a:chExt cx="2748214" cy="1590566"/>
            </a:xfrm>
          </p:grpSpPr>
          <p:sp>
            <p:nvSpPr>
              <p:cNvPr id="14" name="Rectangle 70">
                <a:extLst>
                  <a:ext uri="{FF2B5EF4-FFF2-40B4-BE49-F238E27FC236}">
                    <a16:creationId xmlns:a16="http://schemas.microsoft.com/office/drawing/2014/main" id="{EB2885C7-C831-4D19-A4F6-4DF4B61D7941}"/>
                  </a:ext>
                </a:extLst>
              </p:cNvPr>
              <p:cNvSpPr/>
              <p:nvPr/>
            </p:nvSpPr>
            <p:spPr>
              <a:xfrm>
                <a:off x="2047752" y="491222"/>
                <a:ext cx="502446" cy="983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15" name="Rectangle 71">
                <a:extLst>
                  <a:ext uri="{FF2B5EF4-FFF2-40B4-BE49-F238E27FC236}">
                    <a16:creationId xmlns:a16="http://schemas.microsoft.com/office/drawing/2014/main" id="{4F484B15-641D-49F1-9515-B6C55D9F9621}"/>
                  </a:ext>
                </a:extLst>
              </p:cNvPr>
              <p:cNvSpPr/>
              <p:nvPr/>
            </p:nvSpPr>
            <p:spPr>
              <a:xfrm>
                <a:off x="2128095" y="798360"/>
                <a:ext cx="427677" cy="410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&amp;</a:t>
                </a:r>
              </a:p>
            </p:txBody>
          </p:sp>
          <p:cxnSp>
            <p:nvCxnSpPr>
              <p:cNvPr id="16" name="Straight Arrow Connector 72">
                <a:extLst>
                  <a:ext uri="{FF2B5EF4-FFF2-40B4-BE49-F238E27FC236}">
                    <a16:creationId xmlns:a16="http://schemas.microsoft.com/office/drawing/2014/main" id="{0CEB3410-2EBE-428D-ABE6-E2A713AF8340}"/>
                  </a:ext>
                </a:extLst>
              </p:cNvPr>
              <p:cNvCxnSpPr/>
              <p:nvPr/>
            </p:nvCxnSpPr>
            <p:spPr>
              <a:xfrm>
                <a:off x="1705610" y="659353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73">
                <a:extLst>
                  <a:ext uri="{FF2B5EF4-FFF2-40B4-BE49-F238E27FC236}">
                    <a16:creationId xmlns:a16="http://schemas.microsoft.com/office/drawing/2014/main" id="{CFA33583-295C-4E58-A756-94CC36F90BB0}"/>
                  </a:ext>
                </a:extLst>
              </p:cNvPr>
              <p:cNvCxnSpPr/>
              <p:nvPr/>
            </p:nvCxnSpPr>
            <p:spPr>
              <a:xfrm>
                <a:off x="1715135" y="1154653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74">
                <a:extLst>
                  <a:ext uri="{FF2B5EF4-FFF2-40B4-BE49-F238E27FC236}">
                    <a16:creationId xmlns:a16="http://schemas.microsoft.com/office/drawing/2014/main" id="{1F07C610-25BF-4F6F-8A4D-28CAE4B6E65C}"/>
                  </a:ext>
                </a:extLst>
              </p:cNvPr>
              <p:cNvCxnSpPr/>
              <p:nvPr/>
            </p:nvCxnSpPr>
            <p:spPr>
              <a:xfrm>
                <a:off x="1397673" y="1290829"/>
                <a:ext cx="650079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75">
                <a:extLst>
                  <a:ext uri="{FF2B5EF4-FFF2-40B4-BE49-F238E27FC236}">
                    <a16:creationId xmlns:a16="http://schemas.microsoft.com/office/drawing/2014/main" id="{B5D584F4-7732-48EF-BE09-9A243F32221E}"/>
                  </a:ext>
                </a:extLst>
              </p:cNvPr>
              <p:cNvCxnSpPr/>
              <p:nvPr/>
            </p:nvCxnSpPr>
            <p:spPr>
              <a:xfrm>
                <a:off x="1397673" y="1690699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76">
                <a:extLst>
                  <a:ext uri="{FF2B5EF4-FFF2-40B4-BE49-F238E27FC236}">
                    <a16:creationId xmlns:a16="http://schemas.microsoft.com/office/drawing/2014/main" id="{534B1354-52FE-4A8F-BF3B-099230028905}"/>
                  </a:ext>
                </a:extLst>
              </p:cNvPr>
              <p:cNvCxnSpPr/>
              <p:nvPr/>
            </p:nvCxnSpPr>
            <p:spPr>
              <a:xfrm>
                <a:off x="1393529" y="1266950"/>
                <a:ext cx="1" cy="22470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77">
                <a:extLst>
                  <a:ext uri="{FF2B5EF4-FFF2-40B4-BE49-F238E27FC236}">
                    <a16:creationId xmlns:a16="http://schemas.microsoft.com/office/drawing/2014/main" id="{5C414B5C-DC3D-4934-B0E3-777DE464986E}"/>
                  </a:ext>
                </a:extLst>
              </p:cNvPr>
              <p:cNvCxnSpPr/>
              <p:nvPr/>
            </p:nvCxnSpPr>
            <p:spPr>
              <a:xfrm>
                <a:off x="1051387" y="1491654"/>
                <a:ext cx="342142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23">
                <a:extLst>
                  <a:ext uri="{FF2B5EF4-FFF2-40B4-BE49-F238E27FC236}">
                    <a16:creationId xmlns:a16="http://schemas.microsoft.com/office/drawing/2014/main" id="{379A9DDA-ECDF-47DE-8EE6-12570C9C009C}"/>
                  </a:ext>
                </a:extLst>
              </p:cNvPr>
              <p:cNvSpPr txBox="1"/>
              <p:nvPr/>
            </p:nvSpPr>
            <p:spPr>
              <a:xfrm>
                <a:off x="788766" y="1578937"/>
                <a:ext cx="466029" cy="37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i="1" dirty="0" err="1"/>
                  <a:t>x</a:t>
                </a:r>
                <a:r>
                  <a:rPr lang="et-EE" sz="1400" i="1" baseline="-25000" dirty="0" err="1"/>
                  <a:t>j</a:t>
                </a:r>
                <a:endParaRPr lang="et-EE" sz="1400" i="1" baseline="-25000" dirty="0"/>
              </a:p>
            </p:txBody>
          </p:sp>
          <p:sp>
            <p:nvSpPr>
              <p:cNvPr id="23" name="TextBox 124">
                <a:extLst>
                  <a:ext uri="{FF2B5EF4-FFF2-40B4-BE49-F238E27FC236}">
                    <a16:creationId xmlns:a16="http://schemas.microsoft.com/office/drawing/2014/main" id="{B8C5DB85-DF6C-4255-B25E-4F13E97B0406}"/>
                  </a:ext>
                </a:extLst>
              </p:cNvPr>
              <p:cNvSpPr txBox="1"/>
              <p:nvPr/>
            </p:nvSpPr>
            <p:spPr>
              <a:xfrm>
                <a:off x="1336026" y="1353675"/>
                <a:ext cx="1135623" cy="37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i="1" dirty="0" err="1"/>
                  <a:t>x</a:t>
                </a:r>
                <a:r>
                  <a:rPr lang="et-EE" sz="1400" i="1" baseline="-25000" dirty="0" err="1"/>
                  <a:t>j,v</a:t>
                </a:r>
                <a:r>
                  <a:rPr lang="en-US" sz="1400" dirty="0"/>
                  <a:t>=c</a:t>
                </a:r>
                <a:r>
                  <a:rPr lang="et-EE" sz="1400" dirty="0"/>
                  <a:t>v</a:t>
                </a:r>
                <a:endParaRPr lang="et-EE" sz="1400" i="1" baseline="-25000" dirty="0"/>
              </a:p>
            </p:txBody>
          </p:sp>
          <p:sp>
            <p:nvSpPr>
              <p:cNvPr id="24" name="Rectangle 80">
                <a:extLst>
                  <a:ext uri="{FF2B5EF4-FFF2-40B4-BE49-F238E27FC236}">
                    <a16:creationId xmlns:a16="http://schemas.microsoft.com/office/drawing/2014/main" id="{59FD254C-A4ED-4023-829B-577D6EE756A2}"/>
                  </a:ext>
                </a:extLst>
              </p:cNvPr>
              <p:cNvSpPr/>
              <p:nvPr/>
            </p:nvSpPr>
            <p:spPr>
              <a:xfrm>
                <a:off x="1699401" y="361903"/>
                <a:ext cx="382485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1</a:t>
                </a:r>
              </a:p>
            </p:txBody>
          </p:sp>
          <p:sp>
            <p:nvSpPr>
              <p:cNvPr id="25" name="Rectangle 81">
                <a:extLst>
                  <a:ext uri="{FF2B5EF4-FFF2-40B4-BE49-F238E27FC236}">
                    <a16:creationId xmlns:a16="http://schemas.microsoft.com/office/drawing/2014/main" id="{1C365355-7D90-426F-BEDF-AE2261D7AD86}"/>
                  </a:ext>
                </a:extLst>
              </p:cNvPr>
              <p:cNvSpPr/>
              <p:nvPr/>
            </p:nvSpPr>
            <p:spPr>
              <a:xfrm>
                <a:off x="1702371" y="828493"/>
                <a:ext cx="382485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1</a:t>
                </a:r>
              </a:p>
            </p:txBody>
          </p:sp>
          <p:sp>
            <p:nvSpPr>
              <p:cNvPr id="26" name="Rectangle 82">
                <a:extLst>
                  <a:ext uri="{FF2B5EF4-FFF2-40B4-BE49-F238E27FC236}">
                    <a16:creationId xmlns:a16="http://schemas.microsoft.com/office/drawing/2014/main" id="{F833B27F-15DB-4409-84C2-D99B6CC897EA}"/>
                  </a:ext>
                </a:extLst>
              </p:cNvPr>
              <p:cNvSpPr/>
              <p:nvPr/>
            </p:nvSpPr>
            <p:spPr>
              <a:xfrm>
                <a:off x="1670726" y="577036"/>
                <a:ext cx="452327" cy="410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…</a:t>
                </a:r>
              </a:p>
            </p:txBody>
          </p:sp>
          <p:sp>
            <p:nvSpPr>
              <p:cNvPr id="27" name="Left Brace 83">
                <a:extLst>
                  <a:ext uri="{FF2B5EF4-FFF2-40B4-BE49-F238E27FC236}">
                    <a16:creationId xmlns:a16="http://schemas.microsoft.com/office/drawing/2014/main" id="{4FAB2EE4-9D48-44FA-B3EC-78EB7E462929}"/>
                  </a:ext>
                </a:extLst>
              </p:cNvPr>
              <p:cNvSpPr/>
              <p:nvPr/>
            </p:nvSpPr>
            <p:spPr>
              <a:xfrm>
                <a:off x="1407200" y="491223"/>
                <a:ext cx="198098" cy="69740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28" name="Rectangle 84">
                <a:extLst>
                  <a:ext uri="{FF2B5EF4-FFF2-40B4-BE49-F238E27FC236}">
                    <a16:creationId xmlns:a16="http://schemas.microsoft.com/office/drawing/2014/main" id="{B300DB42-5958-4933-8FF5-AD4E8EFCAB51}"/>
                  </a:ext>
                </a:extLst>
              </p:cNvPr>
              <p:cNvSpPr/>
              <p:nvPr/>
            </p:nvSpPr>
            <p:spPr>
              <a:xfrm>
                <a:off x="855906" y="594860"/>
                <a:ext cx="653576" cy="37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 err="1"/>
                  <a:t>ncv</a:t>
                </a:r>
                <a:endParaRPr lang="et-EE" sz="1400" dirty="0"/>
              </a:p>
            </p:txBody>
          </p:sp>
          <p:cxnSp>
            <p:nvCxnSpPr>
              <p:cNvPr id="29" name="Straight Arrow Connector 85">
                <a:extLst>
                  <a:ext uri="{FF2B5EF4-FFF2-40B4-BE49-F238E27FC236}">
                    <a16:creationId xmlns:a16="http://schemas.microsoft.com/office/drawing/2014/main" id="{0D37C6BE-3363-4913-B15F-066C9F0D83C8}"/>
                  </a:ext>
                </a:extLst>
              </p:cNvPr>
              <p:cNvCxnSpPr/>
              <p:nvPr/>
            </p:nvCxnSpPr>
            <p:spPr>
              <a:xfrm>
                <a:off x="1387999" y="1485246"/>
                <a:ext cx="1" cy="2247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179">
                <a:extLst>
                  <a:ext uri="{FF2B5EF4-FFF2-40B4-BE49-F238E27FC236}">
                    <a16:creationId xmlns:a16="http://schemas.microsoft.com/office/drawing/2014/main" id="{63A6B4A7-177A-4208-9977-C68E871C28B6}"/>
                  </a:ext>
                </a:extLst>
              </p:cNvPr>
              <p:cNvSpPr txBox="1"/>
              <p:nvPr/>
            </p:nvSpPr>
            <p:spPr>
              <a:xfrm>
                <a:off x="1042112" y="1130440"/>
                <a:ext cx="391910" cy="41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i="1" dirty="0"/>
                  <a:t>D</a:t>
                </a:r>
                <a:endParaRPr lang="et-EE" sz="1600" i="1" baseline="-25000" dirty="0"/>
              </a:p>
            </p:txBody>
          </p:sp>
          <p:grpSp>
            <p:nvGrpSpPr>
              <p:cNvPr id="31" name="Group 87">
                <a:extLst>
                  <a:ext uri="{FF2B5EF4-FFF2-40B4-BE49-F238E27FC236}">
                    <a16:creationId xmlns:a16="http://schemas.microsoft.com/office/drawing/2014/main" id="{E3D07C36-8BB7-40E7-A0DE-9E68EDCEB2B3}"/>
                  </a:ext>
                </a:extLst>
              </p:cNvPr>
              <p:cNvGrpSpPr/>
              <p:nvPr/>
            </p:nvGrpSpPr>
            <p:grpSpPr>
              <a:xfrm>
                <a:off x="2487374" y="606462"/>
                <a:ext cx="1049606" cy="943854"/>
                <a:chOff x="8664654" y="728382"/>
                <a:chExt cx="1049606" cy="943854"/>
              </a:xfrm>
            </p:grpSpPr>
            <p:cxnSp>
              <p:nvCxnSpPr>
                <p:cNvPr id="32" name="Straight Arrow Connector 88">
                  <a:extLst>
                    <a:ext uri="{FF2B5EF4-FFF2-40B4-BE49-F238E27FC236}">
                      <a16:creationId xmlns:a16="http://schemas.microsoft.com/office/drawing/2014/main" id="{C7C6ED3A-EE26-48FF-8ABF-FA62CFC2C348}"/>
                    </a:ext>
                  </a:extLst>
                </p:cNvPr>
                <p:cNvCxnSpPr/>
                <p:nvPr/>
              </p:nvCxnSpPr>
              <p:spPr>
                <a:xfrm>
                  <a:off x="9069620" y="1343640"/>
                  <a:ext cx="342142" cy="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89">
                  <a:extLst>
                    <a:ext uri="{FF2B5EF4-FFF2-40B4-BE49-F238E27FC236}">
                      <a16:creationId xmlns:a16="http://schemas.microsoft.com/office/drawing/2014/main" id="{29825566-8124-459D-8FC7-BEAE40846D3F}"/>
                    </a:ext>
                  </a:extLst>
                </p:cNvPr>
                <p:cNvCxnSpPr/>
                <p:nvPr/>
              </p:nvCxnSpPr>
              <p:spPr>
                <a:xfrm>
                  <a:off x="8727478" y="1133205"/>
                  <a:ext cx="342142" cy="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125">
                  <a:extLst>
                    <a:ext uri="{FF2B5EF4-FFF2-40B4-BE49-F238E27FC236}">
                      <a16:creationId xmlns:a16="http://schemas.microsoft.com/office/drawing/2014/main" id="{7706C515-DF2C-454D-BE24-5D5D41576BAE}"/>
                    </a:ext>
                  </a:extLst>
                </p:cNvPr>
                <p:cNvSpPr txBox="1"/>
                <p:nvPr/>
              </p:nvSpPr>
              <p:spPr>
                <a:xfrm>
                  <a:off x="9012852" y="1261352"/>
                  <a:ext cx="701408" cy="41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 err="1"/>
                    <a:t>x</a:t>
                  </a:r>
                  <a:r>
                    <a:rPr lang="et-EE" sz="1600" i="1" baseline="-25000" dirty="0" err="1"/>
                    <a:t>k,v</a:t>
                  </a:r>
                  <a:endParaRPr lang="et-EE" sz="1600" i="1" baseline="-25000" dirty="0"/>
                </a:p>
              </p:txBody>
            </p:sp>
            <p:sp>
              <p:nvSpPr>
                <p:cNvPr id="35" name="TextBox 126">
                  <a:extLst>
                    <a:ext uri="{FF2B5EF4-FFF2-40B4-BE49-F238E27FC236}">
                      <a16:creationId xmlns:a16="http://schemas.microsoft.com/office/drawing/2014/main" id="{22F2E171-C1BC-4BD7-A5BC-11D09B5B0373}"/>
                    </a:ext>
                  </a:extLst>
                </p:cNvPr>
                <p:cNvSpPr txBox="1"/>
                <p:nvPr/>
              </p:nvSpPr>
              <p:spPr>
                <a:xfrm>
                  <a:off x="8664654" y="728382"/>
                  <a:ext cx="552840" cy="41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 err="1"/>
                    <a:t>x</a:t>
                  </a:r>
                  <a:r>
                    <a:rPr lang="et-EE" sz="1600" i="1" baseline="-25000" dirty="0" err="1"/>
                    <a:t>k</a:t>
                  </a:r>
                  <a:endParaRPr lang="et-EE" sz="1600" i="1" baseline="-25000" dirty="0"/>
                </a:p>
              </p:txBody>
            </p:sp>
            <p:cxnSp>
              <p:nvCxnSpPr>
                <p:cNvPr id="36" name="Straight Arrow Connector 92">
                  <a:extLst>
                    <a:ext uri="{FF2B5EF4-FFF2-40B4-BE49-F238E27FC236}">
                      <a16:creationId xmlns:a16="http://schemas.microsoft.com/office/drawing/2014/main" id="{56516BE4-0C73-4B42-BF19-B553DB425E38}"/>
                    </a:ext>
                  </a:extLst>
                </p:cNvPr>
                <p:cNvCxnSpPr/>
                <p:nvPr/>
              </p:nvCxnSpPr>
              <p:spPr>
                <a:xfrm>
                  <a:off x="9073762" y="899376"/>
                  <a:ext cx="1" cy="2247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93">
                  <a:extLst>
                    <a:ext uri="{FF2B5EF4-FFF2-40B4-BE49-F238E27FC236}">
                      <a16:creationId xmlns:a16="http://schemas.microsoft.com/office/drawing/2014/main" id="{F601A063-02BA-4759-94EC-397C76973F4F}"/>
                    </a:ext>
                  </a:extLst>
                </p:cNvPr>
                <p:cNvCxnSpPr/>
                <p:nvPr/>
              </p:nvCxnSpPr>
              <p:spPr>
                <a:xfrm>
                  <a:off x="9075732" y="1121070"/>
                  <a:ext cx="1" cy="224704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180">
                  <a:extLst>
                    <a:ext uri="{FF2B5EF4-FFF2-40B4-BE49-F238E27FC236}">
                      <a16:creationId xmlns:a16="http://schemas.microsoft.com/office/drawing/2014/main" id="{E8DFD4FD-0D0F-4747-A1D6-84AC4B504291}"/>
                    </a:ext>
                  </a:extLst>
                </p:cNvPr>
                <p:cNvSpPr txBox="1"/>
                <p:nvPr/>
              </p:nvSpPr>
              <p:spPr>
                <a:xfrm>
                  <a:off x="8731480" y="1113247"/>
                  <a:ext cx="391911" cy="41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/>
                    <a:t>D</a:t>
                  </a:r>
                  <a:endParaRPr lang="et-EE" sz="1600" i="1" baseline="-25000" dirty="0"/>
                </a:p>
              </p:txBody>
            </p:sp>
          </p:grpSp>
        </p:grpSp>
      </p:grpSp>
      <p:grpSp>
        <p:nvGrpSpPr>
          <p:cNvPr id="39" name="Group 11">
            <a:extLst>
              <a:ext uri="{FF2B5EF4-FFF2-40B4-BE49-F238E27FC236}">
                <a16:creationId xmlns:a16="http://schemas.microsoft.com/office/drawing/2014/main" id="{F66C688F-9757-415E-8CA9-F456900F0CBC}"/>
              </a:ext>
            </a:extLst>
          </p:cNvPr>
          <p:cNvGrpSpPr/>
          <p:nvPr/>
        </p:nvGrpSpPr>
        <p:grpSpPr>
          <a:xfrm>
            <a:off x="3495645" y="2772776"/>
            <a:ext cx="2474790" cy="2319894"/>
            <a:chOff x="2697961" y="168626"/>
            <a:chExt cx="2877663" cy="2697555"/>
          </a:xfrm>
        </p:grpSpPr>
        <p:pic>
          <p:nvPicPr>
            <p:cNvPr id="40" name="Picture 40">
              <a:extLst>
                <a:ext uri="{FF2B5EF4-FFF2-40B4-BE49-F238E27FC236}">
                  <a16:creationId xmlns:a16="http://schemas.microsoft.com/office/drawing/2014/main" id="{5A42A115-4D43-4B1D-8894-A0493D8A3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7430" y="2261306"/>
              <a:ext cx="2243076" cy="6048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E3B2C606-0429-48F5-BF3D-9D48E8D2002F}"/>
                </a:ext>
              </a:extLst>
            </p:cNvPr>
            <p:cNvSpPr/>
            <p:nvPr/>
          </p:nvSpPr>
          <p:spPr>
            <a:xfrm>
              <a:off x="4274590" y="1999336"/>
              <a:ext cx="473819" cy="35788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t-E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b="1" dirty="0">
                  <a:solidFill>
                    <a:srgbClr val="930042"/>
                  </a:solidFill>
                </a:rPr>
                <a:t>b)</a:t>
              </a:r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758B2128-5A5B-422D-A6E3-18091D031783}"/>
                </a:ext>
              </a:extLst>
            </p:cNvPr>
            <p:cNvGrpSpPr/>
            <p:nvPr/>
          </p:nvGrpSpPr>
          <p:grpSpPr>
            <a:xfrm>
              <a:off x="2697961" y="168626"/>
              <a:ext cx="2877663" cy="1805620"/>
              <a:chOff x="6111182" y="2050628"/>
              <a:chExt cx="3171302" cy="1884589"/>
            </a:xfrm>
          </p:grpSpPr>
          <p:sp>
            <p:nvSpPr>
              <p:cNvPr id="43" name="Rectangle 43">
                <a:extLst>
                  <a:ext uri="{FF2B5EF4-FFF2-40B4-BE49-F238E27FC236}">
                    <a16:creationId xmlns:a16="http://schemas.microsoft.com/office/drawing/2014/main" id="{ACA4FBFE-8B77-4E05-A312-2B18930512A8}"/>
                  </a:ext>
                </a:extLst>
              </p:cNvPr>
              <p:cNvSpPr/>
              <p:nvPr/>
            </p:nvSpPr>
            <p:spPr>
              <a:xfrm>
                <a:off x="7792597" y="2275332"/>
                <a:ext cx="502446" cy="16598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44" name="Rectangle 44">
                <a:extLst>
                  <a:ext uri="{FF2B5EF4-FFF2-40B4-BE49-F238E27FC236}">
                    <a16:creationId xmlns:a16="http://schemas.microsoft.com/office/drawing/2014/main" id="{ABF5014D-D1DA-4A13-9E54-46642F7B4E6E}"/>
                  </a:ext>
                </a:extLst>
              </p:cNvPr>
              <p:cNvSpPr/>
              <p:nvPr/>
            </p:nvSpPr>
            <p:spPr>
              <a:xfrm>
                <a:off x="7872940" y="2972997"/>
                <a:ext cx="427676" cy="410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&amp;</a:t>
                </a:r>
              </a:p>
            </p:txBody>
          </p:sp>
          <p:cxnSp>
            <p:nvCxnSpPr>
              <p:cNvPr id="45" name="Straight Arrow Connector 45">
                <a:extLst>
                  <a:ext uri="{FF2B5EF4-FFF2-40B4-BE49-F238E27FC236}">
                    <a16:creationId xmlns:a16="http://schemas.microsoft.com/office/drawing/2014/main" id="{02109BCB-6EE5-4032-B3B8-E5431783B5CF}"/>
                  </a:ext>
                </a:extLst>
              </p:cNvPr>
              <p:cNvCxnSpPr/>
              <p:nvPr/>
            </p:nvCxnSpPr>
            <p:spPr>
              <a:xfrm>
                <a:off x="7307201" y="2361148"/>
                <a:ext cx="479008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6">
                <a:extLst>
                  <a:ext uri="{FF2B5EF4-FFF2-40B4-BE49-F238E27FC236}">
                    <a16:creationId xmlns:a16="http://schemas.microsoft.com/office/drawing/2014/main" id="{983A2C6F-70D1-4726-AB25-4A75F6E73221}"/>
                  </a:ext>
                </a:extLst>
              </p:cNvPr>
              <p:cNvSpPr/>
              <p:nvPr/>
            </p:nvSpPr>
            <p:spPr>
              <a:xfrm>
                <a:off x="7304341" y="2050628"/>
                <a:ext cx="559142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D0</a:t>
                </a:r>
              </a:p>
            </p:txBody>
          </p:sp>
          <p:sp>
            <p:nvSpPr>
              <p:cNvPr id="47" name="Rectangle 47">
                <a:extLst>
                  <a:ext uri="{FF2B5EF4-FFF2-40B4-BE49-F238E27FC236}">
                    <a16:creationId xmlns:a16="http://schemas.microsoft.com/office/drawing/2014/main" id="{18D58997-F02C-45AE-9E9D-F31B16EA92F8}"/>
                  </a:ext>
                </a:extLst>
              </p:cNvPr>
              <p:cNvSpPr/>
              <p:nvPr/>
            </p:nvSpPr>
            <p:spPr>
              <a:xfrm>
                <a:off x="7415571" y="2361148"/>
                <a:ext cx="452326" cy="410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…</a:t>
                </a:r>
              </a:p>
            </p:txBody>
          </p:sp>
          <p:sp>
            <p:nvSpPr>
              <p:cNvPr id="48" name="Rectangle 48">
                <a:extLst>
                  <a:ext uri="{FF2B5EF4-FFF2-40B4-BE49-F238E27FC236}">
                    <a16:creationId xmlns:a16="http://schemas.microsoft.com/office/drawing/2014/main" id="{A43E044C-8920-49AC-A797-3E63652F449A}"/>
                  </a:ext>
                </a:extLst>
              </p:cNvPr>
              <p:cNvSpPr/>
              <p:nvPr/>
            </p:nvSpPr>
            <p:spPr>
              <a:xfrm>
                <a:off x="7304341" y="2641177"/>
                <a:ext cx="559142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D0</a:t>
                </a:r>
              </a:p>
            </p:txBody>
          </p:sp>
          <p:cxnSp>
            <p:nvCxnSpPr>
              <p:cNvPr id="49" name="Straight Arrow Connector 49">
                <a:extLst>
                  <a:ext uri="{FF2B5EF4-FFF2-40B4-BE49-F238E27FC236}">
                    <a16:creationId xmlns:a16="http://schemas.microsoft.com/office/drawing/2014/main" id="{3FC31804-B680-4FC2-9243-79EEC7522E0B}"/>
                  </a:ext>
                </a:extLst>
              </p:cNvPr>
              <p:cNvCxnSpPr/>
              <p:nvPr/>
            </p:nvCxnSpPr>
            <p:spPr>
              <a:xfrm>
                <a:off x="7316726" y="2951698"/>
                <a:ext cx="479008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Left Brace 50">
                <a:extLst>
                  <a:ext uri="{FF2B5EF4-FFF2-40B4-BE49-F238E27FC236}">
                    <a16:creationId xmlns:a16="http://schemas.microsoft.com/office/drawing/2014/main" id="{9584DDEB-F843-4DFC-9489-511C252E91DE}"/>
                  </a:ext>
                </a:extLst>
              </p:cNvPr>
              <p:cNvSpPr/>
              <p:nvPr/>
            </p:nvSpPr>
            <p:spPr>
              <a:xfrm>
                <a:off x="7113944" y="2144552"/>
                <a:ext cx="169262" cy="87328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51" name="Rectangle 51">
                <a:extLst>
                  <a:ext uri="{FF2B5EF4-FFF2-40B4-BE49-F238E27FC236}">
                    <a16:creationId xmlns:a16="http://schemas.microsoft.com/office/drawing/2014/main" id="{032F3A3B-BE7B-4258-9286-D2DE8EF44B80}"/>
                  </a:ext>
                </a:extLst>
              </p:cNvPr>
              <p:cNvSpPr/>
              <p:nvPr/>
            </p:nvSpPr>
            <p:spPr>
              <a:xfrm>
                <a:off x="6111182" y="2326122"/>
                <a:ext cx="1115877" cy="37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t-EE" sz="1400" i="1" dirty="0"/>
                  <a:t>x</a:t>
                </a:r>
                <a:r>
                  <a:rPr lang="et-EE" sz="1400" i="1" baseline="-25000" dirty="0"/>
                  <a:t>v</a:t>
                </a:r>
                <a:r>
                  <a:rPr lang="et-EE" sz="1400" i="1" dirty="0"/>
                  <a:t> </a:t>
                </a:r>
                <a:r>
                  <a:rPr lang="et-EE" sz="1400" dirty="0"/>
                  <a:t>= cv</a:t>
                </a:r>
              </a:p>
            </p:txBody>
          </p:sp>
          <p:cxnSp>
            <p:nvCxnSpPr>
              <p:cNvPr id="52" name="Straight Arrow Connector 52">
                <a:extLst>
                  <a:ext uri="{FF2B5EF4-FFF2-40B4-BE49-F238E27FC236}">
                    <a16:creationId xmlns:a16="http://schemas.microsoft.com/office/drawing/2014/main" id="{E8BB93C9-BDDD-47B2-84BF-CF0E858E2BFB}"/>
                  </a:ext>
                </a:extLst>
              </p:cNvPr>
              <p:cNvCxnSpPr/>
              <p:nvPr/>
            </p:nvCxnSpPr>
            <p:spPr>
              <a:xfrm>
                <a:off x="7430394" y="3295910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3">
                <a:extLst>
                  <a:ext uri="{FF2B5EF4-FFF2-40B4-BE49-F238E27FC236}">
                    <a16:creationId xmlns:a16="http://schemas.microsoft.com/office/drawing/2014/main" id="{9636E21B-EDA6-4D39-94C8-CE12C0552281}"/>
                  </a:ext>
                </a:extLst>
              </p:cNvPr>
              <p:cNvCxnSpPr/>
              <p:nvPr/>
            </p:nvCxnSpPr>
            <p:spPr>
              <a:xfrm>
                <a:off x="7439919" y="3791210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id="{A159DD6E-6383-4F5F-9515-21144EE8815F}"/>
                  </a:ext>
                </a:extLst>
              </p:cNvPr>
              <p:cNvSpPr/>
              <p:nvPr/>
            </p:nvSpPr>
            <p:spPr>
              <a:xfrm>
                <a:off x="7427154" y="3017374"/>
                <a:ext cx="382485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1</a:t>
                </a:r>
              </a:p>
            </p:txBody>
          </p:sp>
          <p:sp>
            <p:nvSpPr>
              <p:cNvPr id="55" name="Rectangle 55">
                <a:extLst>
                  <a:ext uri="{FF2B5EF4-FFF2-40B4-BE49-F238E27FC236}">
                    <a16:creationId xmlns:a16="http://schemas.microsoft.com/office/drawing/2014/main" id="{CAFC9621-31B9-4A68-B0D3-E0E9DB32C2FB}"/>
                  </a:ext>
                </a:extLst>
              </p:cNvPr>
              <p:cNvSpPr/>
              <p:nvPr/>
            </p:nvSpPr>
            <p:spPr>
              <a:xfrm>
                <a:off x="7427154" y="3465049"/>
                <a:ext cx="382485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1</a:t>
                </a:r>
              </a:p>
            </p:txBody>
          </p:sp>
          <p:sp>
            <p:nvSpPr>
              <p:cNvPr id="56" name="Rectangle 56">
                <a:extLst>
                  <a:ext uri="{FF2B5EF4-FFF2-40B4-BE49-F238E27FC236}">
                    <a16:creationId xmlns:a16="http://schemas.microsoft.com/office/drawing/2014/main" id="{6AB8811C-326D-433F-B736-DA86D5254720}"/>
                  </a:ext>
                </a:extLst>
              </p:cNvPr>
              <p:cNvSpPr/>
              <p:nvPr/>
            </p:nvSpPr>
            <p:spPr>
              <a:xfrm>
                <a:off x="7395510" y="3213594"/>
                <a:ext cx="452326" cy="410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…</a:t>
                </a:r>
              </a:p>
            </p:txBody>
          </p:sp>
          <p:sp>
            <p:nvSpPr>
              <p:cNvPr id="57" name="Left Brace 57">
                <a:extLst>
                  <a:ext uri="{FF2B5EF4-FFF2-40B4-BE49-F238E27FC236}">
                    <a16:creationId xmlns:a16="http://schemas.microsoft.com/office/drawing/2014/main" id="{132285C8-03C4-411D-BB7B-7C448D977548}"/>
                  </a:ext>
                </a:extLst>
              </p:cNvPr>
              <p:cNvSpPr/>
              <p:nvPr/>
            </p:nvSpPr>
            <p:spPr>
              <a:xfrm>
                <a:off x="7131984" y="3213594"/>
                <a:ext cx="180973" cy="61159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58" name="Rectangle 58">
                <a:extLst>
                  <a:ext uri="{FF2B5EF4-FFF2-40B4-BE49-F238E27FC236}">
                    <a16:creationId xmlns:a16="http://schemas.microsoft.com/office/drawing/2014/main" id="{3A22505B-9CBF-4D72-A500-381012D06B23}"/>
                  </a:ext>
                </a:extLst>
              </p:cNvPr>
              <p:cNvSpPr/>
              <p:nvPr/>
            </p:nvSpPr>
            <p:spPr>
              <a:xfrm>
                <a:off x="6573862" y="3290490"/>
                <a:ext cx="699280" cy="37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 err="1"/>
                  <a:t>ncv</a:t>
                </a:r>
                <a:endParaRPr lang="et-EE" sz="1400" dirty="0"/>
              </a:p>
            </p:txBody>
          </p:sp>
          <p:grpSp>
            <p:nvGrpSpPr>
              <p:cNvPr id="59" name="Group 59">
                <a:extLst>
                  <a:ext uri="{FF2B5EF4-FFF2-40B4-BE49-F238E27FC236}">
                    <a16:creationId xmlns:a16="http://schemas.microsoft.com/office/drawing/2014/main" id="{2670E705-6BB3-487C-A7A7-AD413B17BA7F}"/>
                  </a:ext>
                </a:extLst>
              </p:cNvPr>
              <p:cNvGrpSpPr/>
              <p:nvPr/>
            </p:nvGrpSpPr>
            <p:grpSpPr>
              <a:xfrm>
                <a:off x="8241754" y="2759556"/>
                <a:ext cx="1040730" cy="965000"/>
                <a:chOff x="8664664" y="727556"/>
                <a:chExt cx="1040730" cy="965000"/>
              </a:xfrm>
            </p:grpSpPr>
            <p:cxnSp>
              <p:nvCxnSpPr>
                <p:cNvPr id="60" name="Straight Arrow Connector 60">
                  <a:extLst>
                    <a:ext uri="{FF2B5EF4-FFF2-40B4-BE49-F238E27FC236}">
                      <a16:creationId xmlns:a16="http://schemas.microsoft.com/office/drawing/2014/main" id="{708E2FC3-322A-4DEA-8B38-0F838604FF04}"/>
                    </a:ext>
                  </a:extLst>
                </p:cNvPr>
                <p:cNvCxnSpPr/>
                <p:nvPr/>
              </p:nvCxnSpPr>
              <p:spPr>
                <a:xfrm>
                  <a:off x="9069620" y="1343640"/>
                  <a:ext cx="342142" cy="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1">
                  <a:extLst>
                    <a:ext uri="{FF2B5EF4-FFF2-40B4-BE49-F238E27FC236}">
                      <a16:creationId xmlns:a16="http://schemas.microsoft.com/office/drawing/2014/main" id="{A3AACF6B-F4A8-400F-AB6B-B7DAD500083A}"/>
                    </a:ext>
                  </a:extLst>
                </p:cNvPr>
                <p:cNvCxnSpPr/>
                <p:nvPr/>
              </p:nvCxnSpPr>
              <p:spPr>
                <a:xfrm>
                  <a:off x="8727478" y="1133205"/>
                  <a:ext cx="342142" cy="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242">
                  <a:extLst>
                    <a:ext uri="{FF2B5EF4-FFF2-40B4-BE49-F238E27FC236}">
                      <a16:creationId xmlns:a16="http://schemas.microsoft.com/office/drawing/2014/main" id="{29BCB0D7-BB37-4C18-AEE6-E5E8F287DC4A}"/>
                    </a:ext>
                  </a:extLst>
                </p:cNvPr>
                <p:cNvSpPr txBox="1"/>
                <p:nvPr/>
              </p:nvSpPr>
              <p:spPr>
                <a:xfrm>
                  <a:off x="9002691" y="1281671"/>
                  <a:ext cx="702703" cy="410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 err="1"/>
                    <a:t>x</a:t>
                  </a:r>
                  <a:r>
                    <a:rPr lang="et-EE" sz="1600" i="1" baseline="-25000" dirty="0" err="1"/>
                    <a:t>k,v</a:t>
                  </a:r>
                  <a:endParaRPr lang="et-EE" sz="1600" i="1" baseline="-25000" dirty="0"/>
                </a:p>
              </p:txBody>
            </p:sp>
            <p:sp>
              <p:nvSpPr>
                <p:cNvPr id="63" name="TextBox 243">
                  <a:extLst>
                    <a:ext uri="{FF2B5EF4-FFF2-40B4-BE49-F238E27FC236}">
                      <a16:creationId xmlns:a16="http://schemas.microsoft.com/office/drawing/2014/main" id="{8534F63F-AC8D-4258-B8F9-D6EF785744C0}"/>
                    </a:ext>
                  </a:extLst>
                </p:cNvPr>
                <p:cNvSpPr txBox="1"/>
                <p:nvPr/>
              </p:nvSpPr>
              <p:spPr>
                <a:xfrm>
                  <a:off x="8664664" y="727556"/>
                  <a:ext cx="523252" cy="410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 err="1"/>
                    <a:t>x</a:t>
                  </a:r>
                  <a:r>
                    <a:rPr lang="et-EE" sz="1600" i="1" baseline="-25000" dirty="0" err="1"/>
                    <a:t>k</a:t>
                  </a:r>
                  <a:endParaRPr lang="et-EE" sz="1600" i="1" baseline="-25000" dirty="0"/>
                </a:p>
              </p:txBody>
            </p:sp>
            <p:cxnSp>
              <p:nvCxnSpPr>
                <p:cNvPr id="64" name="Straight Arrow Connector 64">
                  <a:extLst>
                    <a:ext uri="{FF2B5EF4-FFF2-40B4-BE49-F238E27FC236}">
                      <a16:creationId xmlns:a16="http://schemas.microsoft.com/office/drawing/2014/main" id="{3CFF65AD-67A8-4C7B-9837-6DCBE6745804}"/>
                    </a:ext>
                  </a:extLst>
                </p:cNvPr>
                <p:cNvCxnSpPr/>
                <p:nvPr/>
              </p:nvCxnSpPr>
              <p:spPr>
                <a:xfrm>
                  <a:off x="9073762" y="899376"/>
                  <a:ext cx="1" cy="2247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5">
                  <a:extLst>
                    <a:ext uri="{FF2B5EF4-FFF2-40B4-BE49-F238E27FC236}">
                      <a16:creationId xmlns:a16="http://schemas.microsoft.com/office/drawing/2014/main" id="{36D4B07A-F476-4FC5-AE6B-CC8AED001884}"/>
                    </a:ext>
                  </a:extLst>
                </p:cNvPr>
                <p:cNvCxnSpPr/>
                <p:nvPr/>
              </p:nvCxnSpPr>
              <p:spPr>
                <a:xfrm>
                  <a:off x="9075732" y="1121070"/>
                  <a:ext cx="1" cy="224704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246">
                  <a:extLst>
                    <a:ext uri="{FF2B5EF4-FFF2-40B4-BE49-F238E27FC236}">
                      <a16:creationId xmlns:a16="http://schemas.microsoft.com/office/drawing/2014/main" id="{3BB02F6B-6677-49F3-B905-5B24E091C4D8}"/>
                    </a:ext>
                  </a:extLst>
                </p:cNvPr>
                <p:cNvSpPr txBox="1"/>
                <p:nvPr/>
              </p:nvSpPr>
              <p:spPr>
                <a:xfrm>
                  <a:off x="8687835" y="1114447"/>
                  <a:ext cx="391911" cy="410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/>
                    <a:t>D</a:t>
                  </a:r>
                  <a:endParaRPr lang="et-EE" sz="1600" i="1" baseline="-25000" dirty="0"/>
                </a:p>
              </p:txBody>
            </p:sp>
          </p:grpSp>
        </p:grpSp>
      </p:grpSp>
      <p:grpSp>
        <p:nvGrpSpPr>
          <p:cNvPr id="67" name="Group 12">
            <a:extLst>
              <a:ext uri="{FF2B5EF4-FFF2-40B4-BE49-F238E27FC236}">
                <a16:creationId xmlns:a16="http://schemas.microsoft.com/office/drawing/2014/main" id="{265038C4-629C-400B-A623-E6692EBDF16D}"/>
              </a:ext>
            </a:extLst>
          </p:cNvPr>
          <p:cNvGrpSpPr/>
          <p:nvPr/>
        </p:nvGrpSpPr>
        <p:grpSpPr>
          <a:xfrm>
            <a:off x="5571321" y="2761361"/>
            <a:ext cx="2684352" cy="2318807"/>
            <a:chOff x="4725458" y="155353"/>
            <a:chExt cx="3121339" cy="2696291"/>
          </a:xfrm>
        </p:grpSpPr>
        <p:pic>
          <p:nvPicPr>
            <p:cNvPr id="68" name="Picture 13">
              <a:extLst>
                <a:ext uri="{FF2B5EF4-FFF2-40B4-BE49-F238E27FC236}">
                  <a16:creationId xmlns:a16="http://schemas.microsoft.com/office/drawing/2014/main" id="{AA8813AD-D73F-4587-B48D-D4887751F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53315" y="2246769"/>
              <a:ext cx="2293482" cy="6048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9" name="Rectangle 14">
              <a:extLst>
                <a:ext uri="{FF2B5EF4-FFF2-40B4-BE49-F238E27FC236}">
                  <a16:creationId xmlns:a16="http://schemas.microsoft.com/office/drawing/2014/main" id="{33E6AE2F-46DC-4B77-A0D6-36D590E1ECB8}"/>
                </a:ext>
              </a:extLst>
            </p:cNvPr>
            <p:cNvSpPr/>
            <p:nvPr/>
          </p:nvSpPr>
          <p:spPr>
            <a:xfrm>
              <a:off x="6491107" y="2004704"/>
              <a:ext cx="451451" cy="35788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t-E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b="1" dirty="0">
                  <a:solidFill>
                    <a:srgbClr val="930042"/>
                  </a:solidFill>
                </a:rPr>
                <a:t>c)</a:t>
              </a:r>
            </a:p>
          </p:txBody>
        </p:sp>
        <p:grpSp>
          <p:nvGrpSpPr>
            <p:cNvPr id="70" name="Group 15">
              <a:extLst>
                <a:ext uri="{FF2B5EF4-FFF2-40B4-BE49-F238E27FC236}">
                  <a16:creationId xmlns:a16="http://schemas.microsoft.com/office/drawing/2014/main" id="{9C3C2319-C3F1-4F73-B7CF-6F554802C8FD}"/>
                </a:ext>
              </a:extLst>
            </p:cNvPr>
            <p:cNvGrpSpPr/>
            <p:nvPr/>
          </p:nvGrpSpPr>
          <p:grpSpPr>
            <a:xfrm>
              <a:off x="4725458" y="155353"/>
              <a:ext cx="3030340" cy="1805620"/>
              <a:chOff x="5896133" y="4126098"/>
              <a:chExt cx="3339560" cy="1884589"/>
            </a:xfrm>
          </p:grpSpPr>
          <p:sp>
            <p:nvSpPr>
              <p:cNvPr id="71" name="Rectangle 16">
                <a:extLst>
                  <a:ext uri="{FF2B5EF4-FFF2-40B4-BE49-F238E27FC236}">
                    <a16:creationId xmlns:a16="http://schemas.microsoft.com/office/drawing/2014/main" id="{6ED0E132-79DA-4CCB-BAEA-5C949610E2B0}"/>
                  </a:ext>
                </a:extLst>
              </p:cNvPr>
              <p:cNvSpPr/>
              <p:nvPr/>
            </p:nvSpPr>
            <p:spPr>
              <a:xfrm>
                <a:off x="7792597" y="4350802"/>
                <a:ext cx="502446" cy="16598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72" name="Rectangle 17">
                <a:extLst>
                  <a:ext uri="{FF2B5EF4-FFF2-40B4-BE49-F238E27FC236}">
                    <a16:creationId xmlns:a16="http://schemas.microsoft.com/office/drawing/2014/main" id="{4FEE4427-5145-4998-BF81-D8BD503DC2C7}"/>
                  </a:ext>
                </a:extLst>
              </p:cNvPr>
              <p:cNvSpPr/>
              <p:nvPr/>
            </p:nvSpPr>
            <p:spPr>
              <a:xfrm>
                <a:off x="7872940" y="5048467"/>
                <a:ext cx="427677" cy="410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&amp;</a:t>
                </a:r>
              </a:p>
            </p:txBody>
          </p:sp>
          <p:cxnSp>
            <p:nvCxnSpPr>
              <p:cNvPr id="73" name="Straight Arrow Connector 18">
                <a:extLst>
                  <a:ext uri="{FF2B5EF4-FFF2-40B4-BE49-F238E27FC236}">
                    <a16:creationId xmlns:a16="http://schemas.microsoft.com/office/drawing/2014/main" id="{530B4462-E1BA-450C-9B2D-CE5E55EB6627}"/>
                  </a:ext>
                </a:extLst>
              </p:cNvPr>
              <p:cNvCxnSpPr/>
              <p:nvPr/>
            </p:nvCxnSpPr>
            <p:spPr>
              <a:xfrm>
                <a:off x="7307201" y="4436618"/>
                <a:ext cx="479008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9">
                <a:extLst>
                  <a:ext uri="{FF2B5EF4-FFF2-40B4-BE49-F238E27FC236}">
                    <a16:creationId xmlns:a16="http://schemas.microsoft.com/office/drawing/2014/main" id="{BAA40307-E66D-4D9A-9CDE-171FB42B0B14}"/>
                  </a:ext>
                </a:extLst>
              </p:cNvPr>
              <p:cNvSpPr/>
              <p:nvPr/>
            </p:nvSpPr>
            <p:spPr>
              <a:xfrm>
                <a:off x="7304342" y="4126098"/>
                <a:ext cx="559143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D1</a:t>
                </a:r>
              </a:p>
            </p:txBody>
          </p:sp>
          <p:sp>
            <p:nvSpPr>
              <p:cNvPr id="75" name="Rectangle 20">
                <a:extLst>
                  <a:ext uri="{FF2B5EF4-FFF2-40B4-BE49-F238E27FC236}">
                    <a16:creationId xmlns:a16="http://schemas.microsoft.com/office/drawing/2014/main" id="{A0BD34BE-E979-4A7D-9E85-89C464C2946B}"/>
                  </a:ext>
                </a:extLst>
              </p:cNvPr>
              <p:cNvSpPr/>
              <p:nvPr/>
            </p:nvSpPr>
            <p:spPr>
              <a:xfrm>
                <a:off x="7415571" y="4436618"/>
                <a:ext cx="452327" cy="410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…</a:t>
                </a:r>
              </a:p>
            </p:txBody>
          </p:sp>
          <p:sp>
            <p:nvSpPr>
              <p:cNvPr id="76" name="Rectangle 21">
                <a:extLst>
                  <a:ext uri="{FF2B5EF4-FFF2-40B4-BE49-F238E27FC236}">
                    <a16:creationId xmlns:a16="http://schemas.microsoft.com/office/drawing/2014/main" id="{9B8C601C-9A8B-4E9E-8313-B6B859711EE4}"/>
                  </a:ext>
                </a:extLst>
              </p:cNvPr>
              <p:cNvSpPr/>
              <p:nvPr/>
            </p:nvSpPr>
            <p:spPr>
              <a:xfrm>
                <a:off x="7304342" y="4716647"/>
                <a:ext cx="559143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D1</a:t>
                </a:r>
              </a:p>
            </p:txBody>
          </p:sp>
          <p:cxnSp>
            <p:nvCxnSpPr>
              <p:cNvPr id="77" name="Straight Arrow Connector 22">
                <a:extLst>
                  <a:ext uri="{FF2B5EF4-FFF2-40B4-BE49-F238E27FC236}">
                    <a16:creationId xmlns:a16="http://schemas.microsoft.com/office/drawing/2014/main" id="{4D0151E5-FB80-4565-BDBB-219A9644D3C8}"/>
                  </a:ext>
                </a:extLst>
              </p:cNvPr>
              <p:cNvCxnSpPr/>
              <p:nvPr/>
            </p:nvCxnSpPr>
            <p:spPr>
              <a:xfrm>
                <a:off x="7316726" y="5027168"/>
                <a:ext cx="479008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23">
                <a:extLst>
                  <a:ext uri="{FF2B5EF4-FFF2-40B4-BE49-F238E27FC236}">
                    <a16:creationId xmlns:a16="http://schemas.microsoft.com/office/drawing/2014/main" id="{A19009DF-7153-484E-91CE-5FD414C29CBA}"/>
                  </a:ext>
                </a:extLst>
              </p:cNvPr>
              <p:cNvSpPr/>
              <p:nvPr/>
            </p:nvSpPr>
            <p:spPr>
              <a:xfrm>
                <a:off x="5896133" y="4480422"/>
                <a:ext cx="1278796" cy="37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t-EE" sz="1400" i="1" dirty="0"/>
                  <a:t>x</a:t>
                </a:r>
                <a:r>
                  <a:rPr lang="et-EE" sz="1400" i="1" baseline="-25000" dirty="0"/>
                  <a:t>v</a:t>
                </a:r>
                <a:r>
                  <a:rPr lang="et-EE" sz="1400" i="1" dirty="0"/>
                  <a:t> </a:t>
                </a:r>
                <a:r>
                  <a:rPr lang="et-EE" sz="1400" dirty="0"/>
                  <a:t>= ncv</a:t>
                </a:r>
              </a:p>
            </p:txBody>
          </p:sp>
          <p:cxnSp>
            <p:nvCxnSpPr>
              <p:cNvPr id="79" name="Straight Arrow Connector 24">
                <a:extLst>
                  <a:ext uri="{FF2B5EF4-FFF2-40B4-BE49-F238E27FC236}">
                    <a16:creationId xmlns:a16="http://schemas.microsoft.com/office/drawing/2014/main" id="{3C9C4F97-625A-4F32-89D9-295696D5C2BE}"/>
                  </a:ext>
                </a:extLst>
              </p:cNvPr>
              <p:cNvCxnSpPr/>
              <p:nvPr/>
            </p:nvCxnSpPr>
            <p:spPr>
              <a:xfrm>
                <a:off x="7430394" y="5371380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25">
                <a:extLst>
                  <a:ext uri="{FF2B5EF4-FFF2-40B4-BE49-F238E27FC236}">
                    <a16:creationId xmlns:a16="http://schemas.microsoft.com/office/drawing/2014/main" id="{8264B723-DC53-411F-B578-DF34F2ADB888}"/>
                  </a:ext>
                </a:extLst>
              </p:cNvPr>
              <p:cNvCxnSpPr/>
              <p:nvPr/>
            </p:nvCxnSpPr>
            <p:spPr>
              <a:xfrm>
                <a:off x="7439919" y="5866680"/>
                <a:ext cx="3421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26">
                <a:extLst>
                  <a:ext uri="{FF2B5EF4-FFF2-40B4-BE49-F238E27FC236}">
                    <a16:creationId xmlns:a16="http://schemas.microsoft.com/office/drawing/2014/main" id="{C2034295-ACA9-46D6-B137-E3377C4597BC}"/>
                  </a:ext>
                </a:extLst>
              </p:cNvPr>
              <p:cNvSpPr/>
              <p:nvPr/>
            </p:nvSpPr>
            <p:spPr>
              <a:xfrm>
                <a:off x="7427155" y="5092844"/>
                <a:ext cx="382485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1</a:t>
                </a:r>
              </a:p>
            </p:txBody>
          </p:sp>
          <p:sp>
            <p:nvSpPr>
              <p:cNvPr id="82" name="Rectangle 27">
                <a:extLst>
                  <a:ext uri="{FF2B5EF4-FFF2-40B4-BE49-F238E27FC236}">
                    <a16:creationId xmlns:a16="http://schemas.microsoft.com/office/drawing/2014/main" id="{6CB0B7DA-4622-4BB5-B6B2-7379DDBF306F}"/>
                  </a:ext>
                </a:extLst>
              </p:cNvPr>
              <p:cNvSpPr/>
              <p:nvPr/>
            </p:nvSpPr>
            <p:spPr>
              <a:xfrm>
                <a:off x="7427155" y="5540519"/>
                <a:ext cx="382485" cy="373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/>
                  <a:t>1</a:t>
                </a:r>
              </a:p>
            </p:txBody>
          </p:sp>
          <p:sp>
            <p:nvSpPr>
              <p:cNvPr id="83" name="Rectangle 28">
                <a:extLst>
                  <a:ext uri="{FF2B5EF4-FFF2-40B4-BE49-F238E27FC236}">
                    <a16:creationId xmlns:a16="http://schemas.microsoft.com/office/drawing/2014/main" id="{3A2AB7E6-0684-4676-9398-41368129C393}"/>
                  </a:ext>
                </a:extLst>
              </p:cNvPr>
              <p:cNvSpPr/>
              <p:nvPr/>
            </p:nvSpPr>
            <p:spPr>
              <a:xfrm>
                <a:off x="7395510" y="5289064"/>
                <a:ext cx="452327" cy="410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600" dirty="0"/>
                  <a:t>…</a:t>
                </a:r>
              </a:p>
            </p:txBody>
          </p:sp>
          <p:sp>
            <p:nvSpPr>
              <p:cNvPr id="84" name="Left Brace 29">
                <a:extLst>
                  <a:ext uri="{FF2B5EF4-FFF2-40B4-BE49-F238E27FC236}">
                    <a16:creationId xmlns:a16="http://schemas.microsoft.com/office/drawing/2014/main" id="{0FA4812C-BE6F-4043-A7D0-33887CA708A1}"/>
                  </a:ext>
                </a:extLst>
              </p:cNvPr>
              <p:cNvSpPr/>
              <p:nvPr/>
            </p:nvSpPr>
            <p:spPr>
              <a:xfrm>
                <a:off x="7066319" y="4233393"/>
                <a:ext cx="214510" cy="91859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85" name="Left Brace 30">
                <a:extLst>
                  <a:ext uri="{FF2B5EF4-FFF2-40B4-BE49-F238E27FC236}">
                    <a16:creationId xmlns:a16="http://schemas.microsoft.com/office/drawing/2014/main" id="{AF4F15C2-D686-4204-A16C-516AE24781D4}"/>
                  </a:ext>
                </a:extLst>
              </p:cNvPr>
              <p:cNvSpPr/>
              <p:nvPr/>
            </p:nvSpPr>
            <p:spPr>
              <a:xfrm>
                <a:off x="7081332" y="5291704"/>
                <a:ext cx="180973" cy="61159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t-EE" sz="1600"/>
              </a:p>
            </p:txBody>
          </p:sp>
          <p:sp>
            <p:nvSpPr>
              <p:cNvPr id="86" name="Rectangle 31">
                <a:extLst>
                  <a:ext uri="{FF2B5EF4-FFF2-40B4-BE49-F238E27FC236}">
                    <a16:creationId xmlns:a16="http://schemas.microsoft.com/office/drawing/2014/main" id="{040F64AB-B038-4CC3-B256-88BB37178D17}"/>
                  </a:ext>
                </a:extLst>
              </p:cNvPr>
              <p:cNvSpPr/>
              <p:nvPr/>
            </p:nvSpPr>
            <p:spPr>
              <a:xfrm>
                <a:off x="6461418" y="5399673"/>
                <a:ext cx="763834" cy="37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t-E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t-EE" sz="1400" dirty="0" err="1"/>
                  <a:t>ncv</a:t>
                </a:r>
                <a:endParaRPr lang="et-EE" sz="1400" dirty="0"/>
              </a:p>
            </p:txBody>
          </p:sp>
          <p:grpSp>
            <p:nvGrpSpPr>
              <p:cNvPr id="87" name="Group 32">
                <a:extLst>
                  <a:ext uri="{FF2B5EF4-FFF2-40B4-BE49-F238E27FC236}">
                    <a16:creationId xmlns:a16="http://schemas.microsoft.com/office/drawing/2014/main" id="{523E57D2-FD14-4864-A22A-10D0B71862EC}"/>
                  </a:ext>
                </a:extLst>
              </p:cNvPr>
              <p:cNvGrpSpPr/>
              <p:nvPr/>
            </p:nvGrpSpPr>
            <p:grpSpPr>
              <a:xfrm>
                <a:off x="8219202" y="4769022"/>
                <a:ext cx="1016491" cy="1025326"/>
                <a:chOff x="8650626" y="677530"/>
                <a:chExt cx="1016491" cy="1025326"/>
              </a:xfrm>
            </p:grpSpPr>
            <p:cxnSp>
              <p:nvCxnSpPr>
                <p:cNvPr id="88" name="Straight Arrow Connector 33">
                  <a:extLst>
                    <a:ext uri="{FF2B5EF4-FFF2-40B4-BE49-F238E27FC236}">
                      <a16:creationId xmlns:a16="http://schemas.microsoft.com/office/drawing/2014/main" id="{96669C22-B2AE-4842-95B5-784A85A3B55C}"/>
                    </a:ext>
                  </a:extLst>
                </p:cNvPr>
                <p:cNvCxnSpPr/>
                <p:nvPr/>
              </p:nvCxnSpPr>
              <p:spPr>
                <a:xfrm>
                  <a:off x="9069620" y="1343640"/>
                  <a:ext cx="342142" cy="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34">
                  <a:extLst>
                    <a:ext uri="{FF2B5EF4-FFF2-40B4-BE49-F238E27FC236}">
                      <a16:creationId xmlns:a16="http://schemas.microsoft.com/office/drawing/2014/main" id="{B1E2EF19-07A4-4AA0-87EE-6B184EF14F95}"/>
                    </a:ext>
                  </a:extLst>
                </p:cNvPr>
                <p:cNvCxnSpPr/>
                <p:nvPr/>
              </p:nvCxnSpPr>
              <p:spPr>
                <a:xfrm>
                  <a:off x="8727478" y="1133205"/>
                  <a:ext cx="342142" cy="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251">
                  <a:extLst>
                    <a:ext uri="{FF2B5EF4-FFF2-40B4-BE49-F238E27FC236}">
                      <a16:creationId xmlns:a16="http://schemas.microsoft.com/office/drawing/2014/main" id="{98F341CC-0292-458C-9351-14CB08354ABA}"/>
                    </a:ext>
                  </a:extLst>
                </p:cNvPr>
                <p:cNvSpPr txBox="1"/>
                <p:nvPr/>
              </p:nvSpPr>
              <p:spPr>
                <a:xfrm>
                  <a:off x="9005756" y="1291971"/>
                  <a:ext cx="661361" cy="410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 err="1"/>
                    <a:t>x</a:t>
                  </a:r>
                  <a:r>
                    <a:rPr lang="et-EE" sz="1600" i="1" baseline="-25000" dirty="0" err="1"/>
                    <a:t>k,v</a:t>
                  </a:r>
                  <a:endParaRPr lang="et-EE" sz="1600" i="1" baseline="-25000" dirty="0"/>
                </a:p>
              </p:txBody>
            </p:sp>
            <p:sp>
              <p:nvSpPr>
                <p:cNvPr id="91" name="TextBox 252">
                  <a:extLst>
                    <a:ext uri="{FF2B5EF4-FFF2-40B4-BE49-F238E27FC236}">
                      <a16:creationId xmlns:a16="http://schemas.microsoft.com/office/drawing/2014/main" id="{5938B45D-EF10-4759-8E83-4E0F00BB9FBD}"/>
                    </a:ext>
                  </a:extLst>
                </p:cNvPr>
                <p:cNvSpPr txBox="1"/>
                <p:nvPr/>
              </p:nvSpPr>
              <p:spPr>
                <a:xfrm>
                  <a:off x="8650626" y="677530"/>
                  <a:ext cx="504582" cy="410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 err="1"/>
                    <a:t>x</a:t>
                  </a:r>
                  <a:r>
                    <a:rPr lang="et-EE" sz="1600" i="1" baseline="-25000" dirty="0" err="1"/>
                    <a:t>k</a:t>
                  </a:r>
                  <a:endParaRPr lang="et-EE" sz="1600" i="1" baseline="-25000" dirty="0"/>
                </a:p>
              </p:txBody>
            </p:sp>
            <p:cxnSp>
              <p:nvCxnSpPr>
                <p:cNvPr id="92" name="Straight Arrow Connector 38">
                  <a:extLst>
                    <a:ext uri="{FF2B5EF4-FFF2-40B4-BE49-F238E27FC236}">
                      <a16:creationId xmlns:a16="http://schemas.microsoft.com/office/drawing/2014/main" id="{ADFD6B65-E5A4-4B3A-828C-8B5FA406E6ED}"/>
                    </a:ext>
                  </a:extLst>
                </p:cNvPr>
                <p:cNvCxnSpPr/>
                <p:nvPr/>
              </p:nvCxnSpPr>
              <p:spPr>
                <a:xfrm>
                  <a:off x="9075732" y="1121070"/>
                  <a:ext cx="1" cy="224704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255">
                  <a:extLst>
                    <a:ext uri="{FF2B5EF4-FFF2-40B4-BE49-F238E27FC236}">
                      <a16:creationId xmlns:a16="http://schemas.microsoft.com/office/drawing/2014/main" id="{F9344416-673C-4369-895E-DA29A6B11DE0}"/>
                    </a:ext>
                  </a:extLst>
                </p:cNvPr>
                <p:cNvSpPr txBox="1"/>
                <p:nvPr/>
              </p:nvSpPr>
              <p:spPr>
                <a:xfrm>
                  <a:off x="8731480" y="1113248"/>
                  <a:ext cx="391911" cy="410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t-E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t-EE" sz="1600" i="1" dirty="0"/>
                    <a:t>D</a:t>
                  </a:r>
                  <a:endParaRPr lang="et-EE" sz="1600" i="1" baseline="-25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92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3103B98-915E-4D72-ACB3-9664AEA3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Rejuvenation stimuli impact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DB12558-0BA9-45D3-9FF8-D6F4E3A2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25" y="5101596"/>
            <a:ext cx="6835775" cy="3651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example of rejuvenation stimuli generation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6364BA8-AF6C-4B03-8C78-471D7F9B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65" name="Pilt 64">
            <a:extLst>
              <a:ext uri="{FF2B5EF4-FFF2-40B4-BE49-F238E27FC236}">
                <a16:creationId xmlns:a16="http://schemas.microsoft.com/office/drawing/2014/main" id="{8688EC77-4A74-4D44-8F72-DA0E13BB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86" y="1115249"/>
            <a:ext cx="71437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6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EAF024C-111D-4828-99CF-48203204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Rejuvenation stimuli generation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1BFEB31-AAAA-44B2-8046-7D212CC3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4426163"/>
            <a:ext cx="7681937" cy="1877713"/>
          </a:xfrm>
        </p:spPr>
        <p:txBody>
          <a:bodyPr/>
          <a:lstStyle/>
          <a:p>
            <a:r>
              <a:rPr lang="en-US" sz="2000" b="1" dirty="0" err="1"/>
              <a:t>Zamiacad</a:t>
            </a:r>
            <a:r>
              <a:rPr lang="en-US" sz="2000" dirty="0"/>
              <a:t> – scalable hardware design and analysis framework</a:t>
            </a:r>
          </a:p>
          <a:p>
            <a:pPr lvl="1"/>
            <a:r>
              <a:rPr lang="en-US" sz="1800" dirty="0"/>
              <a:t>parser and elaboration engine that supports VHDL designs</a:t>
            </a:r>
          </a:p>
          <a:p>
            <a:pPr lvl="1"/>
            <a:r>
              <a:rPr lang="en-US" sz="1800" dirty="0"/>
              <a:t>design simulation, static analysis and other applications for debug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µGP</a:t>
            </a:r>
            <a:r>
              <a:rPr lang="en-US" sz="2000" dirty="0"/>
              <a:t> – general-purpose evolutionary toolkit </a:t>
            </a:r>
          </a:p>
          <a:p>
            <a:pPr lvl="1"/>
            <a:r>
              <a:rPr lang="en-US" sz="1800" dirty="0"/>
              <a:t>generates candidate solutions for rejuvenation stimuli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4B4DECF-2A6D-4C2C-8754-4DC40A0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381D3EFB-FBF0-46E3-98C1-8F8BC346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55" y="956789"/>
            <a:ext cx="7200900" cy="2876550"/>
          </a:xfrm>
          <a:prstGeom prst="rect">
            <a:avLst/>
          </a:prstGeom>
        </p:spPr>
      </p:pic>
      <p:sp>
        <p:nvSpPr>
          <p:cNvPr id="9" name="Sisu kohatäide 2">
            <a:extLst>
              <a:ext uri="{FF2B5EF4-FFF2-40B4-BE49-F238E27FC236}">
                <a16:creationId xmlns:a16="http://schemas.microsoft.com/office/drawing/2014/main" id="{66DB2432-18FC-47E3-A682-7FA3887E2B0F}"/>
              </a:ext>
            </a:extLst>
          </p:cNvPr>
          <p:cNvSpPr txBox="1">
            <a:spLocks/>
          </p:cNvSpPr>
          <p:nvPr/>
        </p:nvSpPr>
        <p:spPr bwMode="auto">
          <a:xfrm>
            <a:off x="2739057" y="3907040"/>
            <a:ext cx="514531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Symbol" pitchFamily="18" charset="2"/>
              <a:buChar char="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i="0" kern="0" dirty="0"/>
              <a:t>An general flow of the evolutionary system</a:t>
            </a:r>
          </a:p>
        </p:txBody>
      </p:sp>
    </p:spTree>
    <p:extLst>
      <p:ext uri="{BB962C8B-B14F-4D97-AF65-F5344CB8AC3E}">
        <p14:creationId xmlns:p14="http://schemas.microsoft.com/office/powerpoint/2010/main" val="205347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0BE632B-719A-46F9-AC19-6ACA8372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Sergei </a:t>
            </a:r>
            <a:r>
              <a:rPr lang="en-US" dirty="0" err="1"/>
              <a:t>Kostin</a:t>
            </a:r>
            <a:r>
              <a:rPr lang="en-US" dirty="0"/>
              <a:t> (CV)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C382FFB-7A19-41BC-9689-DA07F87F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74834"/>
            <a:ext cx="5832648" cy="553728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930042"/>
                </a:solidFill>
              </a:rPr>
              <a:t>Education</a:t>
            </a:r>
            <a:r>
              <a:rPr lang="en-US" sz="2000" dirty="0">
                <a:solidFill>
                  <a:srgbClr val="930042"/>
                </a:solidFill>
              </a:rPr>
              <a:t>: </a:t>
            </a:r>
            <a:r>
              <a:rPr lang="en-US" sz="1800" dirty="0"/>
              <a:t>Tallinn University of Technology</a:t>
            </a:r>
          </a:p>
          <a:p>
            <a:r>
              <a:rPr lang="en-US" sz="1600" b="1" dirty="0"/>
              <a:t>2007–2012</a:t>
            </a:r>
            <a:r>
              <a:rPr lang="en-US" sz="1600" dirty="0"/>
              <a:t>   Ph.D. study, Information and Communication Technology,  </a:t>
            </a:r>
          </a:p>
          <a:p>
            <a:pPr marL="0" indent="0">
              <a:buNone/>
            </a:pPr>
            <a:r>
              <a:rPr lang="en-US" sz="1600" dirty="0"/>
              <a:t>      Ph.D. topic “</a:t>
            </a:r>
            <a:r>
              <a:rPr lang="en-US" sz="1600" b="1" dirty="0"/>
              <a:t>Self-Diagnosis in Digital Systems</a:t>
            </a:r>
            <a:r>
              <a:rPr lang="en-US" sz="1600" dirty="0"/>
              <a:t>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2006–2007</a:t>
            </a:r>
            <a:r>
              <a:rPr lang="en-US" sz="1600" dirty="0"/>
              <a:t>    Master Degree in Computer-and System Engineering, “</a:t>
            </a:r>
            <a:r>
              <a:rPr lang="en-US" sz="1600" b="1" dirty="0"/>
              <a:t>Fault Diagnosis in the BIST Environment</a:t>
            </a:r>
            <a:r>
              <a:rPr lang="en-US" sz="1600" dirty="0"/>
              <a:t>”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2003–2006</a:t>
            </a:r>
            <a:r>
              <a:rPr lang="en-US" sz="1600" dirty="0"/>
              <a:t>    Bachelor Degree in Computer-and System Engineering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930042"/>
                </a:solidFill>
              </a:rPr>
              <a:t>Career</a:t>
            </a:r>
            <a:r>
              <a:rPr lang="en-US" sz="2000" dirty="0">
                <a:solidFill>
                  <a:srgbClr val="930042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2015 – … </a:t>
            </a:r>
            <a:r>
              <a:rPr lang="en-US" sz="1600" dirty="0"/>
              <a:t>Research scientist, TTU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2012 – 2015 </a:t>
            </a:r>
            <a:r>
              <a:rPr lang="en-US" sz="1600" dirty="0"/>
              <a:t>R&amp;D Engineer, </a:t>
            </a:r>
            <a:r>
              <a:rPr lang="en-US" sz="1600" dirty="0" err="1"/>
              <a:t>Testonica</a:t>
            </a:r>
            <a:r>
              <a:rPr lang="en-US" sz="1600" dirty="0"/>
              <a:t> Lab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2005 – 2011 </a:t>
            </a:r>
            <a:r>
              <a:rPr lang="en-US" sz="1600" dirty="0"/>
              <a:t>Development Engineer, TTU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930042"/>
                </a:solidFill>
              </a:rPr>
              <a:t>Research topics: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embedded testing and diagnosis of digital circuits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reliability and ageing effects in nanoscale designs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93004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47A76A8-F071-45FD-812C-23614087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1026" name="Picture 2" descr="Fail_Kostin2.JPG">
            <a:extLst>
              <a:ext uri="{FF2B5EF4-FFF2-40B4-BE49-F238E27FC236}">
                <a16:creationId xmlns:a16="http://schemas.microsoft.com/office/drawing/2014/main" id="{FA676DE4-5A0C-4C83-B581-28CE9BF6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49" y="692696"/>
            <a:ext cx="1612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2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FD13973-4724-4926-8E8B-0CCA0955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66C9465-F492-46E4-8885-3533E0CA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49" y="1011237"/>
            <a:ext cx="6984775" cy="48355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Perform</a:t>
            </a:r>
            <a:r>
              <a:rPr lang="en-US" sz="2400" dirty="0"/>
              <a:t> experiments with Plasma processor, exercising: </a:t>
            </a:r>
          </a:p>
          <a:p>
            <a:r>
              <a:rPr lang="en-US" sz="2400" dirty="0"/>
              <a:t>Different real programs (workloads)</a:t>
            </a:r>
          </a:p>
          <a:p>
            <a:pPr lvl="1"/>
            <a:r>
              <a:rPr lang="en-US" sz="2000" dirty="0"/>
              <a:t>Simple C programs </a:t>
            </a:r>
            <a:r>
              <a:rPr lang="en-US" sz="2000" dirty="0">
                <a:sym typeface="Wingdings" panose="05000000000000000000" pitchFamily="2" charset="2"/>
              </a:rPr>
              <a:t> Assembler  Extract Stimuli</a:t>
            </a:r>
            <a:endParaRPr lang="en-US" sz="2000" dirty="0"/>
          </a:p>
          <a:p>
            <a:r>
              <a:rPr lang="en-US" sz="2400" dirty="0"/>
              <a:t>Different architectures: ALU, MULT, Shifter, …</a:t>
            </a:r>
          </a:p>
          <a:p>
            <a:r>
              <a:rPr lang="en-US" sz="2400" dirty="0"/>
              <a:t>Analyze paths between FFs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Analyze: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footprint of ageing on real functional workloads</a:t>
            </a:r>
            <a:endParaRPr lang="en-US" sz="2400" b="1" dirty="0"/>
          </a:p>
          <a:p>
            <a:pPr>
              <a:spcBef>
                <a:spcPts val="600"/>
              </a:spcBef>
            </a:pPr>
            <a:r>
              <a:rPr lang="en-US" sz="2400" dirty="0"/>
              <a:t>Aging-aware program refactoring feasibility 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501BE2-69B4-45CA-945C-77C88A65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82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t_fassaadiga_sla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9820" y="116632"/>
            <a:ext cx="64807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Thank you!</a:t>
            </a:r>
          </a:p>
          <a:p>
            <a:pPr marL="0" indent="0">
              <a:buNone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Sergei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Kostin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skostin@ati.ttu.ee</a:t>
            </a:r>
          </a:p>
        </p:txBody>
      </p:sp>
      <p:pic>
        <p:nvPicPr>
          <p:cNvPr id="4" name="Picture 4" descr="S:\DOCs\CONFERENCES\MTV'12\presentation\TTU_alternatiivne_logo_EST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77272"/>
            <a:ext cx="3888432" cy="706987"/>
          </a:xfrm>
          <a:prstGeom prst="rect">
            <a:avLst/>
          </a:prstGeom>
          <a:solidFill>
            <a:schemeClr val="bg1">
              <a:alpha val="51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389075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C6E11B1-E71B-4656-9F52-ABC758F3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49" y="14084"/>
            <a:ext cx="7241616" cy="863600"/>
          </a:xfrm>
        </p:spPr>
        <p:txBody>
          <a:bodyPr/>
          <a:lstStyle/>
          <a:p>
            <a:r>
              <a:rPr lang="en-US" dirty="0"/>
              <a:t>Tallinn University of Technology 2017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01E6E37-4F49-4BD5-BD62-A9E7B42D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FB9C95CC-5E46-4AD1-9961-01725957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24744"/>
            <a:ext cx="5352836" cy="48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265AA36-61BE-4E3F-8CFC-8D10E584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Faculties and Departments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1BB674E-AD42-4F8C-9600-4A1EE364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660BF0CF-0925-4709-8940-8C51B216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2" y="1152153"/>
            <a:ext cx="4759452" cy="325755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F824F589-49DE-415E-AF85-616206F1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412178"/>
            <a:ext cx="5962650" cy="1866900"/>
          </a:xfrm>
          <a:prstGeom prst="rect">
            <a:avLst/>
          </a:prstGeom>
        </p:spPr>
      </p:pic>
      <p:sp>
        <p:nvSpPr>
          <p:cNvPr id="9" name="Ristkülik 8">
            <a:extLst>
              <a:ext uri="{FF2B5EF4-FFF2-40B4-BE49-F238E27FC236}">
                <a16:creationId xmlns:a16="http://schemas.microsoft.com/office/drawing/2014/main" id="{E4CD3DCB-2E8C-43A1-B4C0-70653D22058A}"/>
              </a:ext>
            </a:extLst>
          </p:cNvPr>
          <p:cNvSpPr/>
          <p:nvPr/>
        </p:nvSpPr>
        <p:spPr bwMode="auto">
          <a:xfrm>
            <a:off x="621946" y="2420888"/>
            <a:ext cx="3456384" cy="360040"/>
          </a:xfrm>
          <a:prstGeom prst="rect">
            <a:avLst/>
          </a:prstGeom>
          <a:solidFill>
            <a:srgbClr val="930042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Nool: kõrvalepainutatud 10">
            <a:extLst>
              <a:ext uri="{FF2B5EF4-FFF2-40B4-BE49-F238E27FC236}">
                <a16:creationId xmlns:a16="http://schemas.microsoft.com/office/drawing/2014/main" id="{A0CE2DB0-F4D9-49BF-B7A8-9FC6288FE941}"/>
              </a:ext>
            </a:extLst>
          </p:cNvPr>
          <p:cNvSpPr/>
          <p:nvPr/>
        </p:nvSpPr>
        <p:spPr bwMode="auto">
          <a:xfrm rot="4614782">
            <a:off x="3978948" y="2873047"/>
            <a:ext cx="1945451" cy="958617"/>
          </a:xfrm>
          <a:prstGeom prst="bentArrow">
            <a:avLst>
              <a:gd name="adj1" fmla="val 25000"/>
              <a:gd name="adj2" fmla="val 24934"/>
              <a:gd name="adj3" fmla="val 41453"/>
              <a:gd name="adj4" fmla="val 43750"/>
            </a:avLst>
          </a:prstGeom>
          <a:solidFill>
            <a:srgbClr val="930042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istkülik 11">
            <a:extLst>
              <a:ext uri="{FF2B5EF4-FFF2-40B4-BE49-F238E27FC236}">
                <a16:creationId xmlns:a16="http://schemas.microsoft.com/office/drawing/2014/main" id="{088EA00D-613C-483E-A0CE-9BE43F251664}"/>
              </a:ext>
            </a:extLst>
          </p:cNvPr>
          <p:cNvSpPr/>
          <p:nvPr/>
        </p:nvSpPr>
        <p:spPr bwMode="auto">
          <a:xfrm>
            <a:off x="3482740" y="4505271"/>
            <a:ext cx="3681548" cy="360040"/>
          </a:xfrm>
          <a:prstGeom prst="rect">
            <a:avLst/>
          </a:prstGeom>
          <a:solidFill>
            <a:srgbClr val="930042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3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9C0DF2-105F-4D4D-9E80-39ECACE9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TTU campus</a:t>
            </a:r>
          </a:p>
        </p:txBody>
      </p:sp>
      <p:pic>
        <p:nvPicPr>
          <p:cNvPr id="8" name="Sisu kohatäide 7">
            <a:extLst>
              <a:ext uri="{FF2B5EF4-FFF2-40B4-BE49-F238E27FC236}">
                <a16:creationId xmlns:a16="http://schemas.microsoft.com/office/drawing/2014/main" id="{5C14C4F2-A19E-441C-9469-F3A5519AA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5869"/>
            <a:ext cx="8784976" cy="5839475"/>
          </a:xfrm>
        </p:spPr>
      </p:pic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8D2D42F-CE35-40E1-99C8-CCE540FF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DE9AF-F1E6-4743-9979-D932637E25C8}"/>
              </a:ext>
            </a:extLst>
          </p:cNvPr>
          <p:cNvSpPr txBox="1"/>
          <p:nvPr/>
        </p:nvSpPr>
        <p:spPr>
          <a:xfrm>
            <a:off x="3791333" y="4509120"/>
            <a:ext cx="9246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Library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E7C6C-EFFB-4C4C-8A4F-4C06C113C052}"/>
              </a:ext>
            </a:extLst>
          </p:cNvPr>
          <p:cNvSpPr txBox="1"/>
          <p:nvPr/>
        </p:nvSpPr>
        <p:spPr>
          <a:xfrm>
            <a:off x="6444208" y="4158044"/>
            <a:ext cx="12939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Economics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7667F-1B1D-405A-9A6F-8AFDD8AD1212}"/>
              </a:ext>
            </a:extLst>
          </p:cNvPr>
          <p:cNvSpPr txBox="1"/>
          <p:nvPr/>
        </p:nvSpPr>
        <p:spPr>
          <a:xfrm>
            <a:off x="143661" y="3940156"/>
            <a:ext cx="183909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Power Engineering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79FA8-EA8E-4F2D-9298-2E5E50030C22}"/>
              </a:ext>
            </a:extLst>
          </p:cNvPr>
          <p:cNvSpPr txBox="1"/>
          <p:nvPr/>
        </p:nvSpPr>
        <p:spPr>
          <a:xfrm>
            <a:off x="2571691" y="2483892"/>
            <a:ext cx="21564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Main buildings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4868B-E4D2-4708-AED7-79B1CB21ABE3}"/>
              </a:ext>
            </a:extLst>
          </p:cNvPr>
          <p:cNvSpPr txBox="1"/>
          <p:nvPr/>
        </p:nvSpPr>
        <p:spPr>
          <a:xfrm>
            <a:off x="6946074" y="2875652"/>
            <a:ext cx="17303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Student hostels</a:t>
            </a:r>
          </a:p>
        </p:txBody>
      </p:sp>
    </p:spTree>
    <p:extLst>
      <p:ext uri="{BB962C8B-B14F-4D97-AF65-F5344CB8AC3E}">
        <p14:creationId xmlns:p14="http://schemas.microsoft.com/office/powerpoint/2010/main" val="395976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8CEBA9A-EC4C-463A-9688-3329E6D2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 building </a:t>
            </a:r>
          </a:p>
        </p:txBody>
      </p:sp>
      <p:pic>
        <p:nvPicPr>
          <p:cNvPr id="8" name="Sisu kohatäide 7">
            <a:extLst>
              <a:ext uri="{FF2B5EF4-FFF2-40B4-BE49-F238E27FC236}">
                <a16:creationId xmlns:a16="http://schemas.microsoft.com/office/drawing/2014/main" id="{84345366-6B60-40FD-A68D-A63F6EF5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1143694"/>
            <a:ext cx="8869013" cy="5115639"/>
          </a:xfrm>
        </p:spPr>
      </p:pic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6D2EBE0-E320-4B9F-A55A-EAA61511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948FF-BB1B-47FD-9BB4-369D242B2ADA}"/>
              </a:ext>
            </a:extLst>
          </p:cNvPr>
          <p:cNvSpPr txBox="1"/>
          <p:nvPr/>
        </p:nvSpPr>
        <p:spPr>
          <a:xfrm>
            <a:off x="683568" y="3059668"/>
            <a:ext cx="2952328" cy="369332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Computer Systems</a:t>
            </a:r>
          </a:p>
        </p:txBody>
      </p:sp>
    </p:spTree>
    <p:extLst>
      <p:ext uri="{BB962C8B-B14F-4D97-AF65-F5344CB8AC3E}">
        <p14:creationId xmlns:p14="http://schemas.microsoft.com/office/powerpoint/2010/main" val="411880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7" y="31859"/>
            <a:ext cx="6804025" cy="863600"/>
          </a:xfrm>
        </p:spPr>
        <p:txBody>
          <a:bodyPr/>
          <a:lstStyle/>
          <a:p>
            <a:r>
              <a:rPr lang="en-GB" sz="3200" dirty="0">
                <a:solidFill>
                  <a:srgbClr val="930042"/>
                </a:solidFill>
                <a:latin typeface="Arial" pitchFamily="34" charset="0"/>
                <a:cs typeface="Arial" pitchFamily="34" charset="0"/>
              </a:rPr>
              <a:t>Research Motivation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908720"/>
            <a:ext cx="7272807" cy="5488185"/>
          </a:xfrm>
        </p:spPr>
        <p:txBody>
          <a:bodyPr/>
          <a:lstStyle/>
          <a:p>
            <a:pPr marL="0" indent="0">
              <a:buNone/>
            </a:pPr>
            <a:r>
              <a:rPr lang="en-US" sz="2400" b="1" kern="1200" dirty="0">
                <a:latin typeface="Arial" pitchFamily="34" charset="0"/>
                <a:cs typeface="Arial" pitchFamily="34" charset="0"/>
              </a:rPr>
              <a:t>Lifetime reliability 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has become one of the key design factors to guarantee CMOS integrated circuit robustness in nanoscale technology </a:t>
            </a:r>
          </a:p>
          <a:p>
            <a:pPr marL="0" indent="0">
              <a:buNone/>
            </a:pPr>
            <a:endParaRPr lang="en-US" sz="1400" kern="1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kern="1200" dirty="0">
                <a:latin typeface="Arial" pitchFamily="34" charset="0"/>
                <a:cs typeface="Arial" pitchFamily="34" charset="0"/>
              </a:rPr>
              <a:t>Challenges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 of technology scaling </a:t>
            </a:r>
            <a:r>
              <a:rPr lang="en-US" sz="2400" b="1" kern="1200" dirty="0">
                <a:latin typeface="Arial" pitchFamily="34" charset="0"/>
                <a:cs typeface="Arial" pitchFamily="34" charset="0"/>
              </a:rPr>
              <a:t>beyond 65nm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: the non-determinism of the devices’ electrical parameters due to </a:t>
            </a:r>
            <a:r>
              <a:rPr lang="en-US" sz="2400" b="1" kern="1200" dirty="0">
                <a:latin typeface="Arial" pitchFamily="34" charset="0"/>
                <a:cs typeface="Arial" pitchFamily="34" charset="0"/>
              </a:rPr>
              <a:t>time-dependent deviations:</a:t>
            </a:r>
          </a:p>
          <a:p>
            <a:pPr lvl="1">
              <a:spcBef>
                <a:spcPts val="600"/>
              </a:spcBef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Hot Carrier Injection (HCI)</a:t>
            </a:r>
          </a:p>
          <a:p>
            <a:pPr lvl="1">
              <a:spcBef>
                <a:spcPts val="600"/>
              </a:spcBef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Time-Dependent Dielectric Breakdown(TDDB)</a:t>
            </a:r>
          </a:p>
          <a:p>
            <a:pPr lvl="1">
              <a:spcBef>
                <a:spcPts val="600"/>
              </a:spcBef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Electromigration</a:t>
            </a:r>
          </a:p>
          <a:p>
            <a:pPr lvl="1">
              <a:spcBef>
                <a:spcPts val="600"/>
              </a:spcBef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Stress voiding</a:t>
            </a:r>
          </a:p>
          <a:p>
            <a:pPr lvl="1">
              <a:spcBef>
                <a:spcPts val="600"/>
              </a:spcBef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Interconnect dielectric instability and breakdown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rgbClr val="930042"/>
                </a:solidFill>
                <a:latin typeface="Arial" pitchFamily="34" charset="0"/>
                <a:cs typeface="Arial" pitchFamily="34" charset="0"/>
              </a:rPr>
              <a:t>Negative Bias Temperature Instability (NBTI)</a:t>
            </a:r>
            <a:endParaRPr lang="en-US" sz="2000" b="1" kern="1200" dirty="0">
              <a:solidFill>
                <a:srgbClr val="93004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en-US" sz="2000" b="1" kern="1200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sz="1600" b="1" kern="1200" dirty="0">
                <a:latin typeface="Arial" pitchFamily="34" charset="0"/>
                <a:cs typeface="Arial" pitchFamily="34" charset="0"/>
              </a:rPr>
              <a:t> 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5BDCC7F-B956-485F-9DDC-95CCE64F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BB300-DF2F-427C-898B-7B5CCB68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49" y="14084"/>
            <a:ext cx="6804025" cy="863600"/>
          </a:xfrm>
        </p:spPr>
        <p:txBody>
          <a:bodyPr/>
          <a:lstStyle/>
          <a:p>
            <a:pPr lvl="1" algn="ctr"/>
            <a:r>
              <a:rPr lang="en-US" sz="3200" dirty="0">
                <a:solidFill>
                  <a:srgbClr val="930042"/>
                </a:solidFill>
              </a:rPr>
              <a:t>NBTI Phenomenon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51968A-EADD-442A-86B8-ADBACB71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265726"/>
            <a:ext cx="7884368" cy="2191221"/>
          </a:xfrm>
        </p:spPr>
        <p:txBody>
          <a:bodyPr/>
          <a:lstStyle/>
          <a:p>
            <a:r>
              <a:rPr lang="en-GB" sz="2000" dirty="0" err="1">
                <a:latin typeface="Arial" pitchFamily="34" charset="0"/>
                <a:cs typeface="Arial" pitchFamily="34" charset="0"/>
              </a:rPr>
              <a:t>pMOS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transistor is under negatively biased condition</a:t>
            </a:r>
            <a:endParaRPr lang="en-US" sz="2000" i="1" baseline="-25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complex temperature-dependent physical/chemical process</a:t>
            </a:r>
          </a:p>
          <a:p>
            <a:pPr lvl="1"/>
            <a:r>
              <a:rPr lang="en-GB" sz="1800" dirty="0">
                <a:latin typeface="Arial" pitchFamily="34" charset="0"/>
                <a:cs typeface="Arial" pitchFamily="34" charset="0"/>
              </a:rPr>
              <a:t>causes </a:t>
            </a:r>
            <a:r>
              <a:rPr lang="en-US" sz="1800" kern="1200" dirty="0">
                <a:latin typeface="Arial" pitchFamily="34" charset="0"/>
                <a:cs typeface="Arial" pitchFamily="34" charset="0"/>
              </a:rPr>
              <a:t>a degradation of the oxide</a:t>
            </a:r>
          </a:p>
          <a:p>
            <a:pPr lvl="1"/>
            <a:r>
              <a:rPr lang="en-US" sz="1800" kern="1200" dirty="0">
                <a:latin typeface="Arial" pitchFamily="34" charset="0"/>
                <a:cs typeface="Arial" pitchFamily="34" charset="0"/>
              </a:rPr>
              <a:t>results in a drift of the threshold voltage (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1800" kern="1200" dirty="0">
                <a:latin typeface="Arial" pitchFamily="34" charset="0"/>
                <a:cs typeface="Arial" pitchFamily="34" charset="0"/>
              </a:rPr>
              <a:t>Vth)</a:t>
            </a:r>
          </a:p>
          <a:p>
            <a:pPr>
              <a:spcBef>
                <a:spcPts val="1800"/>
              </a:spcBef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up to 5-15% transistor performance degradation per year</a:t>
            </a:r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40FEF6E1-C548-42BB-B5D9-288CB9238ACE}"/>
              </a:ext>
            </a:extLst>
          </p:cNvPr>
          <p:cNvGrpSpPr/>
          <p:nvPr/>
        </p:nvGrpSpPr>
        <p:grpSpPr>
          <a:xfrm>
            <a:off x="4172436" y="1472494"/>
            <a:ext cx="4971564" cy="2469647"/>
            <a:chOff x="112281" y="-1059534"/>
            <a:chExt cx="8441520" cy="4103987"/>
          </a:xfrm>
        </p:grpSpPr>
        <p:pic>
          <p:nvPicPr>
            <p:cNvPr id="14" name="Picture 2" descr="http://www.iue.tuwien.ac.at/phd/entner/img591.png">
              <a:extLst>
                <a:ext uri="{FF2B5EF4-FFF2-40B4-BE49-F238E27FC236}">
                  <a16:creationId xmlns:a16="http://schemas.microsoft.com/office/drawing/2014/main" id="{0C5D0155-A7E5-4ECF-9C9D-CFE8108D7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1" y="-1059534"/>
              <a:ext cx="8441520" cy="3434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C395C4-062F-4823-BF7E-01998C87C5DE}"/>
                </a:ext>
              </a:extLst>
            </p:cNvPr>
            <p:cNvSpPr txBox="1"/>
            <p:nvPr/>
          </p:nvSpPr>
          <p:spPr>
            <a:xfrm>
              <a:off x="2135659" y="2430708"/>
              <a:ext cx="6383369" cy="61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Reaction-diffusion model</a:t>
              </a:r>
            </a:p>
          </p:txBody>
        </p:sp>
      </p:grpSp>
      <p:sp>
        <p:nvSpPr>
          <p:cNvPr id="16" name="Oval 25">
            <a:extLst>
              <a:ext uri="{FF2B5EF4-FFF2-40B4-BE49-F238E27FC236}">
                <a16:creationId xmlns:a16="http://schemas.microsoft.com/office/drawing/2014/main" id="{A3C21CC8-D1EA-43FE-BDE5-567D66EA336F}"/>
              </a:ext>
            </a:extLst>
          </p:cNvPr>
          <p:cNvSpPr/>
          <p:nvPr/>
        </p:nvSpPr>
        <p:spPr>
          <a:xfrm>
            <a:off x="2261658" y="1936545"/>
            <a:ext cx="768349" cy="6699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>
            <a:extLst>
              <a:ext uri="{FF2B5EF4-FFF2-40B4-BE49-F238E27FC236}">
                <a16:creationId xmlns:a16="http://schemas.microsoft.com/office/drawing/2014/main" id="{012483A5-9369-45AB-AA62-7E41ADFE7955}"/>
              </a:ext>
            </a:extLst>
          </p:cNvPr>
          <p:cNvGrpSpPr/>
          <p:nvPr/>
        </p:nvGrpSpPr>
        <p:grpSpPr>
          <a:xfrm>
            <a:off x="1619672" y="1241612"/>
            <a:ext cx="2238175" cy="2297112"/>
            <a:chOff x="6119812" y="919312"/>
            <a:chExt cx="2238175" cy="2297112"/>
          </a:xfrm>
        </p:grpSpPr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AAC0C942-2A26-4AEE-B964-13FF04A7E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2475" y="1725762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4318717F-33E7-4650-B52E-CBFDE1F58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2475" y="2378224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24E17654-C01E-4F12-B201-9E9C139F7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00" y="1908324"/>
              <a:ext cx="269875" cy="728663"/>
            </a:xfrm>
            <a:prstGeom prst="leftBracket">
              <a:avLst>
                <a:gd name="adj" fmla="val 225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99381BD-AED9-45F8-9301-F0FB5247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1393974"/>
              <a:ext cx="271462" cy="1822450"/>
            </a:xfrm>
            <a:custGeom>
              <a:avLst/>
              <a:gdLst>
                <a:gd name="T0" fmla="*/ 166 w 171"/>
                <a:gd name="T1" fmla="*/ 0 h 1148"/>
                <a:gd name="T2" fmla="*/ 169 w 171"/>
                <a:gd name="T3" fmla="*/ 217 h 1148"/>
                <a:gd name="T4" fmla="*/ 0 w 171"/>
                <a:gd name="T5" fmla="*/ 217 h 1148"/>
                <a:gd name="T6" fmla="*/ 0 w 171"/>
                <a:gd name="T7" fmla="*/ 463 h 1148"/>
                <a:gd name="T8" fmla="*/ 169 w 171"/>
                <a:gd name="T9" fmla="*/ 463 h 1148"/>
                <a:gd name="T10" fmla="*/ 169 w 171"/>
                <a:gd name="T11" fmla="*/ 634 h 1148"/>
                <a:gd name="T12" fmla="*/ 0 w 171"/>
                <a:gd name="T13" fmla="*/ 634 h 1148"/>
                <a:gd name="T14" fmla="*/ 0 w 171"/>
                <a:gd name="T15" fmla="*/ 880 h 1148"/>
                <a:gd name="T16" fmla="*/ 169 w 171"/>
                <a:gd name="T17" fmla="*/ 880 h 1148"/>
                <a:gd name="T18" fmla="*/ 171 w 171"/>
                <a:gd name="T19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48">
                  <a:moveTo>
                    <a:pt x="166" y="0"/>
                  </a:moveTo>
                  <a:lnTo>
                    <a:pt x="169" y="217"/>
                  </a:lnTo>
                  <a:lnTo>
                    <a:pt x="0" y="217"/>
                  </a:lnTo>
                  <a:lnTo>
                    <a:pt x="0" y="463"/>
                  </a:lnTo>
                  <a:lnTo>
                    <a:pt x="169" y="463"/>
                  </a:lnTo>
                  <a:lnTo>
                    <a:pt x="169" y="634"/>
                  </a:lnTo>
                  <a:lnTo>
                    <a:pt x="0" y="634"/>
                  </a:lnTo>
                  <a:lnTo>
                    <a:pt x="0" y="880"/>
                  </a:lnTo>
                  <a:lnTo>
                    <a:pt x="169" y="880"/>
                  </a:lnTo>
                  <a:lnTo>
                    <a:pt x="171" y="11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460A837D-4038-4A29-BA81-7C025A5D6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0512" y="2263924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859C9D2F-8E34-46A0-ADE2-7B5CF9471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9812" y="2224237"/>
              <a:ext cx="749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GND</a:t>
              </a: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6C95972-79CD-4143-96D6-339F17907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6962" y="2263924"/>
              <a:ext cx="307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063DD191-F849-4FDB-AF4B-29192B0B8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937" y="2032149"/>
              <a:ext cx="6030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000" baseline="-25000">
                  <a:latin typeface="Arial" panose="020B0604020202020204" pitchFamily="34" charset="0"/>
                  <a:cs typeface="Arial" panose="020B0604020202020204" pitchFamily="34" charset="0"/>
                </a:rPr>
                <a:t>DD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0993C89C-C82A-43DA-96C0-123B65AB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919312"/>
              <a:ext cx="6030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DD</a:t>
              </a: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75421FEE-70B0-4B3F-A8AA-580FDE335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1840062"/>
              <a:ext cx="76200" cy="1143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Arc 37">
            <a:extLst>
              <a:ext uri="{FF2B5EF4-FFF2-40B4-BE49-F238E27FC236}">
                <a16:creationId xmlns:a16="http://schemas.microsoft.com/office/drawing/2014/main" id="{5EF3F118-84AD-441A-8A31-6CE46C206DDE}"/>
              </a:ext>
            </a:extLst>
          </p:cNvPr>
          <p:cNvSpPr/>
          <p:nvPr/>
        </p:nvSpPr>
        <p:spPr>
          <a:xfrm rot="15345369">
            <a:off x="1952326" y="1406133"/>
            <a:ext cx="1570184" cy="1698116"/>
          </a:xfrm>
          <a:prstGeom prst="arc">
            <a:avLst/>
          </a:prstGeom>
          <a:ln w="28575">
            <a:solidFill>
              <a:srgbClr val="FF0000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21953-6902-4AF7-B4AC-CB51DCE23B67}"/>
              </a:ext>
            </a:extLst>
          </p:cNvPr>
          <p:cNvSpPr txBox="1"/>
          <p:nvPr/>
        </p:nvSpPr>
        <p:spPr>
          <a:xfrm>
            <a:off x="1259632" y="1457636"/>
            <a:ext cx="86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−V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GB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7B1F03-120C-47A1-8FB4-6686055688B0}"/>
              </a:ext>
            </a:extLst>
          </p:cNvPr>
          <p:cNvSpPr txBox="1"/>
          <p:nvPr/>
        </p:nvSpPr>
        <p:spPr>
          <a:xfrm>
            <a:off x="1691680" y="356072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 CMOS invertor gate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B81BDB-CDED-4BB3-8591-2B959390C1E4}"/>
              </a:ext>
            </a:extLst>
          </p:cNvPr>
          <p:cNvSpPr txBox="1"/>
          <p:nvPr/>
        </p:nvSpPr>
        <p:spPr>
          <a:xfrm>
            <a:off x="3059832" y="1817676"/>
            <a:ext cx="97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pMOS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stkülik 31">
            <a:extLst>
              <a:ext uri="{FF2B5EF4-FFF2-40B4-BE49-F238E27FC236}">
                <a16:creationId xmlns:a16="http://schemas.microsoft.com/office/drawing/2014/main" id="{2DC2CFEA-2592-4F96-9838-6D619450EBEF}"/>
              </a:ext>
            </a:extLst>
          </p:cNvPr>
          <p:cNvSpPr/>
          <p:nvPr/>
        </p:nvSpPr>
        <p:spPr>
          <a:xfrm>
            <a:off x="1889124" y="714905"/>
            <a:ext cx="601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b="1" i="0" dirty="0">
                <a:solidFill>
                  <a:srgbClr val="930042"/>
                </a:solidFill>
                <a:latin typeface="Arial" pitchFamily="34" charset="0"/>
                <a:cs typeface="Arial" pitchFamily="34" charset="0"/>
              </a:rPr>
              <a:t>Negative Bias Temperature Instability (NBTI)</a:t>
            </a:r>
          </a:p>
        </p:txBody>
      </p:sp>
    </p:spTree>
    <p:extLst>
      <p:ext uri="{BB962C8B-B14F-4D97-AF65-F5344CB8AC3E}">
        <p14:creationId xmlns:p14="http://schemas.microsoft.com/office/powerpoint/2010/main" val="6134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6D67A9-1204-455A-983E-75D16525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Reaction-diffusion model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CD9FB3-BEBB-4A06-A429-B660CC03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49" y="4606843"/>
            <a:ext cx="6835775" cy="5955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illustration of NBTI stress and recovery phases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71250A9-372E-4F50-93BD-5D8DF1B4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788C-D2F7-4C80-B43B-47B3B7298E8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7" name="Picture 119">
            <a:extLst>
              <a:ext uri="{FF2B5EF4-FFF2-40B4-BE49-F238E27FC236}">
                <a16:creationId xmlns:a16="http://schemas.microsoft.com/office/drawing/2014/main" id="{DC1F30BC-A51A-46FC-AA8D-E2DE058C7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1" r="59205" b="32083"/>
          <a:stretch/>
        </p:blipFill>
        <p:spPr>
          <a:xfrm>
            <a:off x="1374653" y="1052736"/>
            <a:ext cx="6798194" cy="3311872"/>
          </a:xfrm>
          <a:prstGeom prst="rect">
            <a:avLst/>
          </a:prstGeom>
        </p:spPr>
      </p:pic>
      <p:sp>
        <p:nvSpPr>
          <p:cNvPr id="4" name="Ristkülik 3">
            <a:extLst>
              <a:ext uri="{FF2B5EF4-FFF2-40B4-BE49-F238E27FC236}">
                <a16:creationId xmlns:a16="http://schemas.microsoft.com/office/drawing/2014/main" id="{30C27D53-D9E4-4448-9F63-22928F5A81AC}"/>
              </a:ext>
            </a:extLst>
          </p:cNvPr>
          <p:cNvSpPr/>
          <p:nvPr/>
        </p:nvSpPr>
        <p:spPr>
          <a:xfrm>
            <a:off x="1555648" y="5444663"/>
            <a:ext cx="680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In case of sufficient recovery phases, the aging process may be slowed down considerably compared to the static NBTI effect. </a:t>
            </a:r>
          </a:p>
        </p:txBody>
      </p:sp>
    </p:spTree>
    <p:extLst>
      <p:ext uri="{BB962C8B-B14F-4D97-AF65-F5344CB8AC3E}">
        <p14:creationId xmlns:p14="http://schemas.microsoft.com/office/powerpoint/2010/main" val="147038435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siooni_pohi_ENG_201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TU_mall_ppt2003">
  <a:themeElements>
    <a:clrScheme name="3_TTY_mal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TY_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3_TTY_mal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3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3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3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lIns="0" tIns="0" rIns="0" bIns="0"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3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Presentatsiooni_pohi_ENG_2011</Template>
  <TotalTime>9296</TotalTime>
  <Words>1238</Words>
  <Application>Microsoft Office PowerPoint</Application>
  <PresentationFormat>Ekraaniseanss (4:3)</PresentationFormat>
  <Paragraphs>318</Paragraphs>
  <Slides>21</Slides>
  <Notes>17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21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Tahoma</vt:lpstr>
      <vt:lpstr>Times New Roman</vt:lpstr>
      <vt:lpstr>Verdana</vt:lpstr>
      <vt:lpstr>Wingdings</vt:lpstr>
      <vt:lpstr>Presentatsiooni_pohi_ENG_2011</vt:lpstr>
      <vt:lpstr>TTU_mall_ppt2003</vt:lpstr>
      <vt:lpstr>2_Custom Design</vt:lpstr>
      <vt:lpstr>1_Custom Design</vt:lpstr>
      <vt:lpstr>5_Default Design</vt:lpstr>
      <vt:lpstr>4_Default Design</vt:lpstr>
      <vt:lpstr>6_Default Design</vt:lpstr>
      <vt:lpstr>PowerPointi esitlus</vt:lpstr>
      <vt:lpstr>Sergei Kostin (CV)</vt:lpstr>
      <vt:lpstr>Tallinn University of Technology 2017</vt:lpstr>
      <vt:lpstr>Faculties and Departments</vt:lpstr>
      <vt:lpstr>TTU campus</vt:lpstr>
      <vt:lpstr>Information technology building </vt:lpstr>
      <vt:lpstr>Research Motivation &amp; Challenges</vt:lpstr>
      <vt:lpstr>NBTI Phenomenon</vt:lpstr>
      <vt:lpstr>Reaction-diffusion model </vt:lpstr>
      <vt:lpstr>NBTI effect modeling</vt:lpstr>
      <vt:lpstr>SPICE simulation of basic gates</vt:lpstr>
      <vt:lpstr>NBTI-induced gate delay degradation modelling</vt:lpstr>
      <vt:lpstr>De-synchronization due to NBTI </vt:lpstr>
      <vt:lpstr>NBTI-critical paths identification flow</vt:lpstr>
      <vt:lpstr>Static NBTI-critical path delay calculation </vt:lpstr>
      <vt:lpstr>True critical path terminology</vt:lpstr>
      <vt:lpstr>A rule set for path length calculation</vt:lpstr>
      <vt:lpstr>Rejuvenation stimuli impact</vt:lpstr>
      <vt:lpstr>Rejuvenation stimuli generation</vt:lpstr>
      <vt:lpstr>Tasks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maksim</dc:creator>
  <cp:lastModifiedBy>Sergei Kostin</cp:lastModifiedBy>
  <cp:revision>1020</cp:revision>
  <cp:lastPrinted>2012-08-04T14:04:20Z</cp:lastPrinted>
  <dcterms:created xsi:type="dcterms:W3CDTF">2012-08-03T15:04:10Z</dcterms:created>
  <dcterms:modified xsi:type="dcterms:W3CDTF">2018-05-15T14:01:09Z</dcterms:modified>
</cp:coreProperties>
</file>