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61" r:id="rId3"/>
    <p:sldId id="280" r:id="rId4"/>
    <p:sldId id="281" r:id="rId5"/>
    <p:sldId id="285" r:id="rId6"/>
    <p:sldId id="287" r:id="rId7"/>
    <p:sldId id="282" r:id="rId8"/>
    <p:sldId id="283" r:id="rId9"/>
    <p:sldId id="286" r:id="rId10"/>
    <p:sldId id="288" r:id="rId11"/>
    <p:sldId id="266" r:id="rId12"/>
    <p:sldId id="267" r:id="rId13"/>
    <p:sldId id="295" r:id="rId14"/>
    <p:sldId id="290" r:id="rId15"/>
    <p:sldId id="291" r:id="rId16"/>
    <p:sldId id="289" r:id="rId17"/>
    <p:sldId id="299" r:id="rId18"/>
    <p:sldId id="293" r:id="rId19"/>
    <p:sldId id="300" r:id="rId20"/>
    <p:sldId id="294" r:id="rId21"/>
    <p:sldId id="301" r:id="rId22"/>
    <p:sldId id="305" r:id="rId23"/>
    <p:sldId id="302" r:id="rId24"/>
    <p:sldId id="304" r:id="rId25"/>
    <p:sldId id="303" r:id="rId26"/>
    <p:sldId id="296" r:id="rId27"/>
    <p:sldId id="297" r:id="rId28"/>
    <p:sldId id="298"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FFFFCC"/>
    <a:srgbClr val="A40000"/>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6" d="100"/>
          <a:sy n="136" d="100"/>
        </p:scale>
        <p:origin x="894" y="1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30F32-E286-4464-8807-F59DCC984029}" type="datetimeFigureOut">
              <a:rPr lang="et-EE" smtClean="0"/>
              <a:pPr/>
              <a:t>7.11.2016</a:t>
            </a:fld>
            <a:endParaRPr lang="et-E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E22FA-1C40-4716-84FF-861F85D48D74}" type="slidenum">
              <a:rPr lang="et-EE" smtClean="0"/>
              <a:pPr/>
              <a:t>‹#›</a:t>
            </a:fld>
            <a:endParaRPr lang="et-EE"/>
          </a:p>
        </p:txBody>
      </p:sp>
    </p:spTree>
    <p:extLst>
      <p:ext uri="{BB962C8B-B14F-4D97-AF65-F5344CB8AC3E}">
        <p14:creationId xmlns:p14="http://schemas.microsoft.com/office/powerpoint/2010/main" val="231795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B7EE22FA-1C40-4716-84FF-861F85D48D74}" type="slidenum">
              <a:rPr lang="et-EE" smtClean="0"/>
              <a:pPr/>
              <a:t>1</a:t>
            </a:fld>
            <a:endParaRPr lang="et-EE"/>
          </a:p>
        </p:txBody>
      </p:sp>
    </p:spTree>
    <p:extLst>
      <p:ext uri="{BB962C8B-B14F-4D97-AF65-F5344CB8AC3E}">
        <p14:creationId xmlns:p14="http://schemas.microsoft.com/office/powerpoint/2010/main" val="351337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10</a:t>
            </a:fld>
            <a:endParaRPr lang="et-EE"/>
          </a:p>
        </p:txBody>
      </p:sp>
    </p:spTree>
    <p:extLst>
      <p:ext uri="{BB962C8B-B14F-4D97-AF65-F5344CB8AC3E}">
        <p14:creationId xmlns:p14="http://schemas.microsoft.com/office/powerpoint/2010/main" val="214060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28</a:t>
            </a:fld>
            <a:endParaRPr lang="et-EE"/>
          </a:p>
        </p:txBody>
      </p:sp>
    </p:spTree>
    <p:extLst>
      <p:ext uri="{BB962C8B-B14F-4D97-AF65-F5344CB8AC3E}">
        <p14:creationId xmlns:p14="http://schemas.microsoft.com/office/powerpoint/2010/main" val="115061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35</a:t>
            </a:fld>
            <a:endParaRPr lang="et-EE"/>
          </a:p>
        </p:txBody>
      </p:sp>
    </p:spTree>
    <p:extLst>
      <p:ext uri="{BB962C8B-B14F-4D97-AF65-F5344CB8AC3E}">
        <p14:creationId xmlns:p14="http://schemas.microsoft.com/office/powerpoint/2010/main" val="2346044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2</a:t>
            </a:fld>
            <a:endParaRPr lang="et-EE"/>
          </a:p>
        </p:txBody>
      </p:sp>
    </p:spTree>
    <p:extLst>
      <p:ext uri="{BB962C8B-B14F-4D97-AF65-F5344CB8AC3E}">
        <p14:creationId xmlns:p14="http://schemas.microsoft.com/office/powerpoint/2010/main" val="214060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3</a:t>
            </a:fld>
            <a:endParaRPr lang="et-EE"/>
          </a:p>
        </p:txBody>
      </p:sp>
    </p:spTree>
    <p:extLst>
      <p:ext uri="{BB962C8B-B14F-4D97-AF65-F5344CB8AC3E}">
        <p14:creationId xmlns:p14="http://schemas.microsoft.com/office/powerpoint/2010/main" val="214060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4</a:t>
            </a:fld>
            <a:endParaRPr lang="et-EE"/>
          </a:p>
        </p:txBody>
      </p:sp>
    </p:spTree>
    <p:extLst>
      <p:ext uri="{BB962C8B-B14F-4D97-AF65-F5344CB8AC3E}">
        <p14:creationId xmlns:p14="http://schemas.microsoft.com/office/powerpoint/2010/main" val="214060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5</a:t>
            </a:fld>
            <a:endParaRPr lang="et-EE"/>
          </a:p>
        </p:txBody>
      </p:sp>
    </p:spTree>
    <p:extLst>
      <p:ext uri="{BB962C8B-B14F-4D97-AF65-F5344CB8AC3E}">
        <p14:creationId xmlns:p14="http://schemas.microsoft.com/office/powerpoint/2010/main" val="214060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6</a:t>
            </a:fld>
            <a:endParaRPr lang="et-EE"/>
          </a:p>
        </p:txBody>
      </p:sp>
    </p:spTree>
    <p:extLst>
      <p:ext uri="{BB962C8B-B14F-4D97-AF65-F5344CB8AC3E}">
        <p14:creationId xmlns:p14="http://schemas.microsoft.com/office/powerpoint/2010/main" val="214060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7</a:t>
            </a:fld>
            <a:endParaRPr lang="et-EE"/>
          </a:p>
        </p:txBody>
      </p:sp>
    </p:spTree>
    <p:extLst>
      <p:ext uri="{BB962C8B-B14F-4D97-AF65-F5344CB8AC3E}">
        <p14:creationId xmlns:p14="http://schemas.microsoft.com/office/powerpoint/2010/main" val="214060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8</a:t>
            </a:fld>
            <a:endParaRPr lang="et-EE"/>
          </a:p>
        </p:txBody>
      </p:sp>
    </p:spTree>
    <p:extLst>
      <p:ext uri="{BB962C8B-B14F-4D97-AF65-F5344CB8AC3E}">
        <p14:creationId xmlns:p14="http://schemas.microsoft.com/office/powerpoint/2010/main" val="214060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9</a:t>
            </a:fld>
            <a:endParaRPr lang="et-EE"/>
          </a:p>
        </p:txBody>
      </p:sp>
    </p:spTree>
    <p:extLst>
      <p:ext uri="{BB962C8B-B14F-4D97-AF65-F5344CB8AC3E}">
        <p14:creationId xmlns:p14="http://schemas.microsoft.com/office/powerpoint/2010/main" val="214060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F42D88-944D-4D92-80F2-259D2D61A067}" type="datetime1">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51950-8063-42F4-BAEE-8C31EFBCD27F}" type="datetime1">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28147-D461-4DCB-9D73-09A437BC65FB}" type="datetime1">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E0E5FB-2332-4B76-86E2-0B8DBED68B0E}" type="datetime1">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58D63-383F-42E0-8B0B-C51CF748378B}" type="datetime1">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7BAE4D-E53B-4B53-ADE8-3DB6929AA986}" type="datetime1">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7F0B3F-1148-4F2F-B48E-C07C9643DF95}" type="datetime1">
              <a:rPr lang="en-US" smtClean="0"/>
              <a:pPr/>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F0189-05DF-4E59-BC7F-8DC97F11CD05}" type="datetime1">
              <a:rPr lang="en-US" smtClean="0"/>
              <a:pPr/>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412DE-4550-4010-B08B-4F3E7FC14D49}" type="datetime1">
              <a:rPr lang="en-US" smtClean="0"/>
              <a:pPr/>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96BBD-9EE4-4698-8D21-EED7A6EFF915}" type="datetime1">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0B2CE-EB30-4285-89BD-D73CF4D2B5A8}" type="datetime1">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EF9B7-511C-4349-8DBC-7B2D96A864E4}" type="datetime1">
              <a:rPr lang="en-US" smtClean="0"/>
              <a:pPr/>
              <a:t>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xml"/><Relationship Id="rId7"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5.xml"/><Relationship Id="rId4" Type="http://schemas.openxmlformats.org/officeDocument/2006/relationships/slideLayout" Target="../slideLayouts/slideLayout6.xml"/><Relationship Id="rId9" Type="http://schemas.openxmlformats.org/officeDocument/2006/relationships/image" Target="../media/image6.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1775"/>
            <a:ext cx="9144000" cy="1470025"/>
          </a:xfrm>
        </p:spPr>
        <p:txBody>
          <a:bodyPr>
            <a:normAutofit fontScale="90000"/>
          </a:bodyPr>
          <a:lstStyle/>
          <a:p>
            <a:r>
              <a:rPr lang="en-US" sz="4900" dirty="0" smtClean="0">
                <a:solidFill>
                  <a:srgbClr val="920000"/>
                </a:solidFill>
                <a:latin typeface="Comic Sans MS" panose="030F0702030302020204" pitchFamily="66" charset="0"/>
              </a:rPr>
              <a:t/>
            </a:r>
            <a:br>
              <a:rPr lang="en-US" sz="4900" dirty="0" smtClean="0">
                <a:solidFill>
                  <a:srgbClr val="920000"/>
                </a:solidFill>
                <a:latin typeface="Comic Sans MS" panose="030F0702030302020204" pitchFamily="66" charset="0"/>
              </a:rPr>
            </a:br>
            <a:r>
              <a:rPr lang="en-US" sz="4900" dirty="0" smtClean="0">
                <a:solidFill>
                  <a:srgbClr val="920000"/>
                </a:solidFill>
                <a:latin typeface="Comic Sans MS" panose="030F0702030302020204" pitchFamily="66" charset="0"/>
              </a:rPr>
              <a:t>Sequential </a:t>
            </a:r>
            <a:r>
              <a:rPr lang="en-US" sz="4900" dirty="0" err="1" smtClean="0">
                <a:solidFill>
                  <a:srgbClr val="920000"/>
                </a:solidFill>
                <a:latin typeface="Comic Sans MS" panose="030F0702030302020204" pitchFamily="66" charset="0"/>
              </a:rPr>
              <a:t>Sytems</a:t>
            </a:r>
            <a:r>
              <a:rPr lang="et-EE" sz="4900" dirty="0" smtClean="0">
                <a:solidFill>
                  <a:srgbClr val="920000"/>
                </a:solidFill>
                <a:latin typeface="Comic Sans MS" panose="030F0702030302020204" pitchFamily="66" charset="0"/>
              </a:rPr>
              <a:t>.</a:t>
            </a:r>
            <a:br>
              <a:rPr lang="et-EE" sz="4900" dirty="0" smtClean="0">
                <a:solidFill>
                  <a:srgbClr val="920000"/>
                </a:solidFill>
                <a:latin typeface="Comic Sans MS" panose="030F0702030302020204" pitchFamily="66" charset="0"/>
              </a:rPr>
            </a:br>
            <a:r>
              <a:rPr lang="en-US" sz="4000" dirty="0" smtClean="0">
                <a:solidFill>
                  <a:srgbClr val="920000"/>
                </a:solidFill>
                <a:latin typeface="Comic Sans MS" panose="030F0702030302020204" pitchFamily="66" charset="0"/>
              </a:rPr>
              <a:t>Memory Elements. Registers</a:t>
            </a:r>
            <a:r>
              <a:rPr lang="en-US" sz="4000" dirty="0" smtClean="0">
                <a:solidFill>
                  <a:srgbClr val="920000"/>
                </a:solidFill>
                <a:latin typeface="Comic Sans MS" panose="030F0702030302020204" pitchFamily="66" charset="0"/>
              </a:rPr>
              <a:t>.</a:t>
            </a:r>
            <a:r>
              <a:rPr lang="et-EE" sz="4000" dirty="0" smtClean="0">
                <a:solidFill>
                  <a:srgbClr val="920000"/>
                </a:solidFill>
                <a:latin typeface="Comic Sans MS" panose="030F0702030302020204" pitchFamily="66" charset="0"/>
              </a:rPr>
              <a:t> Counters</a:t>
            </a:r>
            <a:r>
              <a:rPr lang="en-US" sz="4000" dirty="0" smtClean="0">
                <a:solidFill>
                  <a:srgbClr val="920000"/>
                </a:solidFill>
                <a:latin typeface="Comic Sans MS" panose="030F0702030302020204" pitchFamily="66" charset="0"/>
              </a:rPr>
              <a:t> </a:t>
            </a:r>
            <a:endParaRPr lang="en-GB" sz="4000" dirty="0">
              <a:solidFill>
                <a:srgbClr val="920000"/>
              </a:solidFill>
              <a:latin typeface="Comic Sans MS" panose="030F0702030302020204" pitchFamily="66" charset="0"/>
            </a:endParaRPr>
          </a:p>
        </p:txBody>
      </p:sp>
      <p:sp>
        <p:nvSpPr>
          <p:cNvPr id="3" name="Subtitle 2"/>
          <p:cNvSpPr>
            <a:spLocks noGrp="1"/>
          </p:cNvSpPr>
          <p:nvPr>
            <p:ph type="subTitle" idx="1"/>
          </p:nvPr>
        </p:nvSpPr>
        <p:spPr>
          <a:xfrm>
            <a:off x="2133600" y="4572000"/>
            <a:ext cx="6400800" cy="1295400"/>
          </a:xfrm>
        </p:spPr>
        <p:txBody>
          <a:bodyPr>
            <a:normAutofit/>
          </a:bodyPr>
          <a:lstStyle/>
          <a:p>
            <a:pPr algn="r"/>
            <a:r>
              <a:rPr lang="en-US" altLang="et-EE" dirty="0">
                <a:solidFill>
                  <a:srgbClr val="003365"/>
                </a:solidFill>
              </a:rPr>
              <a:t>IAY 0600</a:t>
            </a:r>
            <a:r>
              <a:rPr lang="en-US" altLang="et-EE" dirty="0">
                <a:solidFill>
                  <a:srgbClr val="000000"/>
                </a:solidFill>
              </a:rPr>
              <a:t/>
            </a:r>
            <a:br>
              <a:rPr lang="en-US" altLang="et-EE" dirty="0">
                <a:solidFill>
                  <a:srgbClr val="000000"/>
                </a:solidFill>
              </a:rPr>
            </a:br>
            <a:r>
              <a:rPr lang="et-EE" altLang="et-EE" dirty="0">
                <a:solidFill>
                  <a:srgbClr val="003365"/>
                </a:solidFill>
              </a:rPr>
              <a:t>Digital Systems Design</a:t>
            </a:r>
            <a:endParaRPr lang="en-GB" dirty="0">
              <a:solidFill>
                <a:srgbClr val="003365"/>
              </a:solidFill>
            </a:endParaRPr>
          </a:p>
        </p:txBody>
      </p:sp>
      <p:grpSp>
        <p:nvGrpSpPr>
          <p:cNvPr id="4" name="Group 12"/>
          <p:cNvGrpSpPr>
            <a:grpSpLocks/>
          </p:cNvGrpSpPr>
          <p:nvPr/>
        </p:nvGrpSpPr>
        <p:grpSpPr bwMode="auto">
          <a:xfrm>
            <a:off x="5334000" y="6172200"/>
            <a:ext cx="3109913" cy="512763"/>
            <a:chOff x="3744" y="3888"/>
            <a:chExt cx="1627" cy="323"/>
          </a:xfrm>
        </p:grpSpPr>
        <p:pic>
          <p:nvPicPr>
            <p:cNvPr id="5" name="Picture 13" descr="TTU_logo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 y="3888"/>
              <a:ext cx="283"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744" y="3888"/>
              <a:ext cx="12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algn="r">
                <a:lnSpc>
                  <a:spcPts val="1000"/>
                </a:lnSpc>
                <a:spcBef>
                  <a:spcPct val="50000"/>
                </a:spcBef>
                <a:buClr>
                  <a:schemeClr val="folHlink"/>
                </a:buClr>
                <a:buSzPct val="60000"/>
                <a:buFont typeface="Wingdings" panose="05000000000000000000" pitchFamily="2" charset="2"/>
                <a:buNone/>
              </a:pPr>
              <a:r>
                <a:rPr lang="en-US" altLang="et-EE" sz="1200" dirty="0">
                  <a:solidFill>
                    <a:srgbClr val="93154B"/>
                  </a:solidFill>
                  <a:latin typeface="Tahoma" panose="020B0604030504040204" pitchFamily="34" charset="0"/>
                </a:rPr>
                <a:t>Alexander Sudnitson</a:t>
              </a:r>
            </a:p>
            <a:p>
              <a:pPr algn="r">
                <a:lnSpc>
                  <a:spcPts val="1000"/>
                </a:lnSpc>
                <a:spcBef>
                  <a:spcPct val="50000"/>
                </a:spcBef>
                <a:buClr>
                  <a:schemeClr val="folHlink"/>
                </a:buClr>
                <a:buSzPct val="60000"/>
                <a:buFont typeface="Wingdings" panose="05000000000000000000" pitchFamily="2" charset="2"/>
                <a:buNone/>
              </a:pPr>
              <a:r>
                <a:rPr lang="en-US" altLang="et-EE" sz="1200" dirty="0">
                  <a:solidFill>
                    <a:srgbClr val="93154B"/>
                  </a:solidFill>
                  <a:latin typeface="Tahoma" panose="020B0604030504040204" pitchFamily="34" charset="0"/>
                </a:rPr>
                <a:t>Tallinn University of Technology</a:t>
              </a:r>
              <a:endParaRPr lang="en-US" altLang="et-EE" sz="2000" i="1" dirty="0">
                <a:solidFill>
                  <a:srgbClr val="387876"/>
                </a:solidFill>
                <a:latin typeface="Tahoma" panose="020B0604030504040204" pitchFamily="34" charset="0"/>
              </a:endParaRPr>
            </a:p>
          </p:txBody>
        </p:sp>
      </p:gr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10</a:t>
            </a:fld>
            <a:endParaRPr lang="en-US" altLang="et-EE" sz="1400" dirty="0"/>
          </a:p>
        </p:txBody>
      </p:sp>
      <p:sp>
        <p:nvSpPr>
          <p:cNvPr id="30723" name="Rectangle 9"/>
          <p:cNvSpPr>
            <a:spLocks noGrp="1" noChangeArrowheads="1"/>
          </p:cNvSpPr>
          <p:nvPr>
            <p:ph type="title"/>
          </p:nvPr>
        </p:nvSpPr>
        <p:spPr>
          <a:xfrm>
            <a:off x="533400" y="152400"/>
            <a:ext cx="8293100" cy="641350"/>
          </a:xfrm>
        </p:spPr>
        <p:txBody>
          <a:bodyPr anchor="ctr">
            <a:noAutofit/>
          </a:bodyPr>
          <a:lstStyle/>
          <a:p>
            <a:pPr algn="r" eaLnBrk="1" hangingPunct="1"/>
            <a:r>
              <a:rPr lang="en-US" altLang="et-EE" sz="3200" u="sng" dirty="0" smtClean="0">
                <a:solidFill>
                  <a:srgbClr val="A20000"/>
                </a:solidFill>
                <a:latin typeface="Comic Sans MS" panose="030F0702030302020204" pitchFamily="66" charset="0"/>
              </a:rPr>
              <a:t>Explicit and implicit description of memory </a:t>
            </a:r>
            <a:r>
              <a:rPr lang="en-US" altLang="et-EE" sz="3200" u="sng" dirty="0" err="1" smtClean="0">
                <a:solidFill>
                  <a:srgbClr val="A20000"/>
                </a:solidFill>
                <a:latin typeface="Comic Sans MS" panose="030F0702030302020204" pitchFamily="66" charset="0"/>
              </a:rPr>
              <a:t>elemetns</a:t>
            </a:r>
            <a:r>
              <a:rPr lang="en-US" altLang="et-EE" sz="3200" u="sng" dirty="0" smtClean="0">
                <a:solidFill>
                  <a:srgbClr val="A20000"/>
                </a:solidFill>
                <a:latin typeface="Comic Sans MS" panose="030F0702030302020204" pitchFamily="66" charset="0"/>
              </a:rPr>
              <a:t> </a:t>
            </a:r>
          </a:p>
        </p:txBody>
      </p:sp>
      <p:sp>
        <p:nvSpPr>
          <p:cNvPr id="30724" name="Text Box 13"/>
          <p:cNvSpPr txBox="1">
            <a:spLocks noChangeArrowheads="1"/>
          </p:cNvSpPr>
          <p:nvPr/>
        </p:nvSpPr>
        <p:spPr bwMode="auto">
          <a:xfrm>
            <a:off x="549275" y="990600"/>
            <a:ext cx="82518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en-GB" sz="2400" dirty="0" smtClean="0">
                <a:latin typeface="Arial" pitchFamily="34" charset="0"/>
                <a:cs typeface="Arial" pitchFamily="34" charset="0"/>
              </a:rPr>
              <a:t>We can cause a memory element to be synthesized</a:t>
            </a:r>
            <a:r>
              <a:rPr lang="et-EE" sz="2400" dirty="0" smtClean="0">
                <a:latin typeface="Arial" pitchFamily="34" charset="0"/>
                <a:cs typeface="Arial" pitchFamily="34" charset="0"/>
              </a:rPr>
              <a:t> </a:t>
            </a:r>
            <a:r>
              <a:rPr lang="en-GB" sz="2400" dirty="0" smtClean="0">
                <a:latin typeface="Arial" pitchFamily="34" charset="0"/>
                <a:cs typeface="Arial" pitchFamily="34" charset="0"/>
              </a:rPr>
              <a:t>by writing code that is recognized</a:t>
            </a:r>
            <a:r>
              <a:rPr lang="et-EE" sz="2400" dirty="0" smtClean="0">
                <a:latin typeface="Arial" pitchFamily="34" charset="0"/>
                <a:cs typeface="Arial" pitchFamily="34" charset="0"/>
              </a:rPr>
              <a:t> </a:t>
            </a:r>
            <a:r>
              <a:rPr lang="en-GB" sz="2400" dirty="0" smtClean="0">
                <a:latin typeface="Arial" pitchFamily="34" charset="0"/>
                <a:cs typeface="Arial" pitchFamily="34" charset="0"/>
              </a:rPr>
              <a:t>as implying the need for a memory element. The technique used by a synthesizer to</a:t>
            </a:r>
            <a:r>
              <a:rPr lang="et-EE" sz="2400" dirty="0" smtClean="0">
                <a:latin typeface="Arial" pitchFamily="34" charset="0"/>
                <a:cs typeface="Arial" pitchFamily="34" charset="0"/>
              </a:rPr>
              <a:t> </a:t>
            </a:r>
            <a:r>
              <a:rPr lang="en-GB" sz="2400" dirty="0" smtClean="0">
                <a:latin typeface="Arial" pitchFamily="34" charset="0"/>
                <a:cs typeface="Arial" pitchFamily="34" charset="0"/>
              </a:rPr>
              <a:t>determine, from its interpretation of the VHDL code, when a latch must be synthesized</a:t>
            </a:r>
            <a:r>
              <a:rPr lang="et-EE" sz="2400" dirty="0" smtClean="0">
                <a:latin typeface="Arial" pitchFamily="34" charset="0"/>
                <a:cs typeface="Arial" pitchFamily="34" charset="0"/>
              </a:rPr>
              <a:t> </a:t>
            </a:r>
            <a:r>
              <a:rPr lang="en-GB" sz="2400" dirty="0" smtClean="0">
                <a:latin typeface="Arial" pitchFamily="34" charset="0"/>
                <a:cs typeface="Arial" pitchFamily="34" charset="0"/>
              </a:rPr>
              <a:t>is called </a:t>
            </a:r>
            <a:r>
              <a:rPr lang="en-GB" sz="2400" i="1" dirty="0" smtClean="0">
                <a:latin typeface="Arial" pitchFamily="34" charset="0"/>
                <a:cs typeface="Arial" pitchFamily="34" charset="0"/>
              </a:rPr>
              <a:t>latch inference.</a:t>
            </a:r>
            <a:endParaRPr lang="en-US" altLang="et-EE" sz="2400" dirty="0">
              <a:latin typeface="Arial" pitchFamily="34" charset="0"/>
              <a:cs typeface="Arial" pitchFamily="34" charset="0"/>
            </a:endParaRPr>
          </a:p>
        </p:txBody>
      </p:sp>
      <p:sp>
        <p:nvSpPr>
          <p:cNvPr id="30725" name="Text Box 1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6" name="TextBox 5"/>
          <p:cNvSpPr txBox="1"/>
          <p:nvPr/>
        </p:nvSpPr>
        <p:spPr>
          <a:xfrm>
            <a:off x="533400" y="2895600"/>
            <a:ext cx="8229600" cy="2677656"/>
          </a:xfrm>
          <a:prstGeom prst="rect">
            <a:avLst/>
          </a:prstGeom>
          <a:noFill/>
        </p:spPr>
        <p:txBody>
          <a:bodyPr wrap="square" rtlCol="0">
            <a:spAutoFit/>
          </a:bodyPr>
          <a:lstStyle/>
          <a:p>
            <a:r>
              <a:rPr lang="en-GB" sz="2400" dirty="0" smtClean="0">
                <a:latin typeface="Arial" pitchFamily="34" charset="0"/>
                <a:cs typeface="Arial" pitchFamily="34" charset="0"/>
              </a:rPr>
              <a:t>For example, an </a:t>
            </a:r>
            <a:r>
              <a:rPr lang="en-GB" sz="2400" b="1" dirty="0" smtClean="0">
                <a:latin typeface="Arial" pitchFamily="34" charset="0"/>
                <a:cs typeface="Arial" pitchFamily="34" charset="0"/>
              </a:rPr>
              <a:t>if statement </a:t>
            </a:r>
            <a:r>
              <a:rPr lang="en-GB" sz="2400" dirty="0" smtClean="0">
                <a:latin typeface="Arial" pitchFamily="34" charset="0"/>
                <a:cs typeface="Arial" pitchFamily="34" charset="0"/>
              </a:rPr>
              <a:t>whose if clause contains an asynchronous assignment to a signal, but </a:t>
            </a:r>
            <a:r>
              <a:rPr lang="en-GB" sz="2400" b="1" dirty="0" smtClean="0">
                <a:latin typeface="Arial" pitchFamily="34" charset="0"/>
                <a:cs typeface="Arial" pitchFamily="34" charset="0"/>
              </a:rPr>
              <a:t>which has no terminating else clause</a:t>
            </a:r>
            <a:r>
              <a:rPr lang="en-GB" sz="2400" dirty="0" smtClean="0">
                <a:latin typeface="Arial" pitchFamily="34" charset="0"/>
                <a:cs typeface="Arial" pitchFamily="34" charset="0"/>
              </a:rPr>
              <a:t>, causes a synthesizer to infer that a latch is required. A latch is required because, when the condition is not true, the signal is not assigned a new value. Therefore, the signal must retain its previous value, necessitating a latch. </a:t>
            </a:r>
          </a:p>
        </p:txBody>
      </p:sp>
      <p:sp>
        <p:nvSpPr>
          <p:cNvPr id="7" name="TextBox 6"/>
          <p:cNvSpPr txBox="1"/>
          <p:nvPr/>
        </p:nvSpPr>
        <p:spPr>
          <a:xfrm>
            <a:off x="533400" y="5562600"/>
            <a:ext cx="8382000" cy="830997"/>
          </a:xfrm>
          <a:prstGeom prst="rect">
            <a:avLst/>
          </a:prstGeom>
          <a:noFill/>
        </p:spPr>
        <p:txBody>
          <a:bodyPr wrap="square" rtlCol="0">
            <a:spAutoFit/>
          </a:bodyPr>
          <a:lstStyle/>
          <a:p>
            <a:r>
              <a:rPr lang="en-GB" sz="2400" b="1" dirty="0" smtClean="0">
                <a:latin typeface="Arial" pitchFamily="34" charset="0"/>
                <a:cs typeface="Arial" pitchFamily="34" charset="0"/>
              </a:rPr>
              <a:t>The sensitivity list must contain all of the signals read within the process. </a:t>
            </a:r>
          </a:p>
        </p:txBody>
      </p:sp>
    </p:spTree>
    <p:extLst>
      <p:ext uri="{BB962C8B-B14F-4D97-AF65-F5344CB8AC3E}">
        <p14:creationId xmlns:p14="http://schemas.microsoft.com/office/powerpoint/2010/main" val="21822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11</a:t>
            </a:fld>
            <a:endParaRPr lang="en-US" altLang="et-EE" sz="1400" dirty="0"/>
          </a:p>
        </p:txBody>
      </p:sp>
      <p:sp>
        <p:nvSpPr>
          <p:cNvPr id="30723" name="Rectangle 9"/>
          <p:cNvSpPr>
            <a:spLocks noGrp="1" noChangeArrowheads="1"/>
          </p:cNvSpPr>
          <p:nvPr>
            <p:ph type="title"/>
          </p:nvPr>
        </p:nvSpPr>
        <p:spPr>
          <a:xfrm>
            <a:off x="457200" y="119063"/>
            <a:ext cx="8424863" cy="641350"/>
          </a:xfrm>
        </p:spPr>
        <p:txBody>
          <a:bodyPr anchor="ctr">
            <a:noAutofit/>
          </a:bodyPr>
          <a:lstStyle/>
          <a:p>
            <a:pPr algn="r"/>
            <a:r>
              <a:rPr lang="en-US" altLang="et-EE" sz="3200" u="sng" dirty="0" smtClean="0">
                <a:solidFill>
                  <a:srgbClr val="A20000"/>
                </a:solidFill>
                <a:latin typeface="Comic Sans MS" panose="030F0702030302020204" pitchFamily="66" charset="0"/>
              </a:rPr>
              <a:t>D latch descri</a:t>
            </a:r>
            <a:r>
              <a:rPr lang="en-US" altLang="et-EE" sz="3200" dirty="0" smtClean="0">
                <a:solidFill>
                  <a:srgbClr val="A20000"/>
                </a:solidFill>
                <a:latin typeface="Comic Sans MS" panose="030F0702030302020204" pitchFamily="66" charset="0"/>
              </a:rPr>
              <a:t>p</a:t>
            </a:r>
            <a:r>
              <a:rPr lang="en-US" altLang="et-EE" sz="3200" u="sng" dirty="0" smtClean="0">
                <a:solidFill>
                  <a:srgbClr val="A20000"/>
                </a:solidFill>
                <a:latin typeface="Comic Sans MS" panose="030F0702030302020204" pitchFamily="66" charset="0"/>
              </a:rPr>
              <a:t>tion</a:t>
            </a:r>
            <a:endParaRPr lang="en-US" altLang="et-EE" sz="3200" u="sng" dirty="0">
              <a:solidFill>
                <a:srgbClr val="A20000"/>
              </a:solidFill>
              <a:latin typeface="Comic Sans MS" panose="030F0702030302020204" pitchFamily="66" charset="0"/>
            </a:endParaRPr>
          </a:p>
        </p:txBody>
      </p:sp>
      <p:sp>
        <p:nvSpPr>
          <p:cNvPr id="8" name="Text Box 13"/>
          <p:cNvSpPr txBox="1">
            <a:spLocks noChangeArrowheads="1"/>
          </p:cNvSpPr>
          <p:nvPr/>
        </p:nvSpPr>
        <p:spPr bwMode="auto">
          <a:xfrm>
            <a:off x="139700" y="838200"/>
            <a:ext cx="63373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en-GB" sz="2400" b="1" dirty="0" smtClean="0">
                <a:latin typeface="Arial" pitchFamily="34" charset="0"/>
                <a:cs typeface="Arial" pitchFamily="34" charset="0"/>
              </a:rPr>
              <a:t>library </a:t>
            </a:r>
            <a:r>
              <a:rPr lang="en-GB" sz="2400" dirty="0" err="1" smtClean="0">
                <a:latin typeface="Arial" pitchFamily="34" charset="0"/>
                <a:cs typeface="Arial" pitchFamily="34" charset="0"/>
              </a:rPr>
              <a:t>ieee</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use </a:t>
            </a:r>
            <a:r>
              <a:rPr lang="en-GB" sz="2400" dirty="0" smtClean="0">
                <a:latin typeface="Arial" pitchFamily="34" charset="0"/>
                <a:cs typeface="Arial" pitchFamily="34" charset="0"/>
              </a:rPr>
              <a:t>ieee.std_logic_1164</a:t>
            </a:r>
            <a:r>
              <a:rPr lang="en-GB" sz="2400" b="1" dirty="0" smtClean="0">
                <a:latin typeface="Arial" pitchFamily="34" charset="0"/>
                <a:cs typeface="Arial" pitchFamily="34" charset="0"/>
              </a:rPr>
              <a:t>.all;</a:t>
            </a:r>
          </a:p>
          <a:p>
            <a:r>
              <a:rPr lang="en-GB" sz="2400" b="1" dirty="0" smtClean="0">
                <a:latin typeface="Arial" pitchFamily="34" charset="0"/>
                <a:cs typeface="Arial" pitchFamily="34" charset="0"/>
              </a:rPr>
              <a:t>entity </a:t>
            </a:r>
            <a:r>
              <a:rPr lang="en-GB" sz="2400" dirty="0" err="1" smtClean="0">
                <a:latin typeface="Arial" pitchFamily="34" charset="0"/>
                <a:cs typeface="Arial" pitchFamily="34" charset="0"/>
              </a:rPr>
              <a:t>d_latch</a:t>
            </a:r>
            <a:r>
              <a:rPr lang="en-GB" sz="2400" b="1" dirty="0" smtClean="0">
                <a:latin typeface="Arial" pitchFamily="34" charset="0"/>
                <a:cs typeface="Arial" pitchFamily="34" charset="0"/>
              </a:rPr>
              <a:t> is </a:t>
            </a:r>
          </a:p>
          <a:p>
            <a:r>
              <a:rPr lang="en-GB" sz="2400" b="1" dirty="0" smtClean="0">
                <a:latin typeface="Arial" pitchFamily="34" charset="0"/>
                <a:cs typeface="Arial" pitchFamily="34" charset="0"/>
              </a:rPr>
              <a:t>	port </a:t>
            </a:r>
            <a:r>
              <a:rPr lang="en-GB" sz="2400" dirty="0" smtClean="0">
                <a:latin typeface="Arial" pitchFamily="34" charset="0"/>
                <a:cs typeface="Arial" pitchFamily="34" charset="0"/>
              </a:rPr>
              <a:t>(d: </a:t>
            </a:r>
            <a:r>
              <a:rPr lang="en-GB" sz="2400" b="1" dirty="0" smtClean="0">
                <a:latin typeface="Arial" pitchFamily="34" charset="0"/>
                <a:cs typeface="Arial" pitchFamily="34" charset="0"/>
              </a:rPr>
              <a:t>in </a:t>
            </a:r>
            <a:r>
              <a:rPr lang="en-GB" sz="2400" dirty="0" err="1" smtClean="0">
                <a:latin typeface="Arial" pitchFamily="34" charset="0"/>
                <a:cs typeface="Arial" pitchFamily="34" charset="0"/>
              </a:rPr>
              <a:t>std_logic</a:t>
            </a:r>
            <a:r>
              <a:rPr lang="en-GB" sz="2400" dirty="0" smtClean="0">
                <a:latin typeface="Arial" pitchFamily="34" charset="0"/>
                <a:cs typeface="Arial" pitchFamily="34" charset="0"/>
              </a:rPr>
              <a:t>; </a:t>
            </a:r>
            <a:r>
              <a:rPr lang="en-GB" sz="2400" i="1" dirty="0" smtClean="0">
                <a:latin typeface="Arial" pitchFamily="34" charset="0"/>
                <a:cs typeface="Arial" pitchFamily="34" charset="0"/>
              </a:rPr>
              <a:t>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in </a:t>
            </a:r>
            <a:r>
              <a:rPr lang="en-GB" sz="2400" dirty="0" err="1" smtClean="0">
                <a:latin typeface="Arial" pitchFamily="34" charset="0"/>
                <a:cs typeface="Arial" pitchFamily="34" charset="0"/>
              </a:rPr>
              <a:t>std_logic</a:t>
            </a:r>
            <a:r>
              <a:rPr lang="en-GB" sz="2400" dirty="0" smtClean="0">
                <a:latin typeface="Arial" pitchFamily="34" charset="0"/>
                <a:cs typeface="Arial" pitchFamily="34" charset="0"/>
              </a:rPr>
              <a:t>; </a:t>
            </a:r>
            <a:endParaRPr lang="en-GB" sz="2400" i="1" dirty="0" smtClean="0">
              <a:latin typeface="Arial" pitchFamily="34" charset="0"/>
              <a:cs typeface="Arial" pitchFamily="34" charset="0"/>
            </a:endParaRPr>
          </a:p>
          <a:p>
            <a:r>
              <a:rPr lang="en-GB" sz="2400" dirty="0" smtClean="0">
                <a:latin typeface="Arial" pitchFamily="34" charset="0"/>
                <a:cs typeface="Arial" pitchFamily="34" charset="0"/>
              </a:rPr>
              <a:t>	q: </a:t>
            </a:r>
            <a:r>
              <a:rPr lang="en-GB" sz="2400" b="1" dirty="0" smtClean="0">
                <a:latin typeface="Arial" pitchFamily="34" charset="0"/>
                <a:cs typeface="Arial" pitchFamily="34" charset="0"/>
              </a:rPr>
              <a:t>out </a:t>
            </a:r>
            <a:r>
              <a:rPr lang="en-GB" sz="2400" dirty="0" err="1" smtClean="0">
                <a:latin typeface="Arial" pitchFamily="34" charset="0"/>
                <a:cs typeface="Arial" pitchFamily="34" charset="0"/>
              </a:rPr>
              <a:t>std_logic</a:t>
            </a:r>
            <a:r>
              <a:rPr lang="en-GB" sz="2400" i="1" dirty="0" smtClean="0">
                <a:latin typeface="Arial" pitchFamily="34" charset="0"/>
                <a:cs typeface="Arial" pitchFamily="34" charset="0"/>
              </a:rPr>
              <a:t> </a:t>
            </a:r>
            <a:r>
              <a:rPr lang="en-GB" sz="2400" dirty="0" smtClean="0">
                <a:latin typeface="Arial" pitchFamily="34" charset="0"/>
                <a:cs typeface="Arial" pitchFamily="34" charset="0"/>
              </a:rPr>
              <a:t>);</a:t>
            </a:r>
          </a:p>
          <a:p>
            <a:r>
              <a:rPr lang="en-GB" sz="2400" b="1" dirty="0" smtClean="0">
                <a:latin typeface="Arial" pitchFamily="34" charset="0"/>
                <a:cs typeface="Arial" pitchFamily="34" charset="0"/>
              </a:rPr>
              <a:t>end </a:t>
            </a:r>
            <a:r>
              <a:rPr lang="en-GB" sz="2400" dirty="0" err="1" smtClean="0">
                <a:latin typeface="Arial" pitchFamily="34" charset="0"/>
                <a:cs typeface="Arial" pitchFamily="34" charset="0"/>
              </a:rPr>
              <a:t>d_latch</a:t>
            </a:r>
            <a:r>
              <a:rPr lang="en-GB" sz="2400" dirty="0" smtClean="0">
                <a:latin typeface="Arial" pitchFamily="34" charset="0"/>
                <a:cs typeface="Arial" pitchFamily="34" charset="0"/>
              </a:rPr>
              <a:t>;</a:t>
            </a:r>
          </a:p>
          <a:p>
            <a:r>
              <a:rPr lang="en-GB" sz="2400" b="1" dirty="0" smtClean="0">
                <a:latin typeface="Arial" pitchFamily="34" charset="0"/>
                <a:cs typeface="Arial" pitchFamily="34" charset="0"/>
              </a:rPr>
              <a:t>architecture </a:t>
            </a:r>
            <a:r>
              <a:rPr lang="en-GB" sz="2400" dirty="0" err="1" smtClean="0">
                <a:latin typeface="Arial" pitchFamily="34" charset="0"/>
                <a:cs typeface="Arial" pitchFamily="34" charset="0"/>
              </a:rPr>
              <a:t>behavioral</a:t>
            </a:r>
            <a:r>
              <a:rPr lang="en-GB" sz="2400" b="1" dirty="0" smtClean="0">
                <a:latin typeface="Arial" pitchFamily="34" charset="0"/>
                <a:cs typeface="Arial" pitchFamily="34" charset="0"/>
              </a:rPr>
              <a:t> of </a:t>
            </a:r>
            <a:r>
              <a:rPr lang="en-GB" sz="2400" dirty="0" err="1" smtClean="0">
                <a:latin typeface="Arial" pitchFamily="34" charset="0"/>
                <a:cs typeface="Arial" pitchFamily="34" charset="0"/>
              </a:rPr>
              <a:t>d_latch</a:t>
            </a:r>
            <a:r>
              <a:rPr lang="en-GB" sz="2400" b="1" dirty="0" smtClean="0">
                <a:latin typeface="Arial" pitchFamily="34" charset="0"/>
                <a:cs typeface="Arial" pitchFamily="34" charset="0"/>
              </a:rPr>
              <a:t> is</a:t>
            </a:r>
          </a:p>
          <a:p>
            <a:r>
              <a:rPr lang="en-GB" sz="2400" b="1" dirty="0" smtClean="0">
                <a:latin typeface="Arial" pitchFamily="34" charset="0"/>
                <a:cs typeface="Arial" pitchFamily="34" charset="0"/>
              </a:rPr>
              <a:t>	begin</a:t>
            </a:r>
          </a:p>
          <a:p>
            <a:r>
              <a:rPr lang="en-GB" sz="2400" b="1" dirty="0" smtClean="0">
                <a:latin typeface="Arial" pitchFamily="34" charset="0"/>
                <a:cs typeface="Arial" pitchFamily="34" charset="0"/>
              </a:rPr>
              <a:t>	process </a:t>
            </a:r>
            <a:r>
              <a:rPr lang="en-GB" sz="2400" dirty="0" smtClean="0">
                <a:latin typeface="Arial" pitchFamily="34" charset="0"/>
                <a:cs typeface="Arial" pitchFamily="34" charset="0"/>
              </a:rPr>
              <a:t>(d,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a:t>
            </a:r>
          </a:p>
          <a:p>
            <a:r>
              <a:rPr lang="en-GB" sz="2400" b="1" dirty="0" smtClean="0">
                <a:latin typeface="Arial" pitchFamily="34" charset="0"/>
                <a:cs typeface="Arial" pitchFamily="34" charset="0"/>
              </a:rPr>
              <a:t>		begin</a:t>
            </a:r>
          </a:p>
          <a:p>
            <a:r>
              <a:rPr lang="en-GB" sz="2400" b="1" dirty="0" smtClean="0">
                <a:latin typeface="Arial" pitchFamily="34" charset="0"/>
                <a:cs typeface="Arial" pitchFamily="34" charset="0"/>
              </a:rPr>
              <a:t>		</a:t>
            </a:r>
            <a:r>
              <a:rPr lang="en-GB" sz="2400" b="1" dirty="0" smtClean="0">
                <a:solidFill>
                  <a:srgbClr val="7030A0"/>
                </a:solidFill>
                <a:latin typeface="Arial" pitchFamily="34" charset="0"/>
                <a:cs typeface="Arial" pitchFamily="34" charset="0"/>
              </a:rPr>
              <a:t>if </a:t>
            </a:r>
            <a:r>
              <a:rPr lang="en-GB" sz="2400" dirty="0" err="1" smtClean="0">
                <a:solidFill>
                  <a:srgbClr val="7030A0"/>
                </a:solidFill>
                <a:latin typeface="Arial" pitchFamily="34" charset="0"/>
                <a:cs typeface="Arial" pitchFamily="34" charset="0"/>
              </a:rPr>
              <a:t>clk</a:t>
            </a:r>
            <a:r>
              <a:rPr lang="en-GB" sz="2400" dirty="0" smtClean="0">
                <a:solidFill>
                  <a:srgbClr val="7030A0"/>
                </a:solidFill>
                <a:latin typeface="Arial" pitchFamily="34" charset="0"/>
                <a:cs typeface="Arial" pitchFamily="34" charset="0"/>
              </a:rPr>
              <a:t> = '1' </a:t>
            </a:r>
            <a:r>
              <a:rPr lang="en-GB" sz="2400" b="1" dirty="0" smtClean="0">
                <a:solidFill>
                  <a:srgbClr val="7030A0"/>
                </a:solidFill>
                <a:latin typeface="Arial" pitchFamily="34" charset="0"/>
                <a:cs typeface="Arial" pitchFamily="34" charset="0"/>
              </a:rPr>
              <a:t>then</a:t>
            </a:r>
          </a:p>
          <a:p>
            <a:r>
              <a:rPr lang="en-GB" sz="2400" dirty="0" smtClean="0">
                <a:solidFill>
                  <a:srgbClr val="7030A0"/>
                </a:solidFill>
                <a:latin typeface="Arial" pitchFamily="34" charset="0"/>
                <a:cs typeface="Arial" pitchFamily="34" charset="0"/>
              </a:rPr>
              <a:t>		q &lt;= d;</a:t>
            </a:r>
          </a:p>
          <a:p>
            <a:r>
              <a:rPr lang="en-GB" sz="2400" b="1" dirty="0" smtClean="0">
                <a:solidFill>
                  <a:srgbClr val="7030A0"/>
                </a:solidFill>
                <a:latin typeface="Arial" pitchFamily="34" charset="0"/>
                <a:cs typeface="Arial" pitchFamily="34" charset="0"/>
              </a:rPr>
              <a:t>		end if;</a:t>
            </a:r>
          </a:p>
          <a:p>
            <a:r>
              <a:rPr lang="en-GB" sz="2400" b="1" dirty="0" smtClean="0">
                <a:latin typeface="Arial" pitchFamily="34" charset="0"/>
                <a:cs typeface="Arial" pitchFamily="34" charset="0"/>
              </a:rPr>
              <a:t>	end process;</a:t>
            </a:r>
          </a:p>
          <a:p>
            <a:r>
              <a:rPr lang="en-GB" sz="2400" b="1" dirty="0" smtClean="0">
                <a:latin typeface="Arial" pitchFamily="34" charset="0"/>
                <a:cs typeface="Arial" pitchFamily="34" charset="0"/>
              </a:rPr>
              <a:t>end </a:t>
            </a:r>
            <a:r>
              <a:rPr lang="en-GB" sz="2400" b="1" dirty="0" err="1" smtClean="0">
                <a:latin typeface="Arial" pitchFamily="34" charset="0"/>
                <a:cs typeface="Arial" pitchFamily="34" charset="0"/>
              </a:rPr>
              <a:t>behavioral</a:t>
            </a:r>
            <a:r>
              <a:rPr lang="en-GB" sz="2400" b="1" dirty="0" smtClean="0">
                <a:latin typeface="Arial" pitchFamily="34" charset="0"/>
                <a:cs typeface="Arial" pitchFamily="34" charset="0"/>
              </a:rPr>
              <a:t>;</a:t>
            </a:r>
            <a:endParaRPr lang="en-US" altLang="et-EE" sz="2400" dirty="0">
              <a:latin typeface="Arial" pitchFamily="34" charset="0"/>
              <a:cs typeface="Arial" pitchFamily="34" charset="0"/>
            </a:endParaRPr>
          </a:p>
        </p:txBody>
      </p:sp>
      <p:grpSp>
        <p:nvGrpSpPr>
          <p:cNvPr id="16" name="Group 15"/>
          <p:cNvGrpSpPr/>
          <p:nvPr/>
        </p:nvGrpSpPr>
        <p:grpSpPr>
          <a:xfrm>
            <a:off x="4572000" y="4038600"/>
            <a:ext cx="4419600" cy="2362200"/>
            <a:chOff x="4572000" y="4038600"/>
            <a:chExt cx="4419600" cy="2362200"/>
          </a:xfrm>
        </p:grpSpPr>
        <p:sp>
          <p:nvSpPr>
            <p:cNvPr id="9" name="TextBox 8"/>
            <p:cNvSpPr txBox="1"/>
            <p:nvPr/>
          </p:nvSpPr>
          <p:spPr>
            <a:xfrm>
              <a:off x="4800600" y="5791200"/>
              <a:ext cx="3962400" cy="461665"/>
            </a:xfrm>
            <a:prstGeom prst="rect">
              <a:avLst/>
            </a:prstGeom>
            <a:noFill/>
          </p:spPr>
          <p:txBody>
            <a:bodyPr wrap="square" rtlCol="0">
              <a:spAutoFit/>
            </a:bodyPr>
            <a:lstStyle/>
            <a:p>
              <a:r>
                <a:rPr lang="en-US" sz="2400" dirty="0" smtClean="0"/>
                <a:t>Latch  inferred by  synthesizer</a:t>
              </a:r>
              <a:endParaRPr lang="en-GB" sz="2400" dirty="0"/>
            </a:p>
          </p:txBody>
        </p:sp>
        <p:grpSp>
          <p:nvGrpSpPr>
            <p:cNvPr id="15" name="Group 14"/>
            <p:cNvGrpSpPr/>
            <p:nvPr/>
          </p:nvGrpSpPr>
          <p:grpSpPr>
            <a:xfrm>
              <a:off x="4572000" y="4038600"/>
              <a:ext cx="4419600" cy="2362200"/>
              <a:chOff x="4572000" y="4038600"/>
              <a:chExt cx="4419600" cy="2362200"/>
            </a:xfrm>
          </p:grpSpPr>
          <p:pic>
            <p:nvPicPr>
              <p:cNvPr id="7" name="Picture 4" descr="AAIJCPY0"/>
              <p:cNvPicPr>
                <a:picLocks noChangeAspect="1" noChangeArrowheads="1"/>
              </p:cNvPicPr>
              <p:nvPr/>
            </p:nvPicPr>
            <p:blipFill>
              <a:blip r:embed="rId2" cstate="print"/>
              <a:srcRect/>
              <a:stretch>
                <a:fillRect/>
              </a:stretch>
            </p:blipFill>
            <p:spPr bwMode="auto">
              <a:xfrm>
                <a:off x="4648003" y="4343400"/>
                <a:ext cx="4343597" cy="1365080"/>
              </a:xfrm>
              <a:prstGeom prst="rect">
                <a:avLst/>
              </a:prstGeom>
              <a:solidFill>
                <a:srgbClr val="FFFF00"/>
              </a:solidFill>
            </p:spPr>
          </p:pic>
          <p:sp>
            <p:nvSpPr>
              <p:cNvPr id="10" name="Rectangle 9"/>
              <p:cNvSpPr/>
              <p:nvPr/>
            </p:nvSpPr>
            <p:spPr>
              <a:xfrm>
                <a:off x="4572000" y="4038600"/>
                <a:ext cx="4419600" cy="2362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 name="Group 13"/>
          <p:cNvGrpSpPr/>
          <p:nvPr/>
        </p:nvGrpSpPr>
        <p:grpSpPr>
          <a:xfrm>
            <a:off x="3810000" y="2438400"/>
            <a:ext cx="5105400" cy="1524000"/>
            <a:chOff x="3810000" y="2438400"/>
            <a:chExt cx="5105400" cy="1524000"/>
          </a:xfrm>
        </p:grpSpPr>
        <p:sp>
          <p:nvSpPr>
            <p:cNvPr id="11" name="TextBox 10"/>
            <p:cNvSpPr txBox="1"/>
            <p:nvPr/>
          </p:nvSpPr>
          <p:spPr>
            <a:xfrm>
              <a:off x="5867400" y="2438400"/>
              <a:ext cx="3048000" cy="1200329"/>
            </a:xfrm>
            <a:prstGeom prst="rect">
              <a:avLst/>
            </a:prstGeom>
            <a:solidFill>
              <a:schemeClr val="accent4">
                <a:lumMod val="20000"/>
                <a:lumOff val="80000"/>
              </a:schemeClr>
            </a:solidFill>
            <a:ln w="19050">
              <a:solidFill>
                <a:schemeClr val="tx1"/>
              </a:solidFill>
            </a:ln>
          </p:spPr>
          <p:txBody>
            <a:bodyPr wrap="square" rtlCol="0">
              <a:spAutoFit/>
            </a:bodyPr>
            <a:lstStyle/>
            <a:p>
              <a:r>
                <a:rPr lang="en-GB" sz="2400" dirty="0" smtClean="0"/>
                <a:t>The if statement has no terminating else clause</a:t>
              </a:r>
              <a:endParaRPr lang="en-GB" sz="2400" dirty="0"/>
            </a:p>
          </p:txBody>
        </p:sp>
        <p:cxnSp>
          <p:nvCxnSpPr>
            <p:cNvPr id="13" name="Straight Arrow Connector 12"/>
            <p:cNvCxnSpPr>
              <a:stCxn id="11" idx="1"/>
            </p:cNvCxnSpPr>
            <p:nvPr/>
          </p:nvCxnSpPr>
          <p:spPr>
            <a:xfrm flipH="1">
              <a:off x="3810000" y="3038565"/>
              <a:ext cx="2057400" cy="9238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32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12</a:t>
            </a:fld>
            <a:endParaRPr lang="en-US" altLang="et-EE" sz="1400" dirty="0"/>
          </a:p>
        </p:txBody>
      </p:sp>
      <p:sp>
        <p:nvSpPr>
          <p:cNvPr id="30723" name="Rectangle 9"/>
          <p:cNvSpPr>
            <a:spLocks noGrp="1" noChangeArrowheads="1"/>
          </p:cNvSpPr>
          <p:nvPr>
            <p:ph type="title"/>
          </p:nvPr>
        </p:nvSpPr>
        <p:spPr>
          <a:xfrm>
            <a:off x="457200" y="119063"/>
            <a:ext cx="8424863" cy="641350"/>
          </a:xfrm>
        </p:spPr>
        <p:txBody>
          <a:bodyPr anchor="ctr">
            <a:noAutofit/>
          </a:bodyPr>
          <a:lstStyle/>
          <a:p>
            <a:pPr algn="r"/>
            <a:r>
              <a:rPr lang="en-US" altLang="et-EE" sz="3200" u="sng" dirty="0" smtClean="0">
                <a:solidFill>
                  <a:srgbClr val="A20000"/>
                </a:solidFill>
                <a:latin typeface="Comic Sans MS" panose="030F0702030302020204" pitchFamily="66" charset="0"/>
              </a:rPr>
              <a:t>Equivalent descri</a:t>
            </a:r>
            <a:r>
              <a:rPr lang="en-US" altLang="et-EE" sz="3200" dirty="0" smtClean="0">
                <a:solidFill>
                  <a:srgbClr val="A20000"/>
                </a:solidFill>
                <a:latin typeface="Comic Sans MS" panose="030F0702030302020204" pitchFamily="66" charset="0"/>
              </a:rPr>
              <a:t>p</a:t>
            </a:r>
            <a:r>
              <a:rPr lang="en-US" altLang="et-EE" sz="3200" u="sng" dirty="0" smtClean="0">
                <a:solidFill>
                  <a:srgbClr val="A20000"/>
                </a:solidFill>
                <a:latin typeface="Comic Sans MS" panose="030F0702030302020204" pitchFamily="66" charset="0"/>
              </a:rPr>
              <a:t>tions</a:t>
            </a:r>
            <a:endParaRPr lang="en-US" altLang="et-EE" sz="3200" u="sng" dirty="0">
              <a:solidFill>
                <a:srgbClr val="A20000"/>
              </a:solidFill>
              <a:latin typeface="Comic Sans MS" panose="030F0702030302020204" pitchFamily="66" charset="0"/>
            </a:endParaRPr>
          </a:p>
        </p:txBody>
      </p:sp>
      <p:sp>
        <p:nvSpPr>
          <p:cNvPr id="8" name="Text Box 13"/>
          <p:cNvSpPr txBox="1">
            <a:spLocks noChangeArrowheads="1"/>
          </p:cNvSpPr>
          <p:nvPr/>
        </p:nvSpPr>
        <p:spPr bwMode="auto">
          <a:xfrm>
            <a:off x="609600" y="1295400"/>
            <a:ext cx="2819400" cy="2246769"/>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en-GB" sz="2000" b="1" dirty="0" smtClean="0">
                <a:latin typeface="Arial" pitchFamily="34" charset="0"/>
                <a:cs typeface="Arial" pitchFamily="34" charset="0"/>
              </a:rPr>
              <a:t>process</a:t>
            </a:r>
            <a:r>
              <a:rPr lang="en-GB" sz="2000" dirty="0" smtClean="0">
                <a:latin typeface="Arial" pitchFamily="34" charset="0"/>
                <a:cs typeface="Arial" pitchFamily="34" charset="0"/>
              </a:rPr>
              <a:t> (d, </a:t>
            </a:r>
            <a:r>
              <a:rPr lang="en-GB" sz="2000" dirty="0" err="1" smtClean="0">
                <a:latin typeface="Arial" pitchFamily="34" charset="0"/>
                <a:cs typeface="Arial" pitchFamily="34" charset="0"/>
              </a:rPr>
              <a:t>clk</a:t>
            </a:r>
            <a:r>
              <a:rPr lang="en-GB" sz="2000" dirty="0" smtClean="0">
                <a:latin typeface="Arial" pitchFamily="34" charset="0"/>
                <a:cs typeface="Arial" pitchFamily="34" charset="0"/>
              </a:rPr>
              <a:t>)</a:t>
            </a:r>
          </a:p>
          <a:p>
            <a:r>
              <a:rPr lang="en-GB" sz="2000" b="1" dirty="0" smtClean="0">
                <a:latin typeface="Arial" pitchFamily="34" charset="0"/>
                <a:cs typeface="Arial" pitchFamily="34" charset="0"/>
              </a:rPr>
              <a:t>begin</a:t>
            </a:r>
            <a:r>
              <a:rPr lang="en-GB" sz="2400" b="1" dirty="0" smtClean="0">
                <a:solidFill>
                  <a:srgbClr val="7030A0"/>
                </a:solidFill>
                <a:latin typeface="Arial" pitchFamily="34" charset="0"/>
                <a:cs typeface="Arial" pitchFamily="34" charset="0"/>
              </a:rPr>
              <a:t>		</a:t>
            </a:r>
          </a:p>
          <a:p>
            <a:r>
              <a:rPr lang="en-GB" sz="2400" b="1" dirty="0" smtClean="0">
                <a:solidFill>
                  <a:srgbClr val="7030A0"/>
                </a:solidFill>
                <a:latin typeface="Arial" pitchFamily="34" charset="0"/>
                <a:cs typeface="Arial" pitchFamily="34" charset="0"/>
              </a:rPr>
              <a:t>if </a:t>
            </a:r>
            <a:r>
              <a:rPr lang="en-GB" sz="2400" dirty="0" err="1" smtClean="0">
                <a:solidFill>
                  <a:srgbClr val="7030A0"/>
                </a:solidFill>
                <a:latin typeface="Arial" pitchFamily="34" charset="0"/>
                <a:cs typeface="Arial" pitchFamily="34" charset="0"/>
              </a:rPr>
              <a:t>clk</a:t>
            </a:r>
            <a:r>
              <a:rPr lang="en-GB" sz="2400" dirty="0" smtClean="0">
                <a:solidFill>
                  <a:srgbClr val="7030A0"/>
                </a:solidFill>
                <a:latin typeface="Arial" pitchFamily="34" charset="0"/>
                <a:cs typeface="Arial" pitchFamily="34" charset="0"/>
              </a:rPr>
              <a:t> = '1' </a:t>
            </a:r>
            <a:r>
              <a:rPr lang="en-GB" sz="2400" b="1" dirty="0" smtClean="0">
                <a:solidFill>
                  <a:srgbClr val="7030A0"/>
                </a:solidFill>
                <a:latin typeface="Arial" pitchFamily="34" charset="0"/>
                <a:cs typeface="Arial" pitchFamily="34" charset="0"/>
              </a:rPr>
              <a:t>then</a:t>
            </a:r>
          </a:p>
          <a:p>
            <a:r>
              <a:rPr lang="en-GB" sz="2400" dirty="0" smtClean="0">
                <a:solidFill>
                  <a:srgbClr val="7030A0"/>
                </a:solidFill>
                <a:latin typeface="Arial" pitchFamily="34" charset="0"/>
                <a:cs typeface="Arial" pitchFamily="34" charset="0"/>
              </a:rPr>
              <a:t>	q &lt;= d;</a:t>
            </a:r>
          </a:p>
          <a:p>
            <a:r>
              <a:rPr lang="en-GB" sz="2400" b="1" dirty="0" smtClean="0">
                <a:solidFill>
                  <a:srgbClr val="7030A0"/>
                </a:solidFill>
                <a:latin typeface="Arial" pitchFamily="34" charset="0"/>
                <a:cs typeface="Arial" pitchFamily="34" charset="0"/>
              </a:rPr>
              <a:t>end if;</a:t>
            </a:r>
          </a:p>
          <a:p>
            <a:r>
              <a:rPr lang="en-GB" sz="2000" b="1" dirty="0" smtClean="0">
                <a:latin typeface="Arial" pitchFamily="34" charset="0"/>
                <a:cs typeface="Arial" pitchFamily="34" charset="0"/>
              </a:rPr>
              <a:t>end process;</a:t>
            </a:r>
            <a:r>
              <a:rPr lang="en-GB" sz="2400" b="1" dirty="0" smtClean="0">
                <a:solidFill>
                  <a:srgbClr val="7030A0"/>
                </a:solidFill>
                <a:latin typeface="Arial" pitchFamily="34" charset="0"/>
                <a:cs typeface="Arial" pitchFamily="34" charset="0"/>
              </a:rPr>
              <a:t>	</a:t>
            </a:r>
            <a:endParaRPr lang="en-US" altLang="et-EE" sz="2400" dirty="0">
              <a:solidFill>
                <a:srgbClr val="7030A0"/>
              </a:solidFill>
              <a:latin typeface="Arial" pitchFamily="34" charset="0"/>
              <a:cs typeface="Arial" pitchFamily="34" charset="0"/>
            </a:endParaRPr>
          </a:p>
        </p:txBody>
      </p:sp>
      <p:sp>
        <p:nvSpPr>
          <p:cNvPr id="11" name="Rectangle 10"/>
          <p:cNvSpPr/>
          <p:nvPr/>
        </p:nvSpPr>
        <p:spPr>
          <a:xfrm>
            <a:off x="4648200" y="838200"/>
            <a:ext cx="3276600" cy="2923877"/>
          </a:xfrm>
          <a:prstGeom prst="rect">
            <a:avLst/>
          </a:prstGeom>
          <a:ln>
            <a:solidFill>
              <a:schemeClr val="tx1"/>
            </a:solidFill>
            <a:prstDash val="dash"/>
          </a:ln>
        </p:spPr>
        <p:txBody>
          <a:bodyPr wrap="square">
            <a:spAutoFit/>
          </a:bodyPr>
          <a:lstStyle/>
          <a:p>
            <a:r>
              <a:rPr lang="en-GB" sz="2000" b="1" dirty="0" smtClean="0">
                <a:latin typeface="Arial" pitchFamily="34" charset="0"/>
                <a:cs typeface="Arial" pitchFamily="34" charset="0"/>
              </a:rPr>
              <a:t>process</a:t>
            </a:r>
            <a:r>
              <a:rPr lang="en-GB" sz="2000" dirty="0" smtClean="0">
                <a:latin typeface="Arial" pitchFamily="34" charset="0"/>
                <a:cs typeface="Arial" pitchFamily="34" charset="0"/>
              </a:rPr>
              <a:t> (d, </a:t>
            </a:r>
            <a:r>
              <a:rPr lang="en-GB" sz="2000" dirty="0" err="1" smtClean="0">
                <a:latin typeface="Arial" pitchFamily="34" charset="0"/>
                <a:cs typeface="Arial" pitchFamily="34" charset="0"/>
              </a:rPr>
              <a:t>clk</a:t>
            </a:r>
            <a:r>
              <a:rPr lang="en-GB" sz="2000" dirty="0" smtClean="0">
                <a:latin typeface="Arial" pitchFamily="34" charset="0"/>
                <a:cs typeface="Arial" pitchFamily="34" charset="0"/>
              </a:rPr>
              <a:t>)</a:t>
            </a:r>
          </a:p>
          <a:p>
            <a:r>
              <a:rPr lang="en-GB" sz="2000" b="1" dirty="0" smtClean="0">
                <a:latin typeface="Arial" pitchFamily="34" charset="0"/>
                <a:cs typeface="Arial" pitchFamily="34" charset="0"/>
              </a:rPr>
              <a:t>begin</a:t>
            </a:r>
            <a:endParaRPr lang="en-GB" sz="2000" b="1" dirty="0" smtClean="0">
              <a:solidFill>
                <a:srgbClr val="7030A0"/>
              </a:solidFill>
              <a:latin typeface="Arial" pitchFamily="34" charset="0"/>
              <a:cs typeface="Arial" pitchFamily="34" charset="0"/>
            </a:endParaRPr>
          </a:p>
          <a:p>
            <a:r>
              <a:rPr lang="en-GB" sz="2400" b="1" dirty="0" smtClean="0">
                <a:solidFill>
                  <a:srgbClr val="7030A0"/>
                </a:solidFill>
                <a:latin typeface="Arial" pitchFamily="34" charset="0"/>
                <a:cs typeface="Arial" pitchFamily="34" charset="0"/>
              </a:rPr>
              <a:t>if </a:t>
            </a:r>
            <a:r>
              <a:rPr lang="en-GB" sz="2400" dirty="0" err="1" smtClean="0">
                <a:solidFill>
                  <a:srgbClr val="7030A0"/>
                </a:solidFill>
                <a:latin typeface="Arial" pitchFamily="34" charset="0"/>
                <a:cs typeface="Arial" pitchFamily="34" charset="0"/>
              </a:rPr>
              <a:t>clk</a:t>
            </a:r>
            <a:r>
              <a:rPr lang="en-GB" sz="2400" dirty="0" smtClean="0">
                <a:solidFill>
                  <a:srgbClr val="7030A0"/>
                </a:solidFill>
                <a:latin typeface="Arial" pitchFamily="34" charset="0"/>
                <a:cs typeface="Arial" pitchFamily="34" charset="0"/>
              </a:rPr>
              <a:t> = '1' </a:t>
            </a:r>
            <a:r>
              <a:rPr lang="en-GB" sz="2400" b="1" dirty="0" smtClean="0">
                <a:solidFill>
                  <a:srgbClr val="7030A0"/>
                </a:solidFill>
                <a:latin typeface="Arial" pitchFamily="34" charset="0"/>
                <a:cs typeface="Arial" pitchFamily="34" charset="0"/>
              </a:rPr>
              <a:t>then</a:t>
            </a:r>
          </a:p>
          <a:p>
            <a:r>
              <a:rPr lang="en-GB" sz="2400" dirty="0" smtClean="0">
                <a:solidFill>
                  <a:srgbClr val="7030A0"/>
                </a:solidFill>
                <a:latin typeface="Arial" pitchFamily="34" charset="0"/>
                <a:cs typeface="Arial" pitchFamily="34" charset="0"/>
              </a:rPr>
              <a:t>	q &lt;= d;</a:t>
            </a:r>
          </a:p>
          <a:p>
            <a:r>
              <a:rPr lang="en-GB" sz="2400" b="1" dirty="0" smtClean="0">
                <a:solidFill>
                  <a:srgbClr val="7030A0"/>
                </a:solidFill>
                <a:latin typeface="Arial" pitchFamily="34" charset="0"/>
                <a:cs typeface="Arial" pitchFamily="34" charset="0"/>
              </a:rPr>
              <a:t>else</a:t>
            </a:r>
          </a:p>
          <a:p>
            <a:r>
              <a:rPr lang="en-GB" sz="2400" b="1" dirty="0" smtClean="0">
                <a:solidFill>
                  <a:srgbClr val="7030A0"/>
                </a:solidFill>
                <a:latin typeface="Arial" pitchFamily="34" charset="0"/>
                <a:cs typeface="Arial" pitchFamily="34" charset="0"/>
              </a:rPr>
              <a:t>	null;</a:t>
            </a:r>
          </a:p>
          <a:p>
            <a:r>
              <a:rPr lang="en-GB" sz="2400" b="1" dirty="0" smtClean="0">
                <a:solidFill>
                  <a:srgbClr val="7030A0"/>
                </a:solidFill>
                <a:latin typeface="Arial" pitchFamily="34" charset="0"/>
                <a:cs typeface="Arial" pitchFamily="34" charset="0"/>
              </a:rPr>
              <a:t>end if;</a:t>
            </a:r>
          </a:p>
          <a:p>
            <a:r>
              <a:rPr lang="en-GB" sz="2000" b="1" dirty="0" smtClean="0">
                <a:latin typeface="Arial" pitchFamily="34" charset="0"/>
                <a:cs typeface="Arial" pitchFamily="34" charset="0"/>
              </a:rPr>
              <a:t>end process;</a:t>
            </a:r>
            <a:endParaRPr lang="en-GB" sz="2000" dirty="0">
              <a:solidFill>
                <a:srgbClr val="7030A0"/>
              </a:solidFill>
              <a:latin typeface="Arial" pitchFamily="34" charset="0"/>
              <a:cs typeface="Arial" pitchFamily="34" charset="0"/>
            </a:endParaRPr>
          </a:p>
        </p:txBody>
      </p:sp>
      <p:sp>
        <p:nvSpPr>
          <p:cNvPr id="7" name="Text Box 13"/>
          <p:cNvSpPr txBox="1">
            <a:spLocks noChangeArrowheads="1"/>
          </p:cNvSpPr>
          <p:nvPr/>
        </p:nvSpPr>
        <p:spPr bwMode="auto">
          <a:xfrm>
            <a:off x="609600" y="4114800"/>
            <a:ext cx="3200400" cy="461665"/>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da-DK" sz="2400" dirty="0" smtClean="0">
                <a:solidFill>
                  <a:srgbClr val="7030A0"/>
                </a:solidFill>
                <a:latin typeface="Arial" pitchFamily="34" charset="0"/>
                <a:cs typeface="Arial" pitchFamily="34" charset="0"/>
              </a:rPr>
              <a:t>q &lt;= </a:t>
            </a:r>
            <a:r>
              <a:rPr lang="en-GB" sz="2400" dirty="0" smtClean="0">
                <a:solidFill>
                  <a:srgbClr val="7030A0"/>
                </a:solidFill>
                <a:latin typeface="Arial" pitchFamily="34" charset="0"/>
                <a:cs typeface="Arial" pitchFamily="34" charset="0"/>
              </a:rPr>
              <a:t>d </a:t>
            </a:r>
            <a:r>
              <a:rPr lang="en-GB" sz="2400" b="1" dirty="0" smtClean="0">
                <a:solidFill>
                  <a:srgbClr val="7030A0"/>
                </a:solidFill>
                <a:latin typeface="Arial" pitchFamily="34" charset="0"/>
                <a:cs typeface="Arial" pitchFamily="34" charset="0"/>
              </a:rPr>
              <a:t>when</a:t>
            </a:r>
            <a:r>
              <a:rPr lang="en-GB" sz="2400" b="1" dirty="0" smtClean="0"/>
              <a:t> </a:t>
            </a:r>
            <a:r>
              <a:rPr lang="en-GB" sz="2400" dirty="0" err="1" smtClean="0">
                <a:solidFill>
                  <a:srgbClr val="7030A0"/>
                </a:solidFill>
                <a:latin typeface="Arial" pitchFamily="34" charset="0"/>
                <a:cs typeface="Arial" pitchFamily="34" charset="0"/>
              </a:rPr>
              <a:t>clk</a:t>
            </a:r>
            <a:r>
              <a:rPr lang="en-GB" sz="2400" dirty="0" smtClean="0">
                <a:solidFill>
                  <a:srgbClr val="7030A0"/>
                </a:solidFill>
                <a:latin typeface="Arial" pitchFamily="34" charset="0"/>
                <a:cs typeface="Arial" pitchFamily="34" charset="0"/>
              </a:rPr>
              <a:t> = '1‘;</a:t>
            </a:r>
            <a:endParaRPr lang="en-US" altLang="et-EE" sz="2400" dirty="0">
              <a:solidFill>
                <a:srgbClr val="7030A0"/>
              </a:solidFill>
              <a:latin typeface="Arial" pitchFamily="34" charset="0"/>
              <a:cs typeface="Arial" pitchFamily="34" charset="0"/>
            </a:endParaRPr>
          </a:p>
        </p:txBody>
      </p:sp>
      <p:sp>
        <p:nvSpPr>
          <p:cNvPr id="10" name="Text Box 13"/>
          <p:cNvSpPr txBox="1">
            <a:spLocks noChangeArrowheads="1"/>
          </p:cNvSpPr>
          <p:nvPr/>
        </p:nvSpPr>
        <p:spPr bwMode="auto">
          <a:xfrm>
            <a:off x="4648200" y="4038600"/>
            <a:ext cx="3276600" cy="1200329"/>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da-DK" sz="2400" dirty="0" smtClean="0">
                <a:solidFill>
                  <a:srgbClr val="7030A0"/>
                </a:solidFill>
                <a:latin typeface="Arial" pitchFamily="34" charset="0"/>
                <a:cs typeface="Arial" pitchFamily="34" charset="0"/>
              </a:rPr>
              <a:t>q &lt;= </a:t>
            </a:r>
            <a:r>
              <a:rPr lang="en-GB" sz="2400" dirty="0" smtClean="0">
                <a:solidFill>
                  <a:srgbClr val="7030A0"/>
                </a:solidFill>
                <a:latin typeface="Arial" pitchFamily="34" charset="0"/>
                <a:cs typeface="Arial" pitchFamily="34" charset="0"/>
              </a:rPr>
              <a:t>d </a:t>
            </a:r>
            <a:r>
              <a:rPr lang="en-GB" sz="2400" b="1" dirty="0" smtClean="0">
                <a:solidFill>
                  <a:srgbClr val="7030A0"/>
                </a:solidFill>
                <a:latin typeface="Arial" pitchFamily="34" charset="0"/>
                <a:cs typeface="Arial" pitchFamily="34" charset="0"/>
              </a:rPr>
              <a:t>when</a:t>
            </a:r>
            <a:r>
              <a:rPr lang="en-GB" sz="2400" dirty="0" smtClean="0">
                <a:solidFill>
                  <a:srgbClr val="7030A0"/>
                </a:solidFill>
                <a:latin typeface="Arial" pitchFamily="34" charset="0"/>
                <a:cs typeface="Arial" pitchFamily="34" charset="0"/>
              </a:rPr>
              <a:t> </a:t>
            </a:r>
            <a:r>
              <a:rPr lang="en-GB" sz="2400" dirty="0" err="1" smtClean="0">
                <a:solidFill>
                  <a:srgbClr val="7030A0"/>
                </a:solidFill>
                <a:latin typeface="Arial" pitchFamily="34" charset="0"/>
                <a:cs typeface="Arial" pitchFamily="34" charset="0"/>
              </a:rPr>
              <a:t>clk</a:t>
            </a:r>
            <a:r>
              <a:rPr lang="en-GB" sz="2400" dirty="0" smtClean="0">
                <a:solidFill>
                  <a:srgbClr val="7030A0"/>
                </a:solidFill>
                <a:latin typeface="Arial" pitchFamily="34" charset="0"/>
                <a:cs typeface="Arial" pitchFamily="34" charset="0"/>
              </a:rPr>
              <a:t> = '1' </a:t>
            </a:r>
            <a:r>
              <a:rPr lang="en-GB" sz="2400" b="1" dirty="0" smtClean="0">
                <a:solidFill>
                  <a:srgbClr val="7030A0"/>
                </a:solidFill>
                <a:latin typeface="Arial" pitchFamily="34" charset="0"/>
                <a:cs typeface="Arial" pitchFamily="34" charset="0"/>
              </a:rPr>
              <a:t>else</a:t>
            </a:r>
          </a:p>
          <a:p>
            <a:r>
              <a:rPr lang="en-GB" sz="2400" b="1" dirty="0" smtClean="0">
                <a:solidFill>
                  <a:srgbClr val="7030A0"/>
                </a:solidFill>
                <a:latin typeface="Arial" pitchFamily="34" charset="0"/>
                <a:cs typeface="Arial" pitchFamily="34" charset="0"/>
              </a:rPr>
              <a:t>unaffected;</a:t>
            </a:r>
            <a:endParaRPr lang="en-US" altLang="et-EE" sz="2400" b="1" dirty="0" err="1" smtClean="0">
              <a:solidFill>
                <a:srgbClr val="7030A0"/>
              </a:solidFill>
              <a:latin typeface="Arial" pitchFamily="34" charset="0"/>
              <a:cs typeface="Arial" pitchFamily="34" charset="0"/>
            </a:endParaRPr>
          </a:p>
        </p:txBody>
      </p:sp>
      <p:sp>
        <p:nvSpPr>
          <p:cNvPr id="13" name="TextBox 12"/>
          <p:cNvSpPr txBox="1"/>
          <p:nvPr/>
        </p:nvSpPr>
        <p:spPr>
          <a:xfrm>
            <a:off x="609600" y="5493603"/>
            <a:ext cx="8153400" cy="830997"/>
          </a:xfrm>
          <a:prstGeom prst="rect">
            <a:avLst/>
          </a:prstGeom>
          <a:noFill/>
        </p:spPr>
        <p:txBody>
          <a:bodyPr wrap="square" rtlCol="0">
            <a:spAutoFit/>
          </a:bodyPr>
          <a:lstStyle/>
          <a:p>
            <a:r>
              <a:rPr lang="en-GB" sz="2400" dirty="0" smtClean="0"/>
              <a:t>A concurrent signal assignment statement can also be used to infer a latch (instead of process statement).</a:t>
            </a:r>
            <a:endParaRPr lang="en-GB" sz="2400" dirty="0"/>
          </a:p>
        </p:txBody>
      </p:sp>
    </p:spTree>
    <p:extLst>
      <p:ext uri="{BB962C8B-B14F-4D97-AF65-F5344CB8AC3E}">
        <p14:creationId xmlns:p14="http://schemas.microsoft.com/office/powerpoint/2010/main" val="5332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7" grpId="0" animBg="1"/>
      <p:bldP spid="10"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13</a:t>
            </a:fld>
            <a:endParaRPr lang="en-US" altLang="et-EE" sz="1400" dirty="0"/>
          </a:p>
        </p:txBody>
      </p:sp>
      <p:sp>
        <p:nvSpPr>
          <p:cNvPr id="30723" name="Rectangle 9"/>
          <p:cNvSpPr>
            <a:spLocks noGrp="1" noChangeArrowheads="1"/>
          </p:cNvSpPr>
          <p:nvPr>
            <p:ph type="title"/>
          </p:nvPr>
        </p:nvSpPr>
        <p:spPr>
          <a:xfrm>
            <a:off x="457200" y="196850"/>
            <a:ext cx="8424863" cy="641350"/>
          </a:xfrm>
        </p:spPr>
        <p:txBody>
          <a:bodyPr anchor="ctr">
            <a:noAutofit/>
          </a:bodyPr>
          <a:lstStyle/>
          <a:p>
            <a:pPr algn="r"/>
            <a:r>
              <a:rPr lang="en-GB" altLang="et-EE" sz="3200" u="sng" dirty="0" smtClean="0">
                <a:solidFill>
                  <a:srgbClr val="A20000"/>
                </a:solidFill>
                <a:latin typeface="Comic Sans MS" panose="030F0702030302020204" pitchFamily="66" charset="0"/>
              </a:rPr>
              <a:t>D latch with asynchronous set and clear inputs</a:t>
            </a:r>
            <a:endParaRPr lang="en-US" altLang="et-EE" sz="3200" u="sng" dirty="0">
              <a:solidFill>
                <a:srgbClr val="A20000"/>
              </a:solidFill>
              <a:latin typeface="Comic Sans MS" panose="030F0702030302020204" pitchFamily="66" charset="0"/>
            </a:endParaRPr>
          </a:p>
        </p:txBody>
      </p:sp>
      <p:sp>
        <p:nvSpPr>
          <p:cNvPr id="8" name="Text Box 13"/>
          <p:cNvSpPr txBox="1">
            <a:spLocks noChangeArrowheads="1"/>
          </p:cNvSpPr>
          <p:nvPr/>
        </p:nvSpPr>
        <p:spPr bwMode="auto">
          <a:xfrm>
            <a:off x="139700" y="609600"/>
            <a:ext cx="88519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en-GB" sz="2400" b="1" dirty="0" smtClean="0">
                <a:latin typeface="Arial" pitchFamily="34" charset="0"/>
                <a:cs typeface="Arial" pitchFamily="34" charset="0"/>
              </a:rPr>
              <a:t>entity </a:t>
            </a:r>
            <a:r>
              <a:rPr lang="en-GB" sz="2400" b="1" dirty="0" err="1" smtClean="0">
                <a:latin typeface="Arial" pitchFamily="34" charset="0"/>
                <a:cs typeface="Arial" pitchFamily="34" charset="0"/>
              </a:rPr>
              <a:t>d_latch</a:t>
            </a:r>
            <a:r>
              <a:rPr lang="en-GB" sz="2400" b="1" dirty="0" smtClean="0">
                <a:latin typeface="Arial" pitchFamily="34" charset="0"/>
                <a:cs typeface="Arial" pitchFamily="34" charset="0"/>
              </a:rPr>
              <a:t> is</a:t>
            </a:r>
          </a:p>
          <a:p>
            <a:r>
              <a:rPr lang="en-GB" sz="2400" b="1" dirty="0" smtClean="0">
                <a:latin typeface="Arial" pitchFamily="34" charset="0"/>
                <a:cs typeface="Arial" pitchFamily="34" charset="0"/>
              </a:rPr>
              <a:t>port (</a:t>
            </a:r>
            <a:r>
              <a:rPr lang="en-GB" sz="2400" dirty="0" smtClean="0">
                <a:latin typeface="Arial" pitchFamily="34" charset="0"/>
                <a:cs typeface="Arial" pitchFamily="34" charset="0"/>
              </a:rPr>
              <a:t>d,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set_bar</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clear_bar</a:t>
            </a:r>
            <a:r>
              <a:rPr lang="en-GB" sz="2400" dirty="0" smtClean="0">
                <a:latin typeface="Arial" pitchFamily="34" charset="0"/>
                <a:cs typeface="Arial" pitchFamily="34" charset="0"/>
              </a:rPr>
              <a:t> : </a:t>
            </a:r>
            <a:r>
              <a:rPr lang="en-GB" sz="2400" b="1" dirty="0" smtClean="0">
                <a:latin typeface="Arial" pitchFamily="34" charset="0"/>
                <a:cs typeface="Arial" pitchFamily="34" charset="0"/>
              </a:rPr>
              <a:t>in </a:t>
            </a:r>
            <a:r>
              <a:rPr lang="en-GB" sz="2400" dirty="0" err="1" smtClean="0">
                <a:latin typeface="Arial" pitchFamily="34" charset="0"/>
                <a:cs typeface="Arial" pitchFamily="34" charset="0"/>
              </a:rPr>
              <a:t>std_logic</a:t>
            </a:r>
            <a:r>
              <a:rPr lang="en-GB" sz="2400" dirty="0" smtClean="0">
                <a:latin typeface="Arial" pitchFamily="34" charset="0"/>
                <a:cs typeface="Arial" pitchFamily="34" charset="0"/>
              </a:rPr>
              <a:t>; q: out </a:t>
            </a:r>
            <a:r>
              <a:rPr lang="en-GB" sz="2400" dirty="0" err="1" smtClean="0">
                <a:latin typeface="Arial" pitchFamily="34" charset="0"/>
                <a:cs typeface="Arial" pitchFamily="34" charset="0"/>
              </a:rPr>
              <a:t>std_logic</a:t>
            </a:r>
            <a:r>
              <a:rPr lang="en-GB" sz="2400" dirty="0" smtClean="0">
                <a:latin typeface="Arial" pitchFamily="34" charset="0"/>
                <a:cs typeface="Arial" pitchFamily="34" charset="0"/>
              </a:rPr>
              <a:t>);</a:t>
            </a:r>
          </a:p>
          <a:p>
            <a:r>
              <a:rPr lang="en-GB" sz="2400" b="1" dirty="0" smtClean="0">
                <a:latin typeface="Arial" pitchFamily="34" charset="0"/>
                <a:cs typeface="Arial" pitchFamily="34" charset="0"/>
              </a:rPr>
              <a:t>end </a:t>
            </a:r>
            <a:r>
              <a:rPr lang="en-GB" sz="2400" dirty="0" err="1" smtClean="0">
                <a:latin typeface="Arial" pitchFamily="34" charset="0"/>
                <a:cs typeface="Arial" pitchFamily="34" charset="0"/>
              </a:rPr>
              <a:t>d_latch</a:t>
            </a:r>
            <a:r>
              <a:rPr lang="en-GB" sz="2400" dirty="0" smtClean="0">
                <a:latin typeface="Arial" pitchFamily="34" charset="0"/>
                <a:cs typeface="Arial" pitchFamily="34" charset="0"/>
              </a:rPr>
              <a:t>;</a:t>
            </a:r>
          </a:p>
          <a:p>
            <a:r>
              <a:rPr lang="en-GB" sz="2400" b="1" dirty="0" smtClean="0">
                <a:latin typeface="Arial" pitchFamily="34" charset="0"/>
                <a:cs typeface="Arial" pitchFamily="34" charset="0"/>
              </a:rPr>
              <a:t>architecture </a:t>
            </a:r>
            <a:r>
              <a:rPr lang="en-GB" sz="2400" dirty="0" err="1" smtClean="0">
                <a:latin typeface="Arial" pitchFamily="34" charset="0"/>
                <a:cs typeface="Arial" pitchFamily="34" charset="0"/>
              </a:rPr>
              <a:t>behavioral</a:t>
            </a:r>
            <a:r>
              <a:rPr lang="en-GB" sz="2400" b="1" dirty="0" smtClean="0">
                <a:latin typeface="Arial" pitchFamily="34" charset="0"/>
                <a:cs typeface="Arial" pitchFamily="34" charset="0"/>
              </a:rPr>
              <a:t> of </a:t>
            </a:r>
            <a:r>
              <a:rPr lang="en-GB" sz="2400" dirty="0" err="1" smtClean="0">
                <a:latin typeface="Arial" pitchFamily="34" charset="0"/>
                <a:cs typeface="Arial" pitchFamily="34" charset="0"/>
              </a:rPr>
              <a:t>d_latch</a:t>
            </a:r>
            <a:r>
              <a:rPr lang="en-GB" sz="2400" b="1" dirty="0" smtClean="0">
                <a:latin typeface="Arial" pitchFamily="34" charset="0"/>
                <a:cs typeface="Arial" pitchFamily="34" charset="0"/>
              </a:rPr>
              <a:t> is</a:t>
            </a:r>
          </a:p>
          <a:p>
            <a:r>
              <a:rPr lang="en-GB" sz="2400" b="1" dirty="0" smtClean="0">
                <a:latin typeface="Arial" pitchFamily="34" charset="0"/>
                <a:cs typeface="Arial" pitchFamily="34" charset="0"/>
              </a:rPr>
              <a:t>begin</a:t>
            </a:r>
          </a:p>
          <a:p>
            <a:r>
              <a:rPr lang="en-GB" sz="2400" b="1" dirty="0" smtClean="0">
                <a:latin typeface="Arial" pitchFamily="34" charset="0"/>
                <a:cs typeface="Arial" pitchFamily="34" charset="0"/>
              </a:rPr>
              <a:t>   process </a:t>
            </a:r>
            <a:r>
              <a:rPr lang="en-GB" sz="2400" dirty="0" smtClean="0">
                <a:latin typeface="Arial" pitchFamily="34" charset="0"/>
                <a:cs typeface="Arial" pitchFamily="34" charset="0"/>
              </a:rPr>
              <a:t>(d,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set_bar</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clear_bar</a:t>
            </a:r>
            <a:r>
              <a:rPr lang="en-GB" sz="2400" dirty="0" smtClean="0">
                <a:latin typeface="Arial" pitchFamily="34" charset="0"/>
                <a:cs typeface="Arial" pitchFamily="34" charset="0"/>
              </a:rPr>
              <a:t>)</a:t>
            </a:r>
          </a:p>
          <a:p>
            <a:r>
              <a:rPr lang="en-GB" sz="2400" b="1" dirty="0" smtClean="0">
                <a:latin typeface="Arial" pitchFamily="34" charset="0"/>
                <a:cs typeface="Arial" pitchFamily="34" charset="0"/>
              </a:rPr>
              <a:t>   begin</a:t>
            </a:r>
          </a:p>
          <a:p>
            <a:r>
              <a:rPr lang="en-GB" sz="2400" b="1" dirty="0" smtClean="0">
                <a:latin typeface="Arial" pitchFamily="34" charset="0"/>
                <a:cs typeface="Arial" pitchFamily="34" charset="0"/>
              </a:rPr>
              <a:t>	if </a:t>
            </a:r>
            <a:r>
              <a:rPr lang="en-GB" sz="2400" dirty="0" err="1" smtClean="0">
                <a:latin typeface="Arial" pitchFamily="34" charset="0"/>
                <a:cs typeface="Arial" pitchFamily="34" charset="0"/>
              </a:rPr>
              <a:t>set_bar</a:t>
            </a:r>
            <a:r>
              <a:rPr lang="en-GB" sz="2400" dirty="0" smtClean="0">
                <a:latin typeface="Arial" pitchFamily="34" charset="0"/>
                <a:cs typeface="Arial" pitchFamily="34" charset="0"/>
              </a:rPr>
              <a:t> = '0' </a:t>
            </a:r>
            <a:r>
              <a:rPr lang="en-GB" sz="2400" b="1" dirty="0" smtClean="0">
                <a:latin typeface="Arial" pitchFamily="34" charset="0"/>
                <a:cs typeface="Arial" pitchFamily="34" charset="0"/>
              </a:rPr>
              <a:t>then </a:t>
            </a:r>
            <a:r>
              <a:rPr lang="en-GB" sz="2400" dirty="0" smtClean="0">
                <a:latin typeface="Arial" pitchFamily="34" charset="0"/>
                <a:cs typeface="Arial" pitchFamily="34" charset="0"/>
              </a:rPr>
              <a:t>q &lt;= '1'; -- </a:t>
            </a:r>
            <a:r>
              <a:rPr lang="en-GB" sz="2400" i="1" dirty="0" smtClean="0">
                <a:latin typeface="Arial" pitchFamily="34" charset="0"/>
                <a:cs typeface="Arial" pitchFamily="34" charset="0"/>
              </a:rPr>
              <a:t>asynchronous set</a:t>
            </a:r>
          </a:p>
          <a:p>
            <a:r>
              <a:rPr lang="en-GB" sz="2400" b="1" dirty="0" smtClean="0">
                <a:latin typeface="Arial" pitchFamily="34" charset="0"/>
                <a:cs typeface="Arial" pitchFamily="34" charset="0"/>
              </a:rPr>
              <a:t>	</a:t>
            </a:r>
            <a:r>
              <a:rPr lang="en-GB" sz="2400" b="1" dirty="0" err="1" smtClean="0">
                <a:latin typeface="Arial" pitchFamily="34" charset="0"/>
                <a:cs typeface="Arial" pitchFamily="34" charset="0"/>
              </a:rPr>
              <a:t>elsif</a:t>
            </a:r>
            <a:r>
              <a:rPr lang="en-GB" sz="2400" b="1" dirty="0" smtClean="0">
                <a:latin typeface="Arial" pitchFamily="34" charset="0"/>
                <a:cs typeface="Arial" pitchFamily="34" charset="0"/>
              </a:rPr>
              <a:t> </a:t>
            </a:r>
            <a:r>
              <a:rPr lang="en-GB" sz="2400" dirty="0" err="1" smtClean="0">
                <a:latin typeface="Arial" pitchFamily="34" charset="0"/>
                <a:cs typeface="Arial" pitchFamily="34" charset="0"/>
              </a:rPr>
              <a:t>clear_bar</a:t>
            </a:r>
            <a:r>
              <a:rPr lang="en-GB" sz="2400" dirty="0" smtClean="0">
                <a:latin typeface="Arial" pitchFamily="34" charset="0"/>
                <a:cs typeface="Arial" pitchFamily="34" charset="0"/>
              </a:rPr>
              <a:t> = '0' </a:t>
            </a:r>
            <a:r>
              <a:rPr lang="en-GB" sz="2400" b="1" dirty="0" smtClean="0">
                <a:latin typeface="Arial" pitchFamily="34" charset="0"/>
                <a:cs typeface="Arial" pitchFamily="34" charset="0"/>
              </a:rPr>
              <a:t>then </a:t>
            </a:r>
            <a:r>
              <a:rPr lang="en-GB" sz="2400" dirty="0" smtClean="0">
                <a:latin typeface="Arial" pitchFamily="34" charset="0"/>
                <a:cs typeface="Arial" pitchFamily="34" charset="0"/>
              </a:rPr>
              <a:t>q &lt;= '0'; -- </a:t>
            </a:r>
            <a:r>
              <a:rPr lang="en-GB" sz="2400" i="1" dirty="0" smtClean="0">
                <a:latin typeface="Arial" pitchFamily="34" charset="0"/>
                <a:cs typeface="Arial" pitchFamily="34" charset="0"/>
              </a:rPr>
              <a:t>asynchronous clear</a:t>
            </a:r>
          </a:p>
          <a:p>
            <a:r>
              <a:rPr lang="en-GB" sz="2400" b="1" dirty="0" smtClean="0">
                <a:latin typeface="Arial" pitchFamily="34" charset="0"/>
                <a:cs typeface="Arial" pitchFamily="34" charset="0"/>
              </a:rPr>
              <a:t>	</a:t>
            </a:r>
            <a:r>
              <a:rPr lang="en-GB" sz="2400" b="1" dirty="0" err="1" smtClean="0">
                <a:latin typeface="Arial" pitchFamily="34" charset="0"/>
                <a:cs typeface="Arial" pitchFamily="34" charset="0"/>
              </a:rPr>
              <a:t>elsif</a:t>
            </a:r>
            <a:r>
              <a:rPr lang="en-GB" sz="2400" b="1" dirty="0" smtClean="0">
                <a:latin typeface="Arial" pitchFamily="34" charset="0"/>
                <a:cs typeface="Arial" pitchFamily="34" charset="0"/>
              </a:rPr>
              <a:t>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 '1' </a:t>
            </a:r>
            <a:r>
              <a:rPr lang="en-GB" sz="2400" b="1" dirty="0" smtClean="0">
                <a:latin typeface="Arial" pitchFamily="34" charset="0"/>
                <a:cs typeface="Arial" pitchFamily="34" charset="0"/>
              </a:rPr>
              <a:t>then </a:t>
            </a:r>
            <a:r>
              <a:rPr lang="en-GB" sz="2400" dirty="0" smtClean="0">
                <a:latin typeface="Arial" pitchFamily="34" charset="0"/>
                <a:cs typeface="Arial" pitchFamily="34" charset="0"/>
              </a:rPr>
              <a:t>q &lt;= d;  -- </a:t>
            </a:r>
            <a:r>
              <a:rPr lang="en-GB" sz="2400" i="1" dirty="0" smtClean="0">
                <a:latin typeface="Arial" pitchFamily="34" charset="0"/>
                <a:cs typeface="Arial" pitchFamily="34" charset="0"/>
              </a:rPr>
              <a:t>d latch</a:t>
            </a:r>
          </a:p>
          <a:p>
            <a:r>
              <a:rPr lang="en-GB" sz="2400" b="1" dirty="0" smtClean="0">
                <a:latin typeface="Arial" pitchFamily="34" charset="0"/>
                <a:cs typeface="Arial" pitchFamily="34" charset="0"/>
              </a:rPr>
              <a:t>	end if;</a:t>
            </a:r>
          </a:p>
          <a:p>
            <a:r>
              <a:rPr lang="en-GB" sz="2400" b="1" dirty="0" smtClean="0">
                <a:latin typeface="Arial" pitchFamily="34" charset="0"/>
                <a:cs typeface="Arial" pitchFamily="34" charset="0"/>
              </a:rPr>
              <a:t>   end process;</a:t>
            </a:r>
          </a:p>
          <a:p>
            <a:r>
              <a:rPr lang="en-GB" sz="2400" b="1" dirty="0" smtClean="0">
                <a:latin typeface="Arial" pitchFamily="34" charset="0"/>
                <a:cs typeface="Arial" pitchFamily="34" charset="0"/>
              </a:rPr>
              <a:t>end </a:t>
            </a:r>
            <a:r>
              <a:rPr lang="en-GB" sz="2400" dirty="0" err="1" smtClean="0">
                <a:latin typeface="Arial" pitchFamily="34" charset="0"/>
                <a:cs typeface="Arial" pitchFamily="34" charset="0"/>
              </a:rPr>
              <a:t>behavioral</a:t>
            </a:r>
            <a:r>
              <a:rPr lang="en-GB" sz="2400" dirty="0" smtClean="0">
                <a:latin typeface="Arial" pitchFamily="34" charset="0"/>
                <a:cs typeface="Arial" pitchFamily="34" charset="0"/>
              </a:rPr>
              <a:t>;</a:t>
            </a:r>
            <a:endParaRPr lang="en-US" altLang="et-EE" sz="2400" dirty="0">
              <a:latin typeface="Arial" pitchFamily="34" charset="0"/>
              <a:cs typeface="Arial" pitchFamily="34" charset="0"/>
            </a:endParaRPr>
          </a:p>
        </p:txBody>
      </p:sp>
      <p:pic>
        <p:nvPicPr>
          <p:cNvPr id="12" name="Picture 4" descr="AAIJCQA0"/>
          <p:cNvPicPr>
            <a:picLocks noChangeAspect="1" noChangeArrowheads="1"/>
          </p:cNvPicPr>
          <p:nvPr/>
        </p:nvPicPr>
        <p:blipFill>
          <a:blip r:embed="rId2" cstate="print"/>
          <a:srcRect/>
          <a:stretch>
            <a:fillRect/>
          </a:stretch>
        </p:blipFill>
        <p:spPr bwMode="auto">
          <a:xfrm>
            <a:off x="6446387" y="4419600"/>
            <a:ext cx="1859413" cy="2362200"/>
          </a:xfrm>
          <a:prstGeom prst="rect">
            <a:avLst/>
          </a:prstGeom>
          <a:solidFill>
            <a:schemeClr val="tx2">
              <a:lumMod val="75000"/>
            </a:schemeClr>
          </a:solidFill>
        </p:spPr>
      </p:pic>
      <p:sp>
        <p:nvSpPr>
          <p:cNvPr id="14" name="TextBox 13"/>
          <p:cNvSpPr txBox="1"/>
          <p:nvPr/>
        </p:nvSpPr>
        <p:spPr>
          <a:xfrm>
            <a:off x="1295400" y="5486400"/>
            <a:ext cx="4953000" cy="1107996"/>
          </a:xfrm>
          <a:prstGeom prst="rect">
            <a:avLst/>
          </a:prstGeom>
          <a:noFill/>
          <a:ln w="19050">
            <a:solidFill>
              <a:schemeClr val="tx1"/>
            </a:solidFill>
          </a:ln>
        </p:spPr>
        <p:txBody>
          <a:bodyPr wrap="square" rtlCol="0">
            <a:spAutoFit/>
          </a:bodyPr>
          <a:lstStyle/>
          <a:p>
            <a:r>
              <a:rPr lang="en-GB" sz="2200" dirty="0" smtClean="0"/>
              <a:t>Since all of the latch’s inputs are in the process’s sensitivity list, an event on any input causes the process to execute.</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5332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14</a:t>
            </a:fld>
            <a:endParaRPr lang="en-US" altLang="et-EE" sz="1400" dirty="0"/>
          </a:p>
        </p:txBody>
      </p:sp>
      <p:sp>
        <p:nvSpPr>
          <p:cNvPr id="30723" name="Rectangle 9"/>
          <p:cNvSpPr>
            <a:spLocks noGrp="1" noChangeArrowheads="1"/>
          </p:cNvSpPr>
          <p:nvPr>
            <p:ph type="title"/>
          </p:nvPr>
        </p:nvSpPr>
        <p:spPr>
          <a:xfrm>
            <a:off x="304800" y="0"/>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Detecting clock edges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172085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t-EE" sz="2800" u="sng" dirty="0" smtClean="0">
                <a:solidFill>
                  <a:srgbClr val="A20000"/>
                </a:solidFill>
                <a:latin typeface="Comic Sans MS" panose="030F0702030302020204" pitchFamily="66" charset="0"/>
                <a:ea typeface="+mj-ea"/>
                <a:cs typeface="+mj-cs"/>
              </a:rPr>
              <a:t>Expressions for a positive clock-edge condition</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8" name="TextBox 7"/>
          <p:cNvSpPr txBox="1"/>
          <p:nvPr/>
        </p:nvSpPr>
        <p:spPr>
          <a:xfrm>
            <a:off x="304800" y="2457271"/>
            <a:ext cx="8458200" cy="1200329"/>
          </a:xfrm>
          <a:prstGeom prst="rect">
            <a:avLst/>
          </a:prstGeom>
          <a:noFill/>
        </p:spPr>
        <p:txBody>
          <a:bodyPr wrap="square" rtlCol="0">
            <a:spAutoFit/>
          </a:bodyPr>
          <a:lstStyle/>
          <a:p>
            <a:r>
              <a:rPr lang="en-GB" sz="2400" dirty="0" smtClean="0">
                <a:latin typeface="Arial" pitchFamily="34" charset="0"/>
                <a:cs typeface="Arial" pitchFamily="34" charset="0"/>
              </a:rPr>
              <a:t>(1)	</a:t>
            </a:r>
            <a:r>
              <a:rPr lang="en-GB" sz="2400" dirty="0" err="1" smtClean="0">
                <a:latin typeface="Arial" pitchFamily="34" charset="0"/>
                <a:cs typeface="Arial" pitchFamily="34" charset="0"/>
              </a:rPr>
              <a:t>clk'event</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and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 '1‘</a:t>
            </a:r>
          </a:p>
          <a:p>
            <a:r>
              <a:rPr lang="en-GB" sz="2400" dirty="0" smtClean="0"/>
              <a:t>	The first </a:t>
            </a:r>
            <a:r>
              <a:rPr lang="en-GB" sz="2400" dirty="0" err="1" smtClean="0"/>
              <a:t>subexpression</a:t>
            </a:r>
            <a:r>
              <a:rPr lang="en-GB" sz="2400" dirty="0" smtClean="0"/>
              <a:t> is an event attribute (is true when 		there is a change in the associated signal’s value).</a:t>
            </a:r>
          </a:p>
        </p:txBody>
      </p:sp>
      <p:sp>
        <p:nvSpPr>
          <p:cNvPr id="11" name="TextBox 10"/>
          <p:cNvSpPr txBox="1"/>
          <p:nvPr/>
        </p:nvSpPr>
        <p:spPr>
          <a:xfrm>
            <a:off x="304800" y="628471"/>
            <a:ext cx="8686800" cy="1200329"/>
          </a:xfrm>
          <a:prstGeom prst="rect">
            <a:avLst/>
          </a:prstGeom>
          <a:noFill/>
        </p:spPr>
        <p:txBody>
          <a:bodyPr wrap="square" rtlCol="0">
            <a:spAutoFit/>
          </a:bodyPr>
          <a:lstStyle/>
          <a:p>
            <a:r>
              <a:rPr lang="en-GB" sz="2400" dirty="0" smtClean="0"/>
              <a:t>There are several </a:t>
            </a:r>
            <a:r>
              <a:rPr lang="en-GB" sz="2400" dirty="0" err="1" smtClean="0"/>
              <a:t>boolean</a:t>
            </a:r>
            <a:r>
              <a:rPr lang="en-GB" sz="2400" dirty="0" smtClean="0"/>
              <a:t> type expressions that can be used to describe a condition that corresponds to the occurrence of a clock edge. We assume that a clock signal is named clk.</a:t>
            </a:r>
          </a:p>
        </p:txBody>
      </p:sp>
      <p:sp>
        <p:nvSpPr>
          <p:cNvPr id="12" name="TextBox 11"/>
          <p:cNvSpPr txBox="1"/>
          <p:nvPr/>
        </p:nvSpPr>
        <p:spPr>
          <a:xfrm>
            <a:off x="381000" y="3657600"/>
            <a:ext cx="8458200" cy="1200329"/>
          </a:xfrm>
          <a:prstGeom prst="rect">
            <a:avLst/>
          </a:prstGeom>
          <a:noFill/>
        </p:spPr>
        <p:txBody>
          <a:bodyPr wrap="square" rtlCol="0">
            <a:spAutoFit/>
          </a:bodyPr>
          <a:lstStyle/>
          <a:p>
            <a:r>
              <a:rPr lang="en-GB" sz="2400" dirty="0" smtClean="0">
                <a:latin typeface="Arial" pitchFamily="34" charset="0"/>
                <a:cs typeface="Arial" pitchFamily="34" charset="0"/>
              </a:rPr>
              <a:t>(2)</a:t>
            </a:r>
            <a:r>
              <a:rPr lang="en-GB" sz="2400" b="1" dirty="0" smtClean="0">
                <a:latin typeface="Arial" pitchFamily="34" charset="0"/>
                <a:cs typeface="Arial" pitchFamily="34" charset="0"/>
              </a:rPr>
              <a:t> 	not</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clk‘stable</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and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 '1‘</a:t>
            </a:r>
          </a:p>
          <a:p>
            <a:r>
              <a:rPr lang="en-GB" sz="2400" dirty="0" smtClean="0">
                <a:latin typeface="Arial" pitchFamily="34" charset="0"/>
                <a:cs typeface="Arial" pitchFamily="34" charset="0"/>
              </a:rPr>
              <a:t>	</a:t>
            </a:r>
            <a:r>
              <a:rPr lang="en-GB" sz="2400" dirty="0" err="1" smtClean="0">
                <a:latin typeface="Arial" pitchFamily="34" charset="0"/>
                <a:cs typeface="Arial" pitchFamily="34" charset="0"/>
              </a:rPr>
              <a:t>clk‘stable</a:t>
            </a:r>
            <a:r>
              <a:rPr lang="en-GB" sz="2400" dirty="0" smtClean="0">
                <a:latin typeface="Arial" pitchFamily="34" charset="0"/>
                <a:cs typeface="Arial" pitchFamily="34" charset="0"/>
              </a:rPr>
              <a:t> </a:t>
            </a:r>
            <a:r>
              <a:rPr lang="en-GB" sz="2400" dirty="0" smtClean="0"/>
              <a:t>is true when </a:t>
            </a:r>
            <a:r>
              <a:rPr lang="en-GB" sz="2400" dirty="0" err="1" smtClean="0"/>
              <a:t>clk</a:t>
            </a:r>
            <a:r>
              <a:rPr lang="en-GB" sz="2400" dirty="0" smtClean="0"/>
              <a:t> is not stable during a simulation 	cycle, which is equivalent to an event on clk.</a:t>
            </a:r>
            <a:endParaRPr lang="en-GB" sz="2400" dirty="0" smtClean="0">
              <a:latin typeface="Arial" pitchFamily="34" charset="0"/>
              <a:cs typeface="Arial" pitchFamily="34" charset="0"/>
            </a:endParaRPr>
          </a:p>
        </p:txBody>
      </p:sp>
      <p:sp>
        <p:nvSpPr>
          <p:cNvPr id="13" name="TextBox 12"/>
          <p:cNvSpPr txBox="1"/>
          <p:nvPr/>
        </p:nvSpPr>
        <p:spPr>
          <a:xfrm>
            <a:off x="457200" y="4766608"/>
            <a:ext cx="8458200" cy="1938992"/>
          </a:xfrm>
          <a:prstGeom prst="rect">
            <a:avLst/>
          </a:prstGeom>
          <a:noFill/>
        </p:spPr>
        <p:txBody>
          <a:bodyPr wrap="square" rtlCol="0">
            <a:spAutoFit/>
          </a:bodyPr>
          <a:lstStyle/>
          <a:p>
            <a:r>
              <a:rPr lang="en-US" sz="2400" dirty="0" smtClean="0">
                <a:latin typeface="Arial" pitchFamily="34" charset="0"/>
                <a:cs typeface="Arial" pitchFamily="34" charset="0"/>
              </a:rPr>
              <a:t>(3)	</a:t>
            </a:r>
            <a:r>
              <a:rPr lang="en-US" sz="2400" dirty="0" err="1" smtClean="0">
                <a:latin typeface="Arial" pitchFamily="34" charset="0"/>
                <a:cs typeface="Arial" pitchFamily="34" charset="0"/>
              </a:rPr>
              <a:t>rising_edge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clk</a:t>
            </a:r>
            <a:r>
              <a:rPr lang="en-US" sz="2400" dirty="0" smtClean="0">
                <a:latin typeface="Arial" pitchFamily="34" charset="0"/>
                <a:cs typeface="Arial" pitchFamily="34" charset="0"/>
              </a:rPr>
              <a:t>)</a:t>
            </a:r>
          </a:p>
          <a:p>
            <a:r>
              <a:rPr lang="en-GB" sz="2400" dirty="0" smtClean="0"/>
              <a:t>	The </a:t>
            </a:r>
            <a:r>
              <a:rPr lang="en-GB" sz="2400" b="1" dirty="0" smtClean="0"/>
              <a:t>function</a:t>
            </a:r>
            <a:r>
              <a:rPr lang="en-GB" sz="2400" dirty="0" smtClean="0"/>
              <a:t> </a:t>
            </a:r>
            <a:r>
              <a:rPr lang="en-GB" sz="2400" dirty="0" err="1" smtClean="0"/>
              <a:t>rising_edge</a:t>
            </a:r>
            <a:r>
              <a:rPr lang="en-GB" sz="2400" dirty="0" smtClean="0"/>
              <a:t>, defined in package 	STD_LOGIC_1164. This function is true only if </a:t>
            </a:r>
            <a:r>
              <a:rPr lang="en-GB" sz="2400" dirty="0" err="1" smtClean="0"/>
              <a:t>clk</a:t>
            </a:r>
            <a:r>
              <a:rPr lang="en-GB" sz="2400" dirty="0" smtClean="0"/>
              <a:t> makes a 	transition from '0' to '1'. It is not true for a transition from 	any other value to a '1'.</a:t>
            </a:r>
            <a:endParaRPr lang="en-GB" sz="2400" dirty="0" smtClean="0">
              <a:latin typeface="Arial" pitchFamily="34" charset="0"/>
              <a:cs typeface="Arial" pitchFamily="34" charset="0"/>
            </a:endParaRPr>
          </a:p>
        </p:txBody>
      </p:sp>
    </p:spTree>
    <p:extLst>
      <p:ext uri="{BB962C8B-B14F-4D97-AF65-F5344CB8AC3E}">
        <p14:creationId xmlns:p14="http://schemas.microsoft.com/office/powerpoint/2010/main" val="5332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15</a:t>
            </a:fld>
            <a:endParaRPr lang="en-US" altLang="et-EE" sz="1400" dirty="0"/>
          </a:p>
        </p:txBody>
      </p:sp>
      <p:sp>
        <p:nvSpPr>
          <p:cNvPr id="30723" name="Rectangle 9"/>
          <p:cNvSpPr>
            <a:spLocks noGrp="1" noChangeArrowheads="1"/>
          </p:cNvSpPr>
          <p:nvPr>
            <p:ph type="title"/>
          </p:nvPr>
        </p:nvSpPr>
        <p:spPr>
          <a:xfrm>
            <a:off x="304800" y="0"/>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Detecting clock edges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45720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t-EE" sz="2800" u="sng" dirty="0" smtClean="0">
                <a:solidFill>
                  <a:srgbClr val="A20000"/>
                </a:solidFill>
                <a:latin typeface="Comic Sans MS" panose="030F0702030302020204" pitchFamily="66" charset="0"/>
                <a:ea typeface="+mj-ea"/>
                <a:cs typeface="+mj-cs"/>
              </a:rPr>
              <a:t>Expressions for a negative clock-edge condition</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8" name="TextBox 7"/>
          <p:cNvSpPr txBox="1"/>
          <p:nvPr/>
        </p:nvSpPr>
        <p:spPr>
          <a:xfrm>
            <a:off x="304800" y="1371600"/>
            <a:ext cx="8458200" cy="461665"/>
          </a:xfrm>
          <a:prstGeom prst="rect">
            <a:avLst/>
          </a:prstGeom>
          <a:noFill/>
        </p:spPr>
        <p:txBody>
          <a:bodyPr wrap="square" rtlCol="0">
            <a:spAutoFit/>
          </a:bodyPr>
          <a:lstStyle/>
          <a:p>
            <a:r>
              <a:rPr lang="en-GB" sz="2400" dirty="0" smtClean="0">
                <a:latin typeface="Arial" pitchFamily="34" charset="0"/>
                <a:cs typeface="Arial" pitchFamily="34" charset="0"/>
              </a:rPr>
              <a:t>(1)	</a:t>
            </a:r>
            <a:r>
              <a:rPr lang="en-GB" sz="2400" dirty="0" err="1" smtClean="0">
                <a:latin typeface="Arial" pitchFamily="34" charset="0"/>
                <a:cs typeface="Arial" pitchFamily="34" charset="0"/>
              </a:rPr>
              <a:t>clk'event</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and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 ‘0‘</a:t>
            </a:r>
          </a:p>
        </p:txBody>
      </p:sp>
      <p:sp>
        <p:nvSpPr>
          <p:cNvPr id="12" name="TextBox 11"/>
          <p:cNvSpPr txBox="1"/>
          <p:nvPr/>
        </p:nvSpPr>
        <p:spPr>
          <a:xfrm>
            <a:off x="381000" y="2438400"/>
            <a:ext cx="8458200" cy="461665"/>
          </a:xfrm>
          <a:prstGeom prst="rect">
            <a:avLst/>
          </a:prstGeom>
          <a:noFill/>
        </p:spPr>
        <p:txBody>
          <a:bodyPr wrap="square" rtlCol="0">
            <a:spAutoFit/>
          </a:bodyPr>
          <a:lstStyle/>
          <a:p>
            <a:r>
              <a:rPr lang="en-GB" sz="2400" dirty="0" smtClean="0">
                <a:latin typeface="Arial" pitchFamily="34" charset="0"/>
                <a:cs typeface="Arial" pitchFamily="34" charset="0"/>
              </a:rPr>
              <a:t>(2)</a:t>
            </a:r>
            <a:r>
              <a:rPr lang="en-GB" sz="2400" b="1" dirty="0" smtClean="0">
                <a:latin typeface="Arial" pitchFamily="34" charset="0"/>
                <a:cs typeface="Arial" pitchFamily="34" charset="0"/>
              </a:rPr>
              <a:t> 	not</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clk‘stable</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and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 ‘0‘</a:t>
            </a:r>
          </a:p>
        </p:txBody>
      </p:sp>
      <p:sp>
        <p:nvSpPr>
          <p:cNvPr id="13" name="TextBox 12"/>
          <p:cNvSpPr txBox="1"/>
          <p:nvPr/>
        </p:nvSpPr>
        <p:spPr>
          <a:xfrm>
            <a:off x="457200" y="3581400"/>
            <a:ext cx="8458200" cy="1569660"/>
          </a:xfrm>
          <a:prstGeom prst="rect">
            <a:avLst/>
          </a:prstGeom>
          <a:noFill/>
        </p:spPr>
        <p:txBody>
          <a:bodyPr wrap="square" rtlCol="0">
            <a:spAutoFit/>
          </a:bodyPr>
          <a:lstStyle/>
          <a:p>
            <a:r>
              <a:rPr lang="en-US" sz="2400" dirty="0" smtClean="0">
                <a:latin typeface="Arial" pitchFamily="34" charset="0"/>
                <a:cs typeface="Arial" pitchFamily="34" charset="0"/>
              </a:rPr>
              <a:t>(3)	</a:t>
            </a:r>
            <a:r>
              <a:rPr lang="en-US" sz="2400" dirty="0" err="1" smtClean="0">
                <a:latin typeface="Arial" pitchFamily="34" charset="0"/>
                <a:cs typeface="Arial" pitchFamily="34" charset="0"/>
              </a:rPr>
              <a:t>falling_edge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clk</a:t>
            </a:r>
            <a:r>
              <a:rPr lang="en-US" sz="2400" dirty="0" smtClean="0">
                <a:latin typeface="Arial" pitchFamily="34" charset="0"/>
                <a:cs typeface="Arial" pitchFamily="34" charset="0"/>
              </a:rPr>
              <a:t>)</a:t>
            </a:r>
          </a:p>
          <a:p>
            <a:r>
              <a:rPr lang="en-GB" sz="2400" dirty="0" smtClean="0"/>
              <a:t>	 The </a:t>
            </a:r>
            <a:r>
              <a:rPr lang="en-GB" sz="2400" b="1" dirty="0" smtClean="0"/>
              <a:t>function</a:t>
            </a:r>
            <a:r>
              <a:rPr lang="en-GB" sz="2400" dirty="0" smtClean="0"/>
              <a:t> </a:t>
            </a:r>
            <a:r>
              <a:rPr lang="en-GB" sz="2400" dirty="0" err="1" smtClean="0"/>
              <a:t>falling_edge</a:t>
            </a:r>
            <a:r>
              <a:rPr lang="en-GB" sz="2400" dirty="0" smtClean="0"/>
              <a:t> serves the same purpose in 	detecting a negative clock edge as the function </a:t>
            </a:r>
            <a:r>
              <a:rPr lang="en-GB" sz="2400" dirty="0" err="1" smtClean="0"/>
              <a:t>rising_edge</a:t>
            </a:r>
            <a:r>
              <a:rPr lang="en-GB" sz="2400" dirty="0" smtClean="0"/>
              <a:t> 	does for a positive clock edge.</a:t>
            </a:r>
            <a:endParaRPr lang="en-GB" sz="2400" dirty="0" smtClean="0">
              <a:latin typeface="Arial" pitchFamily="34" charset="0"/>
              <a:cs typeface="Arial" pitchFamily="34" charset="0"/>
            </a:endParaRPr>
          </a:p>
        </p:txBody>
      </p:sp>
    </p:spTree>
    <p:extLst>
      <p:ext uri="{BB962C8B-B14F-4D97-AF65-F5344CB8AC3E}">
        <p14:creationId xmlns:p14="http://schemas.microsoft.com/office/powerpoint/2010/main" val="5332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16</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eaLnBrk="1" hangingPunct="1"/>
            <a:r>
              <a:rPr lang="en-US" altLang="et-EE" sz="3200" u="sng" dirty="0" smtClean="0">
                <a:solidFill>
                  <a:srgbClr val="A20000"/>
                </a:solidFill>
                <a:latin typeface="Comic Sans MS" panose="030F0702030302020204" pitchFamily="66" charset="0"/>
              </a:rPr>
              <a:t>Positive-ed</a:t>
            </a:r>
            <a:r>
              <a:rPr lang="en-US" altLang="et-EE" sz="3200" dirty="0" smtClean="0">
                <a:solidFill>
                  <a:srgbClr val="A20000"/>
                </a:solidFill>
                <a:latin typeface="Comic Sans MS" panose="030F0702030302020204" pitchFamily="66" charset="0"/>
              </a:rPr>
              <a:t>g</a:t>
            </a:r>
            <a:r>
              <a:rPr lang="en-US" altLang="et-EE" sz="3200" u="sng" dirty="0" smtClean="0">
                <a:solidFill>
                  <a:srgbClr val="A20000"/>
                </a:solidFill>
                <a:latin typeface="Comic Sans MS" panose="030F0702030302020204" pitchFamily="66" charset="0"/>
              </a:rPr>
              <a:t>e-tri</a:t>
            </a:r>
            <a:r>
              <a:rPr lang="en-US" altLang="et-EE" sz="3200" dirty="0" smtClean="0">
                <a:solidFill>
                  <a:srgbClr val="A20000"/>
                </a:solidFill>
                <a:latin typeface="Comic Sans MS" panose="030F0702030302020204" pitchFamily="66" charset="0"/>
              </a:rPr>
              <a:t>gg</a:t>
            </a:r>
            <a:r>
              <a:rPr lang="en-US" altLang="et-EE" sz="3200" u="sng" dirty="0" smtClean="0">
                <a:solidFill>
                  <a:srgbClr val="A20000"/>
                </a:solidFill>
                <a:latin typeface="Comic Sans MS" panose="030F0702030302020204" pitchFamily="66" charset="0"/>
              </a:rPr>
              <a:t>ered D flip flop</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Rectangle 6"/>
          <p:cNvSpPr/>
          <p:nvPr/>
        </p:nvSpPr>
        <p:spPr>
          <a:xfrm>
            <a:off x="304800" y="897553"/>
            <a:ext cx="7696200" cy="4524315"/>
          </a:xfrm>
          <a:prstGeom prst="rect">
            <a:avLst/>
          </a:prstGeom>
        </p:spPr>
        <p:txBody>
          <a:bodyPr wrap="square">
            <a:spAutoFit/>
          </a:bodyPr>
          <a:lstStyle/>
          <a:p>
            <a:r>
              <a:rPr lang="en-GB" sz="2400" b="1" dirty="0" smtClean="0">
                <a:latin typeface="Arial" pitchFamily="34" charset="0"/>
                <a:cs typeface="Arial" pitchFamily="34" charset="0"/>
              </a:rPr>
              <a:t>library </a:t>
            </a:r>
            <a:r>
              <a:rPr lang="en-GB" sz="2400" dirty="0" err="1" smtClean="0">
                <a:latin typeface="Arial" pitchFamily="34" charset="0"/>
                <a:cs typeface="Arial" pitchFamily="34" charset="0"/>
              </a:rPr>
              <a:t>ieee</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use </a:t>
            </a:r>
            <a:r>
              <a:rPr lang="en-GB" sz="2400" dirty="0" smtClean="0">
                <a:latin typeface="Arial" pitchFamily="34" charset="0"/>
                <a:cs typeface="Arial" pitchFamily="34" charset="0"/>
              </a:rPr>
              <a:t>ieee.std_logic_1164</a:t>
            </a:r>
            <a:r>
              <a:rPr lang="en-GB" sz="2400" b="1" dirty="0" smtClean="0">
                <a:latin typeface="Arial" pitchFamily="34" charset="0"/>
                <a:cs typeface="Arial" pitchFamily="34" charset="0"/>
              </a:rPr>
              <a:t>.all;</a:t>
            </a:r>
          </a:p>
          <a:p>
            <a:r>
              <a:rPr lang="en-GB" sz="2400" b="1" dirty="0" smtClean="0">
                <a:latin typeface="Arial" pitchFamily="34" charset="0"/>
                <a:cs typeface="Arial" pitchFamily="34" charset="0"/>
              </a:rPr>
              <a:t>entity </a:t>
            </a:r>
            <a:r>
              <a:rPr lang="en-GB" sz="2400" dirty="0" err="1" smtClean="0">
                <a:latin typeface="Arial" pitchFamily="34" charset="0"/>
                <a:cs typeface="Arial" pitchFamily="34" charset="0"/>
              </a:rPr>
              <a:t>d_ff_pe</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is</a:t>
            </a:r>
          </a:p>
          <a:p>
            <a:r>
              <a:rPr lang="en-GB" sz="2400" b="1" dirty="0" smtClean="0">
                <a:latin typeface="Arial" pitchFamily="34" charset="0"/>
                <a:cs typeface="Arial" pitchFamily="34" charset="0"/>
              </a:rPr>
              <a:t>	port (</a:t>
            </a:r>
            <a:r>
              <a:rPr lang="en-GB" sz="2400" dirty="0" smtClean="0">
                <a:latin typeface="Arial" pitchFamily="34" charset="0"/>
                <a:cs typeface="Arial" pitchFamily="34" charset="0"/>
              </a:rPr>
              <a:t>d,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in </a:t>
            </a:r>
            <a:r>
              <a:rPr lang="en-GB" sz="2400" dirty="0" err="1" smtClean="0">
                <a:latin typeface="Arial" pitchFamily="34" charset="0"/>
                <a:cs typeface="Arial" pitchFamily="34" charset="0"/>
              </a:rPr>
              <a:t>std_logic</a:t>
            </a:r>
            <a:r>
              <a:rPr lang="en-GB" sz="2400" dirty="0" smtClean="0">
                <a:latin typeface="Arial" pitchFamily="34" charset="0"/>
                <a:cs typeface="Arial" pitchFamily="34" charset="0"/>
              </a:rPr>
              <a:t>; q: </a:t>
            </a:r>
            <a:r>
              <a:rPr lang="en-GB" sz="2400" b="1" dirty="0" smtClean="0">
                <a:latin typeface="Arial" pitchFamily="34" charset="0"/>
                <a:cs typeface="Arial" pitchFamily="34" charset="0"/>
              </a:rPr>
              <a:t>out </a:t>
            </a:r>
            <a:r>
              <a:rPr lang="en-GB" sz="2400" dirty="0" err="1" smtClean="0">
                <a:latin typeface="Arial" pitchFamily="34" charset="0"/>
                <a:cs typeface="Arial" pitchFamily="34" charset="0"/>
              </a:rPr>
              <a:t>std_logic</a:t>
            </a:r>
            <a:r>
              <a:rPr lang="en-GB" sz="2400" dirty="0" smtClean="0">
                <a:latin typeface="Arial" pitchFamily="34" charset="0"/>
                <a:cs typeface="Arial" pitchFamily="34" charset="0"/>
              </a:rPr>
              <a:t>);</a:t>
            </a:r>
          </a:p>
          <a:p>
            <a:r>
              <a:rPr lang="en-GB" sz="2400" b="1" dirty="0" smtClean="0">
                <a:latin typeface="Arial" pitchFamily="34" charset="0"/>
                <a:cs typeface="Arial" pitchFamily="34" charset="0"/>
              </a:rPr>
              <a:t>end </a:t>
            </a:r>
            <a:r>
              <a:rPr lang="en-GB" sz="2400" dirty="0" err="1" smtClean="0">
                <a:latin typeface="Arial" pitchFamily="34" charset="0"/>
                <a:cs typeface="Arial" pitchFamily="34" charset="0"/>
              </a:rPr>
              <a:t>d_ff_pe</a:t>
            </a:r>
            <a:r>
              <a:rPr lang="en-GB" sz="2400" dirty="0" smtClean="0">
                <a:latin typeface="Arial" pitchFamily="34" charset="0"/>
                <a:cs typeface="Arial" pitchFamily="34" charset="0"/>
              </a:rPr>
              <a:t>;</a:t>
            </a:r>
          </a:p>
          <a:p>
            <a:r>
              <a:rPr lang="en-GB" sz="2400" b="1" dirty="0" smtClean="0">
                <a:latin typeface="Arial" pitchFamily="34" charset="0"/>
                <a:cs typeface="Arial" pitchFamily="34" charset="0"/>
              </a:rPr>
              <a:t>architecture </a:t>
            </a:r>
            <a:r>
              <a:rPr lang="en-GB" sz="2400" dirty="0" err="1" smtClean="0">
                <a:latin typeface="Arial" pitchFamily="34" charset="0"/>
                <a:cs typeface="Arial" pitchFamily="34" charset="0"/>
              </a:rPr>
              <a:t>behavioral</a:t>
            </a:r>
            <a:r>
              <a:rPr lang="en-GB" sz="2400" b="1" dirty="0" smtClean="0">
                <a:latin typeface="Arial" pitchFamily="34" charset="0"/>
                <a:cs typeface="Arial" pitchFamily="34" charset="0"/>
              </a:rPr>
              <a:t> of </a:t>
            </a:r>
            <a:r>
              <a:rPr lang="en-GB" sz="2400" dirty="0" err="1" smtClean="0">
                <a:latin typeface="Arial" pitchFamily="34" charset="0"/>
                <a:cs typeface="Arial" pitchFamily="34" charset="0"/>
              </a:rPr>
              <a:t>d_ff_pe</a:t>
            </a:r>
            <a:r>
              <a:rPr lang="en-GB" sz="2400" b="1" dirty="0" smtClean="0">
                <a:latin typeface="Arial" pitchFamily="34" charset="0"/>
                <a:cs typeface="Arial" pitchFamily="34" charset="0"/>
              </a:rPr>
              <a:t> is</a:t>
            </a:r>
          </a:p>
          <a:p>
            <a:r>
              <a:rPr lang="en-GB" sz="2400" b="1" dirty="0" smtClean="0">
                <a:latin typeface="Arial" pitchFamily="34" charset="0"/>
                <a:cs typeface="Arial" pitchFamily="34" charset="0"/>
              </a:rPr>
              <a:t>begin</a:t>
            </a:r>
          </a:p>
          <a:p>
            <a:r>
              <a:rPr lang="en-GB" sz="2400" b="1" dirty="0" smtClean="0">
                <a:latin typeface="Arial" pitchFamily="34" charset="0"/>
                <a:cs typeface="Arial" pitchFamily="34" charset="0"/>
              </a:rPr>
              <a:t>	process </a:t>
            </a:r>
            <a:r>
              <a:rPr lang="en-GB" sz="2400" dirty="0" smtClean="0">
                <a:latin typeface="Arial" pitchFamily="34" charset="0"/>
                <a:cs typeface="Arial" pitchFamily="34" charset="0"/>
              </a:rPr>
              <a:t>(</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a:t>
            </a:r>
          </a:p>
          <a:p>
            <a:r>
              <a:rPr lang="en-GB" sz="2400" b="1" dirty="0" smtClean="0">
                <a:latin typeface="Arial" pitchFamily="34" charset="0"/>
                <a:cs typeface="Arial" pitchFamily="34" charset="0"/>
              </a:rPr>
              <a:t>	begin</a:t>
            </a:r>
          </a:p>
          <a:p>
            <a:r>
              <a:rPr lang="en-GB" sz="2400" b="1" dirty="0" smtClean="0">
                <a:latin typeface="Arial" pitchFamily="34" charset="0"/>
                <a:cs typeface="Arial" pitchFamily="34" charset="0"/>
              </a:rPr>
              <a:t>		if </a:t>
            </a:r>
            <a:r>
              <a:rPr lang="en-GB" sz="2400" dirty="0" err="1" smtClean="0">
                <a:latin typeface="Arial" pitchFamily="34" charset="0"/>
                <a:cs typeface="Arial" pitchFamily="34" charset="0"/>
              </a:rPr>
              <a:t>clk'event</a:t>
            </a:r>
            <a:r>
              <a:rPr lang="en-GB" sz="2400" dirty="0" smtClean="0">
                <a:latin typeface="Arial" pitchFamily="34" charset="0"/>
                <a:cs typeface="Arial" pitchFamily="34" charset="0"/>
              </a:rPr>
              <a:t> and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 '1'</a:t>
            </a:r>
            <a:r>
              <a:rPr lang="en-GB" sz="2400" b="1" dirty="0" smtClean="0">
                <a:latin typeface="Arial" pitchFamily="34" charset="0"/>
                <a:cs typeface="Arial" pitchFamily="34" charset="0"/>
              </a:rPr>
              <a:t> then </a:t>
            </a:r>
            <a:r>
              <a:rPr lang="en-GB" sz="2400" dirty="0" smtClean="0">
                <a:latin typeface="Arial" pitchFamily="34" charset="0"/>
                <a:cs typeface="Arial" pitchFamily="34" charset="0"/>
              </a:rPr>
              <a:t>q &lt;= d;</a:t>
            </a:r>
          </a:p>
          <a:p>
            <a:r>
              <a:rPr lang="en-GB" sz="2400" b="1" dirty="0" smtClean="0">
                <a:latin typeface="Arial" pitchFamily="34" charset="0"/>
                <a:cs typeface="Arial" pitchFamily="34" charset="0"/>
              </a:rPr>
              <a:t>		end if;</a:t>
            </a:r>
          </a:p>
          <a:p>
            <a:r>
              <a:rPr lang="en-GB" sz="2400" b="1" dirty="0" smtClean="0">
                <a:latin typeface="Arial" pitchFamily="34" charset="0"/>
                <a:cs typeface="Arial" pitchFamily="34" charset="0"/>
              </a:rPr>
              <a:t>	end process;</a:t>
            </a:r>
          </a:p>
          <a:p>
            <a:r>
              <a:rPr lang="en-GB" sz="2400" b="1" dirty="0" smtClean="0">
                <a:latin typeface="Arial" pitchFamily="34" charset="0"/>
                <a:cs typeface="Arial" pitchFamily="34" charset="0"/>
              </a:rPr>
              <a:t>end </a:t>
            </a:r>
            <a:r>
              <a:rPr lang="en-GB" sz="2400" dirty="0" err="1" smtClean="0">
                <a:latin typeface="Arial" pitchFamily="34" charset="0"/>
                <a:cs typeface="Arial" pitchFamily="34" charset="0"/>
              </a:rPr>
              <a:t>behavioral</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p:txBody>
      </p:sp>
      <p:sp>
        <p:nvSpPr>
          <p:cNvPr id="6" name="TextBox 5"/>
          <p:cNvSpPr txBox="1"/>
          <p:nvPr/>
        </p:nvSpPr>
        <p:spPr>
          <a:xfrm>
            <a:off x="1905000" y="5521404"/>
            <a:ext cx="6858000" cy="1107996"/>
          </a:xfrm>
          <a:prstGeom prst="rect">
            <a:avLst/>
          </a:prstGeom>
          <a:noFill/>
          <a:ln w="19050">
            <a:solidFill>
              <a:schemeClr val="tx1"/>
            </a:solidFill>
          </a:ln>
        </p:spPr>
        <p:txBody>
          <a:bodyPr wrap="square" rtlCol="0">
            <a:spAutoFit/>
          </a:bodyPr>
          <a:lstStyle/>
          <a:p>
            <a:r>
              <a:rPr lang="en-GB" sz="2200" dirty="0" smtClean="0"/>
              <a:t>Since the output  a D flip-flop that can only change at a triggering clock edge, </a:t>
            </a:r>
            <a:r>
              <a:rPr lang="en-GB" sz="2200" b="1" i="1" dirty="0" smtClean="0"/>
              <a:t>d</a:t>
            </a:r>
            <a:r>
              <a:rPr lang="en-GB" sz="2200" dirty="0" smtClean="0"/>
              <a:t> is not included in the process’s sensitivity list (here flip-flop has no asynchronous inputs).</a:t>
            </a:r>
            <a:endParaRPr lang="en-GB" sz="2200" dirty="0"/>
          </a:p>
        </p:txBody>
      </p:sp>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17</a:t>
            </a:fld>
            <a:endParaRPr lang="en-US" altLang="et-EE" sz="1400"/>
          </a:p>
        </p:txBody>
      </p:sp>
      <p:sp>
        <p:nvSpPr>
          <p:cNvPr id="32771" name="Rectangle 9"/>
          <p:cNvSpPr>
            <a:spLocks noGrp="1" noChangeArrowheads="1"/>
          </p:cNvSpPr>
          <p:nvPr>
            <p:ph type="title"/>
          </p:nvPr>
        </p:nvSpPr>
        <p:spPr>
          <a:xfrm>
            <a:off x="338137" y="119063"/>
            <a:ext cx="8805863" cy="641350"/>
          </a:xfrm>
        </p:spPr>
        <p:txBody>
          <a:bodyPr anchor="ctr">
            <a:normAutofit fontScale="90000"/>
          </a:bodyPr>
          <a:lstStyle/>
          <a:p>
            <a:pPr algn="r" eaLnBrk="1" hangingPunct="1"/>
            <a:r>
              <a:rPr lang="en-US" altLang="et-EE" sz="3200" u="sng" dirty="0" err="1" smtClean="0">
                <a:solidFill>
                  <a:srgbClr val="A20000"/>
                </a:solidFill>
                <a:latin typeface="Comic Sans MS" panose="030F0702030302020204" pitchFamily="66" charset="0"/>
              </a:rPr>
              <a:t>Wafeforms</a:t>
            </a:r>
            <a:r>
              <a:rPr lang="en-US" altLang="et-EE" sz="3200" u="sng" dirty="0" smtClean="0">
                <a:solidFill>
                  <a:srgbClr val="A20000"/>
                </a:solidFill>
                <a:latin typeface="Comic Sans MS" panose="030F0702030302020204" pitchFamily="66" charset="0"/>
              </a:rPr>
              <a:t> of positive-ed</a:t>
            </a:r>
            <a:r>
              <a:rPr lang="en-US" altLang="et-EE" sz="3200" dirty="0" smtClean="0">
                <a:solidFill>
                  <a:srgbClr val="A20000"/>
                </a:solidFill>
                <a:latin typeface="Comic Sans MS" panose="030F0702030302020204" pitchFamily="66" charset="0"/>
              </a:rPr>
              <a:t>g</a:t>
            </a:r>
            <a:r>
              <a:rPr lang="en-US" altLang="et-EE" sz="3200" u="sng" dirty="0" smtClean="0">
                <a:solidFill>
                  <a:srgbClr val="A20000"/>
                </a:solidFill>
                <a:latin typeface="Comic Sans MS" panose="030F0702030302020204" pitchFamily="66" charset="0"/>
              </a:rPr>
              <a:t>e-tri</a:t>
            </a:r>
            <a:r>
              <a:rPr lang="en-US" altLang="et-EE" sz="3200" dirty="0" smtClean="0">
                <a:solidFill>
                  <a:srgbClr val="A20000"/>
                </a:solidFill>
                <a:latin typeface="Comic Sans MS" panose="030F0702030302020204" pitchFamily="66" charset="0"/>
              </a:rPr>
              <a:t>gg</a:t>
            </a:r>
            <a:r>
              <a:rPr lang="en-US" altLang="et-EE" sz="3200" u="sng" dirty="0" smtClean="0">
                <a:solidFill>
                  <a:srgbClr val="A20000"/>
                </a:solidFill>
                <a:latin typeface="Comic Sans MS" panose="030F0702030302020204" pitchFamily="66" charset="0"/>
              </a:rPr>
              <a:t>ered D flip-flop</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pic>
        <p:nvPicPr>
          <p:cNvPr id="8" name="Picture 4" descr="AAIJCQD0"/>
          <p:cNvPicPr>
            <a:picLocks noChangeAspect="1" noChangeArrowheads="1"/>
          </p:cNvPicPr>
          <p:nvPr/>
        </p:nvPicPr>
        <p:blipFill>
          <a:blip r:embed="rId2" cstate="print"/>
          <a:srcRect/>
          <a:stretch>
            <a:fillRect/>
          </a:stretch>
        </p:blipFill>
        <p:spPr bwMode="auto">
          <a:xfrm>
            <a:off x="1293813" y="1356664"/>
            <a:ext cx="6554787" cy="2300936"/>
          </a:xfrm>
          <a:prstGeom prst="rect">
            <a:avLst/>
          </a:prstGeom>
          <a:noFill/>
        </p:spPr>
      </p:pic>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18</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a:r>
              <a:rPr lang="en-GB" altLang="et-EE" sz="3200" u="sng" dirty="0" smtClean="0">
                <a:solidFill>
                  <a:srgbClr val="A20000"/>
                </a:solidFill>
                <a:latin typeface="Comic Sans MS" panose="030F0702030302020204" pitchFamily="66" charset="0"/>
              </a:rPr>
              <a:t>D flip-flop with asynchronous set and clear</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Rectangle 6"/>
          <p:cNvSpPr/>
          <p:nvPr/>
        </p:nvSpPr>
        <p:spPr>
          <a:xfrm>
            <a:off x="304800" y="897553"/>
            <a:ext cx="8686800" cy="5632311"/>
          </a:xfrm>
          <a:prstGeom prst="rect">
            <a:avLst/>
          </a:prstGeom>
        </p:spPr>
        <p:txBody>
          <a:bodyPr wrap="square">
            <a:spAutoFit/>
          </a:bodyPr>
          <a:lstStyle/>
          <a:p>
            <a:r>
              <a:rPr lang="en-GB" sz="2400" b="1" dirty="0" smtClean="0"/>
              <a:t>entity </a:t>
            </a:r>
            <a:r>
              <a:rPr lang="en-GB" sz="2400" dirty="0" err="1" smtClean="0"/>
              <a:t>d_ff_pe_asc</a:t>
            </a:r>
            <a:r>
              <a:rPr lang="en-GB" sz="2400" b="1" dirty="0" smtClean="0"/>
              <a:t> is</a:t>
            </a:r>
          </a:p>
          <a:p>
            <a:r>
              <a:rPr lang="en-GB" sz="2400" b="1" dirty="0" smtClean="0"/>
              <a:t>	port </a:t>
            </a:r>
            <a:r>
              <a:rPr lang="en-GB" sz="2400" dirty="0" smtClean="0"/>
              <a:t>(d, </a:t>
            </a:r>
            <a:r>
              <a:rPr lang="en-GB" sz="2400" dirty="0" err="1" smtClean="0"/>
              <a:t>clk</a:t>
            </a:r>
            <a:r>
              <a:rPr lang="en-GB" sz="2400" dirty="0" smtClean="0"/>
              <a:t>: </a:t>
            </a:r>
            <a:r>
              <a:rPr lang="en-GB" sz="2400" b="1" dirty="0" smtClean="0"/>
              <a:t>in </a:t>
            </a:r>
            <a:r>
              <a:rPr lang="en-GB" sz="2400" dirty="0" err="1" smtClean="0"/>
              <a:t>std_logic</a:t>
            </a:r>
            <a:r>
              <a:rPr lang="en-GB" sz="2400" dirty="0" smtClean="0"/>
              <a:t>;</a:t>
            </a:r>
          </a:p>
          <a:p>
            <a:r>
              <a:rPr lang="en-GB" sz="2400" dirty="0" smtClean="0"/>
              <a:t>	</a:t>
            </a:r>
            <a:r>
              <a:rPr lang="en-GB" sz="2400" dirty="0" err="1" smtClean="0"/>
              <a:t>set_bar</a:t>
            </a:r>
            <a:r>
              <a:rPr lang="en-GB" sz="2400" dirty="0" smtClean="0"/>
              <a:t>, </a:t>
            </a:r>
            <a:r>
              <a:rPr lang="en-GB" sz="2400" dirty="0" err="1" smtClean="0"/>
              <a:t>clear_bar</a:t>
            </a:r>
            <a:r>
              <a:rPr lang="en-GB" sz="2400" dirty="0" smtClean="0"/>
              <a:t>: </a:t>
            </a:r>
            <a:r>
              <a:rPr lang="en-GB" sz="2400" b="1" dirty="0" smtClean="0"/>
              <a:t>in </a:t>
            </a:r>
            <a:r>
              <a:rPr lang="en-GB" sz="2400" b="1" dirty="0" err="1" smtClean="0"/>
              <a:t>std_logic</a:t>
            </a:r>
            <a:r>
              <a:rPr lang="en-GB" sz="2400" b="1" dirty="0" smtClean="0"/>
              <a:t>; </a:t>
            </a:r>
            <a:r>
              <a:rPr lang="en-GB" sz="2400" b="1" i="1" dirty="0" smtClean="0"/>
              <a:t>-- asynchronous inputs</a:t>
            </a:r>
          </a:p>
          <a:p>
            <a:r>
              <a:rPr lang="en-GB" sz="2400" dirty="0" smtClean="0"/>
              <a:t>	q: </a:t>
            </a:r>
            <a:r>
              <a:rPr lang="en-GB" sz="2400" b="1" dirty="0" smtClean="0"/>
              <a:t>out </a:t>
            </a:r>
            <a:r>
              <a:rPr lang="en-GB" sz="2400" dirty="0" err="1" smtClean="0"/>
              <a:t>std_logic</a:t>
            </a:r>
            <a:r>
              <a:rPr lang="en-GB" sz="2400" dirty="0" smtClean="0"/>
              <a:t>);</a:t>
            </a:r>
          </a:p>
          <a:p>
            <a:r>
              <a:rPr lang="en-GB" sz="2400" b="1" dirty="0" smtClean="0"/>
              <a:t>end </a:t>
            </a:r>
            <a:r>
              <a:rPr lang="en-GB" sz="2400" dirty="0" err="1" smtClean="0"/>
              <a:t>d_ff_pe_asc</a:t>
            </a:r>
            <a:r>
              <a:rPr lang="en-GB" sz="2400" dirty="0" smtClean="0"/>
              <a:t>;</a:t>
            </a:r>
          </a:p>
          <a:p>
            <a:r>
              <a:rPr lang="en-GB" sz="2400" b="1" dirty="0" smtClean="0"/>
              <a:t>architecture </a:t>
            </a:r>
            <a:r>
              <a:rPr lang="en-GB" sz="2400" dirty="0" err="1" smtClean="0"/>
              <a:t>behavioral</a:t>
            </a:r>
            <a:r>
              <a:rPr lang="en-GB" sz="2400" dirty="0" smtClean="0"/>
              <a:t> </a:t>
            </a:r>
            <a:r>
              <a:rPr lang="en-GB" sz="2400" b="1" dirty="0" smtClean="0"/>
              <a:t>of </a:t>
            </a:r>
            <a:r>
              <a:rPr lang="en-GB" sz="2400" dirty="0" err="1" smtClean="0"/>
              <a:t>d_ff_pe_asc</a:t>
            </a:r>
            <a:r>
              <a:rPr lang="en-GB" sz="2400" b="1" dirty="0" smtClean="0"/>
              <a:t> is</a:t>
            </a:r>
          </a:p>
          <a:p>
            <a:r>
              <a:rPr lang="en-GB" sz="2400" b="1" dirty="0" smtClean="0"/>
              <a:t>begin</a:t>
            </a:r>
          </a:p>
          <a:p>
            <a:r>
              <a:rPr lang="en-GB" sz="2400" b="1" dirty="0" smtClean="0"/>
              <a:t>	</a:t>
            </a:r>
            <a:r>
              <a:rPr lang="en-GB" sz="2400" b="1" dirty="0" smtClean="0">
                <a:solidFill>
                  <a:srgbClr val="A20000"/>
                </a:solidFill>
              </a:rPr>
              <a:t>process </a:t>
            </a:r>
            <a:r>
              <a:rPr lang="en-GB" sz="2400" dirty="0" smtClean="0">
                <a:solidFill>
                  <a:srgbClr val="A20000"/>
                </a:solidFill>
              </a:rPr>
              <a:t>(</a:t>
            </a:r>
            <a:r>
              <a:rPr lang="en-GB" sz="2400" dirty="0" err="1" smtClean="0">
                <a:solidFill>
                  <a:srgbClr val="A20000"/>
                </a:solidFill>
              </a:rPr>
              <a:t>clk</a:t>
            </a:r>
            <a:r>
              <a:rPr lang="en-GB" sz="2400" dirty="0" smtClean="0">
                <a:solidFill>
                  <a:srgbClr val="A20000"/>
                </a:solidFill>
              </a:rPr>
              <a:t>, </a:t>
            </a:r>
            <a:r>
              <a:rPr lang="en-GB" sz="2400" dirty="0" err="1" smtClean="0">
                <a:solidFill>
                  <a:srgbClr val="A20000"/>
                </a:solidFill>
              </a:rPr>
              <a:t>set_bar</a:t>
            </a:r>
            <a:r>
              <a:rPr lang="en-GB" sz="2400" dirty="0" smtClean="0">
                <a:solidFill>
                  <a:srgbClr val="A20000"/>
                </a:solidFill>
              </a:rPr>
              <a:t>, </a:t>
            </a:r>
            <a:r>
              <a:rPr lang="en-GB" sz="2400" dirty="0" err="1" smtClean="0">
                <a:solidFill>
                  <a:srgbClr val="A20000"/>
                </a:solidFill>
              </a:rPr>
              <a:t>clear_bar</a:t>
            </a:r>
            <a:r>
              <a:rPr lang="en-GB" sz="2400" dirty="0" smtClean="0">
                <a:solidFill>
                  <a:srgbClr val="A20000"/>
                </a:solidFill>
              </a:rPr>
              <a:t>)</a:t>
            </a:r>
          </a:p>
          <a:p>
            <a:r>
              <a:rPr lang="en-GB" sz="2400" b="1" dirty="0" smtClean="0">
                <a:solidFill>
                  <a:srgbClr val="A20000"/>
                </a:solidFill>
              </a:rPr>
              <a:t>	begin</a:t>
            </a:r>
          </a:p>
          <a:p>
            <a:r>
              <a:rPr lang="en-GB" sz="2400" b="1" dirty="0" smtClean="0">
                <a:solidFill>
                  <a:srgbClr val="A20000"/>
                </a:solidFill>
              </a:rPr>
              <a:t>		if </a:t>
            </a:r>
            <a:r>
              <a:rPr lang="en-GB" sz="2400" dirty="0" err="1" smtClean="0">
                <a:solidFill>
                  <a:srgbClr val="A20000"/>
                </a:solidFill>
              </a:rPr>
              <a:t>set_bar</a:t>
            </a:r>
            <a:r>
              <a:rPr lang="en-GB" sz="2400" dirty="0" smtClean="0">
                <a:solidFill>
                  <a:srgbClr val="A20000"/>
                </a:solidFill>
              </a:rPr>
              <a:t> = '0' </a:t>
            </a:r>
            <a:r>
              <a:rPr lang="en-GB" sz="2400" b="1" dirty="0" smtClean="0">
                <a:solidFill>
                  <a:srgbClr val="A20000"/>
                </a:solidFill>
              </a:rPr>
              <a:t>then </a:t>
            </a:r>
            <a:r>
              <a:rPr lang="en-GB" sz="2400" dirty="0" smtClean="0">
                <a:solidFill>
                  <a:srgbClr val="A20000"/>
                </a:solidFill>
              </a:rPr>
              <a:t>q &lt;= '1';</a:t>
            </a:r>
          </a:p>
          <a:p>
            <a:r>
              <a:rPr lang="en-GB" sz="2400" b="1" dirty="0" smtClean="0">
                <a:solidFill>
                  <a:srgbClr val="A20000"/>
                </a:solidFill>
              </a:rPr>
              <a:t>		</a:t>
            </a:r>
            <a:r>
              <a:rPr lang="en-GB" sz="2400" b="1" dirty="0" err="1" smtClean="0">
                <a:solidFill>
                  <a:srgbClr val="A20000"/>
                </a:solidFill>
              </a:rPr>
              <a:t>elsif</a:t>
            </a:r>
            <a:r>
              <a:rPr lang="en-GB" sz="2400" b="1" dirty="0" smtClean="0">
                <a:solidFill>
                  <a:srgbClr val="A20000"/>
                </a:solidFill>
              </a:rPr>
              <a:t> </a:t>
            </a:r>
            <a:r>
              <a:rPr lang="en-GB" sz="2400" dirty="0" err="1" smtClean="0">
                <a:solidFill>
                  <a:srgbClr val="A20000"/>
                </a:solidFill>
              </a:rPr>
              <a:t>clear_bar</a:t>
            </a:r>
            <a:r>
              <a:rPr lang="en-GB" sz="2400" dirty="0" smtClean="0">
                <a:solidFill>
                  <a:srgbClr val="A20000"/>
                </a:solidFill>
              </a:rPr>
              <a:t> = '0' </a:t>
            </a:r>
            <a:r>
              <a:rPr lang="en-GB" sz="2400" b="1" dirty="0" smtClean="0">
                <a:solidFill>
                  <a:srgbClr val="A20000"/>
                </a:solidFill>
              </a:rPr>
              <a:t>then </a:t>
            </a:r>
            <a:r>
              <a:rPr lang="en-GB" sz="2400" dirty="0" smtClean="0">
                <a:solidFill>
                  <a:srgbClr val="A20000"/>
                </a:solidFill>
              </a:rPr>
              <a:t>q &lt;= '0';</a:t>
            </a:r>
          </a:p>
          <a:p>
            <a:r>
              <a:rPr lang="en-GB" sz="2400" b="1" dirty="0" smtClean="0">
                <a:solidFill>
                  <a:srgbClr val="A20000"/>
                </a:solidFill>
              </a:rPr>
              <a:t>		</a:t>
            </a:r>
            <a:r>
              <a:rPr lang="en-GB" sz="2400" b="1" dirty="0" err="1" smtClean="0">
                <a:solidFill>
                  <a:srgbClr val="A20000"/>
                </a:solidFill>
              </a:rPr>
              <a:t>elsif</a:t>
            </a:r>
            <a:r>
              <a:rPr lang="en-GB" sz="2400" b="1" dirty="0" smtClean="0">
                <a:solidFill>
                  <a:srgbClr val="A20000"/>
                </a:solidFill>
              </a:rPr>
              <a:t> </a:t>
            </a:r>
            <a:r>
              <a:rPr lang="en-GB" sz="2400" dirty="0" err="1" smtClean="0">
                <a:solidFill>
                  <a:srgbClr val="A20000"/>
                </a:solidFill>
              </a:rPr>
              <a:t>rising_edge</a:t>
            </a:r>
            <a:r>
              <a:rPr lang="en-GB" sz="2400" dirty="0" smtClean="0">
                <a:solidFill>
                  <a:srgbClr val="A20000"/>
                </a:solidFill>
              </a:rPr>
              <a:t>(</a:t>
            </a:r>
            <a:r>
              <a:rPr lang="en-GB" sz="2400" dirty="0" err="1" smtClean="0">
                <a:solidFill>
                  <a:srgbClr val="A20000"/>
                </a:solidFill>
              </a:rPr>
              <a:t>clk</a:t>
            </a:r>
            <a:r>
              <a:rPr lang="en-GB" sz="2400" dirty="0" smtClean="0">
                <a:solidFill>
                  <a:srgbClr val="A20000"/>
                </a:solidFill>
              </a:rPr>
              <a:t>) </a:t>
            </a:r>
            <a:r>
              <a:rPr lang="en-GB" sz="2400" b="1" dirty="0" smtClean="0">
                <a:solidFill>
                  <a:srgbClr val="A20000"/>
                </a:solidFill>
              </a:rPr>
              <a:t>then </a:t>
            </a:r>
            <a:r>
              <a:rPr lang="en-GB" sz="2400" dirty="0" smtClean="0">
                <a:solidFill>
                  <a:srgbClr val="A20000"/>
                </a:solidFill>
              </a:rPr>
              <a:t>q &lt;= d;</a:t>
            </a:r>
          </a:p>
          <a:p>
            <a:r>
              <a:rPr lang="en-GB" sz="2400" b="1" dirty="0" smtClean="0">
                <a:solidFill>
                  <a:srgbClr val="A20000"/>
                </a:solidFill>
              </a:rPr>
              <a:t>		end if;</a:t>
            </a:r>
          </a:p>
          <a:p>
            <a:r>
              <a:rPr lang="en-GB" sz="2400" b="1" dirty="0" smtClean="0">
                <a:solidFill>
                  <a:srgbClr val="A20000"/>
                </a:solidFill>
              </a:rPr>
              <a:t>	end process;</a:t>
            </a:r>
          </a:p>
          <a:p>
            <a:r>
              <a:rPr lang="en-GB" sz="2400" b="1" dirty="0" smtClean="0"/>
              <a:t>end </a:t>
            </a:r>
            <a:r>
              <a:rPr lang="en-GB" sz="2400" dirty="0" err="1" smtClean="0"/>
              <a:t>behavioral</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19</a:t>
            </a:fld>
            <a:endParaRPr lang="en-US" altLang="et-EE" sz="1400"/>
          </a:p>
        </p:txBody>
      </p:sp>
      <p:sp>
        <p:nvSpPr>
          <p:cNvPr id="32771" name="Rectangle 9"/>
          <p:cNvSpPr>
            <a:spLocks noGrp="1" noChangeArrowheads="1"/>
          </p:cNvSpPr>
          <p:nvPr>
            <p:ph type="title"/>
          </p:nvPr>
        </p:nvSpPr>
        <p:spPr>
          <a:xfrm>
            <a:off x="338137" y="119063"/>
            <a:ext cx="8805863" cy="641350"/>
          </a:xfrm>
        </p:spPr>
        <p:txBody>
          <a:bodyPr anchor="ctr">
            <a:normAutofit/>
          </a:bodyPr>
          <a:lstStyle/>
          <a:p>
            <a:pPr algn="r"/>
            <a:r>
              <a:rPr lang="en-GB" altLang="et-EE" sz="3200" u="sng" dirty="0" smtClean="0">
                <a:solidFill>
                  <a:srgbClr val="A20000"/>
                </a:solidFill>
                <a:latin typeface="Comic Sans MS" panose="030F0702030302020204" pitchFamily="66" charset="0"/>
              </a:rPr>
              <a:t>Using a wait statement</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6" name="TextBox 5"/>
          <p:cNvSpPr txBox="1"/>
          <p:nvPr/>
        </p:nvSpPr>
        <p:spPr>
          <a:xfrm>
            <a:off x="914400" y="4191000"/>
            <a:ext cx="8153400" cy="2308324"/>
          </a:xfrm>
          <a:prstGeom prst="rect">
            <a:avLst/>
          </a:prstGeom>
          <a:noFill/>
          <a:ln w="19050">
            <a:solidFill>
              <a:schemeClr val="tx1"/>
            </a:solidFill>
          </a:ln>
        </p:spPr>
        <p:txBody>
          <a:bodyPr wrap="square" rtlCol="0">
            <a:spAutoFit/>
          </a:bodyPr>
          <a:lstStyle/>
          <a:p>
            <a:r>
              <a:rPr lang="en-GB" sz="2400" dirty="0" smtClean="0"/>
              <a:t>When a single wait statement is used in a process to infer a flip-flop, it must be either the first or last statement in the process.</a:t>
            </a:r>
          </a:p>
          <a:p>
            <a:r>
              <a:rPr lang="en-GB" sz="2400" dirty="0" smtClean="0"/>
              <a:t>A drawback in using a wait statement to infer a flip-flop is that it is not possible to add asynchronous set and/or clear inputs, because all assignments executed after the wait are synchronous assignments.</a:t>
            </a:r>
            <a:endParaRPr lang="en-GB" sz="2400" dirty="0"/>
          </a:p>
        </p:txBody>
      </p:sp>
      <p:sp>
        <p:nvSpPr>
          <p:cNvPr id="7" name="TextBox 6"/>
          <p:cNvSpPr txBox="1"/>
          <p:nvPr/>
        </p:nvSpPr>
        <p:spPr>
          <a:xfrm>
            <a:off x="457200" y="914400"/>
            <a:ext cx="6324600" cy="3046988"/>
          </a:xfrm>
          <a:prstGeom prst="rect">
            <a:avLst/>
          </a:prstGeom>
          <a:noFill/>
        </p:spPr>
        <p:txBody>
          <a:bodyPr wrap="square" rtlCol="0">
            <a:spAutoFit/>
          </a:bodyPr>
          <a:lstStyle/>
          <a:p>
            <a:r>
              <a:rPr lang="en-GB" sz="2400" b="1" dirty="0" smtClean="0">
                <a:latin typeface="Arial" pitchFamily="34" charset="0"/>
                <a:cs typeface="Arial" pitchFamily="34" charset="0"/>
              </a:rPr>
              <a:t>architecture </a:t>
            </a:r>
            <a:r>
              <a:rPr lang="en-GB" sz="2400" dirty="0" err="1" smtClean="0">
                <a:latin typeface="Arial" pitchFamily="34" charset="0"/>
                <a:cs typeface="Arial" pitchFamily="34" charset="0"/>
              </a:rPr>
              <a:t>behavioral</a:t>
            </a:r>
            <a:r>
              <a:rPr lang="en-GB" sz="2400" b="1" dirty="0" smtClean="0">
                <a:latin typeface="Arial" pitchFamily="34" charset="0"/>
                <a:cs typeface="Arial" pitchFamily="34" charset="0"/>
              </a:rPr>
              <a:t> of </a:t>
            </a:r>
            <a:r>
              <a:rPr lang="en-GB" sz="2400" dirty="0" err="1" smtClean="0">
                <a:latin typeface="Arial" pitchFamily="34" charset="0"/>
                <a:cs typeface="Arial" pitchFamily="34" charset="0"/>
              </a:rPr>
              <a:t>d_ff_pe_wait</a:t>
            </a:r>
            <a:r>
              <a:rPr lang="en-GB" sz="2400" b="1" dirty="0" smtClean="0">
                <a:latin typeface="Arial" pitchFamily="34" charset="0"/>
                <a:cs typeface="Arial" pitchFamily="34" charset="0"/>
              </a:rPr>
              <a:t> is</a:t>
            </a:r>
          </a:p>
          <a:p>
            <a:r>
              <a:rPr lang="en-GB" sz="2400" b="1" dirty="0" smtClean="0">
                <a:latin typeface="Arial" pitchFamily="34" charset="0"/>
                <a:cs typeface="Arial" pitchFamily="34" charset="0"/>
              </a:rPr>
              <a:t>begin</a:t>
            </a:r>
          </a:p>
          <a:p>
            <a:r>
              <a:rPr lang="en-GB" sz="2400" b="1" dirty="0" smtClean="0">
                <a:latin typeface="Arial" pitchFamily="34" charset="0"/>
                <a:cs typeface="Arial" pitchFamily="34" charset="0"/>
              </a:rPr>
              <a:t>	process</a:t>
            </a:r>
          </a:p>
          <a:p>
            <a:r>
              <a:rPr lang="en-GB" sz="2400" b="1" dirty="0" smtClean="0">
                <a:latin typeface="Arial" pitchFamily="34" charset="0"/>
                <a:cs typeface="Arial" pitchFamily="34" charset="0"/>
              </a:rPr>
              <a:t>	begin</a:t>
            </a:r>
          </a:p>
          <a:p>
            <a:r>
              <a:rPr lang="en-GB" sz="2400" b="1" dirty="0" smtClean="0">
                <a:latin typeface="Arial" pitchFamily="34" charset="0"/>
                <a:cs typeface="Arial" pitchFamily="34" charset="0"/>
              </a:rPr>
              <a:t>		wait until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 '1';</a:t>
            </a:r>
          </a:p>
          <a:p>
            <a:r>
              <a:rPr lang="en-GB" sz="2400" dirty="0" smtClean="0">
                <a:latin typeface="Arial" pitchFamily="34" charset="0"/>
                <a:cs typeface="Arial" pitchFamily="34" charset="0"/>
              </a:rPr>
              <a:t>		q &lt;= d;</a:t>
            </a:r>
          </a:p>
          <a:p>
            <a:r>
              <a:rPr lang="en-GB" sz="2400" b="1" dirty="0" smtClean="0">
                <a:latin typeface="Arial" pitchFamily="34" charset="0"/>
                <a:cs typeface="Arial" pitchFamily="34" charset="0"/>
              </a:rPr>
              <a:t>	end process;</a:t>
            </a:r>
          </a:p>
          <a:p>
            <a:r>
              <a:rPr lang="en-GB" sz="2400" b="1" dirty="0" smtClean="0">
                <a:latin typeface="Arial" pitchFamily="34" charset="0"/>
                <a:cs typeface="Arial" pitchFamily="34" charset="0"/>
              </a:rPr>
              <a:t>end </a:t>
            </a:r>
            <a:r>
              <a:rPr lang="en-GB" sz="2400" dirty="0" err="1" smtClean="0">
                <a:latin typeface="Arial" pitchFamily="34" charset="0"/>
                <a:cs typeface="Arial" pitchFamily="34" charset="0"/>
              </a:rPr>
              <a:t>behavioral</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2</a:t>
            </a:fld>
            <a:endParaRPr lang="en-US" altLang="et-EE" sz="1400" dirty="0"/>
          </a:p>
        </p:txBody>
      </p:sp>
      <p:sp>
        <p:nvSpPr>
          <p:cNvPr id="30723" name="Rectangle 9"/>
          <p:cNvSpPr>
            <a:spLocks noGrp="1" noChangeArrowheads="1"/>
          </p:cNvSpPr>
          <p:nvPr>
            <p:ph type="title"/>
          </p:nvPr>
        </p:nvSpPr>
        <p:spPr>
          <a:xfrm>
            <a:off x="533400" y="152400"/>
            <a:ext cx="8293100" cy="641350"/>
          </a:xfrm>
        </p:spPr>
        <p:txBody>
          <a:bodyPr anchor="ctr">
            <a:noAutofit/>
          </a:bodyPr>
          <a:lstStyle/>
          <a:p>
            <a:pPr algn="r" eaLnBrk="1" hangingPunct="1"/>
            <a:r>
              <a:rPr lang="en-US" altLang="et-EE" sz="3200" u="sng" dirty="0" smtClean="0">
                <a:solidFill>
                  <a:srgbClr val="A20000"/>
                </a:solidFill>
                <a:latin typeface="Comic Sans MS" panose="030F0702030302020204" pitchFamily="66" charset="0"/>
              </a:rPr>
              <a:t>Sequential systems</a:t>
            </a:r>
          </a:p>
        </p:txBody>
      </p:sp>
      <p:sp>
        <p:nvSpPr>
          <p:cNvPr id="30724" name="Text Box 13"/>
          <p:cNvSpPr txBox="1">
            <a:spLocks noChangeArrowheads="1"/>
          </p:cNvSpPr>
          <p:nvPr/>
        </p:nvSpPr>
        <p:spPr bwMode="auto">
          <a:xfrm>
            <a:off x="549275" y="762000"/>
            <a:ext cx="828992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en-GB" sz="2400" dirty="0" smtClean="0"/>
              <a:t>Digital systems can be classified as either combinational or sequential. </a:t>
            </a:r>
          </a:p>
          <a:p>
            <a:r>
              <a:rPr lang="en-GB" sz="2400" dirty="0" smtClean="0"/>
              <a:t>As we have seen, a combinational system’s outputs are completely determined by its present input values.</a:t>
            </a:r>
          </a:p>
          <a:p>
            <a:r>
              <a:rPr lang="en-GB" sz="2400" dirty="0" smtClean="0"/>
              <a:t>In contrast, a </a:t>
            </a:r>
            <a:r>
              <a:rPr lang="en-GB" sz="2400" i="1" dirty="0" smtClean="0"/>
              <a:t>sequential system’s outputs depend not only on its present input values, </a:t>
            </a:r>
            <a:r>
              <a:rPr lang="en-GB" sz="2400" dirty="0" smtClean="0"/>
              <a:t>but also on its past history of input values. This history is represented by the binary </a:t>
            </a:r>
            <a:r>
              <a:rPr lang="en-GB" sz="2400" i="1" dirty="0" smtClean="0"/>
              <a:t>present state value stored in memory elements in the sequential system. Accordingly, </a:t>
            </a:r>
            <a:r>
              <a:rPr lang="en-GB" sz="2400" dirty="0" smtClean="0"/>
              <a:t>the output of a sequential system is a function of both its present input values and present state. A sequential system’s outputs are a function of both its present input</a:t>
            </a:r>
            <a:r>
              <a:rPr lang="ru-RU" sz="2400" dirty="0" smtClean="0"/>
              <a:t> </a:t>
            </a:r>
            <a:r>
              <a:rPr lang="en-GB" sz="2400" dirty="0" smtClean="0"/>
              <a:t>value and past history of its input values. </a:t>
            </a:r>
            <a:endParaRPr lang="en-US" altLang="et-EE" sz="2400" dirty="0"/>
          </a:p>
        </p:txBody>
      </p:sp>
      <p:sp>
        <p:nvSpPr>
          <p:cNvPr id="30725" name="Text Box 1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Tree>
    <p:extLst>
      <p:ext uri="{BB962C8B-B14F-4D97-AF65-F5344CB8AC3E}">
        <p14:creationId xmlns:p14="http://schemas.microsoft.com/office/powerpoint/2010/main" val="21822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fade">
                                      <p:cBhvr>
                                        <p:cTn id="7" dur="2000"/>
                                        <p:tgtEl>
                                          <p:spTgt spid="30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4">
                                            <p:txEl>
                                              <p:pRg st="1" end="1"/>
                                            </p:txEl>
                                          </p:spTgt>
                                        </p:tgtEl>
                                        <p:attrNameLst>
                                          <p:attrName>style.visibility</p:attrName>
                                        </p:attrNameLst>
                                      </p:cBhvr>
                                      <p:to>
                                        <p:strVal val="visible"/>
                                      </p:to>
                                    </p:set>
                                    <p:animEffect transition="in" filter="fade">
                                      <p:cBhvr>
                                        <p:cTn id="12" dur="2000"/>
                                        <p:tgtEl>
                                          <p:spTgt spid="307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4">
                                            <p:txEl>
                                              <p:pRg st="2" end="2"/>
                                            </p:txEl>
                                          </p:spTgt>
                                        </p:tgtEl>
                                        <p:attrNameLst>
                                          <p:attrName>style.visibility</p:attrName>
                                        </p:attrNameLst>
                                      </p:cBhvr>
                                      <p:to>
                                        <p:strVal val="visible"/>
                                      </p:to>
                                    </p:set>
                                    <p:animEffect transition="in" filter="fade">
                                      <p:cBhvr>
                                        <p:cTn id="17" dur="2000"/>
                                        <p:tgtEl>
                                          <p:spTgt spid="307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20</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r>
              <a:rPr lang="en-GB" altLang="et-EE" sz="2900" u="sng" dirty="0" smtClean="0">
                <a:solidFill>
                  <a:srgbClr val="A20000"/>
                </a:solidFill>
                <a:latin typeface="Comic Sans MS" panose="030F0702030302020204" pitchFamily="66" charset="0"/>
              </a:rPr>
              <a:t>Using a concurrent signal assignment statement</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Rectangle 6"/>
          <p:cNvSpPr/>
          <p:nvPr/>
        </p:nvSpPr>
        <p:spPr>
          <a:xfrm>
            <a:off x="457200" y="2949476"/>
            <a:ext cx="8686800" cy="2308324"/>
          </a:xfrm>
          <a:prstGeom prst="rect">
            <a:avLst/>
          </a:prstGeom>
        </p:spPr>
        <p:txBody>
          <a:bodyPr wrap="square">
            <a:spAutoFit/>
          </a:bodyPr>
          <a:lstStyle/>
          <a:p>
            <a:r>
              <a:rPr lang="en-GB" sz="2400" b="1" dirty="0" smtClean="0"/>
              <a:t>architecture </a:t>
            </a:r>
            <a:r>
              <a:rPr lang="en-GB" sz="2400" dirty="0" err="1" smtClean="0"/>
              <a:t>behavioral</a:t>
            </a:r>
            <a:r>
              <a:rPr lang="en-GB" sz="2400" dirty="0" smtClean="0"/>
              <a:t> </a:t>
            </a:r>
            <a:r>
              <a:rPr lang="en-GB" sz="2400" b="1" dirty="0" smtClean="0"/>
              <a:t>of </a:t>
            </a:r>
            <a:r>
              <a:rPr lang="en-GB" sz="2400" dirty="0" err="1" smtClean="0"/>
              <a:t>d_ff_pe_asc</a:t>
            </a:r>
            <a:r>
              <a:rPr lang="en-GB" sz="2400" b="1" dirty="0" smtClean="0"/>
              <a:t> is</a:t>
            </a:r>
          </a:p>
          <a:p>
            <a:r>
              <a:rPr lang="en-GB" sz="2400" b="1" dirty="0" smtClean="0"/>
              <a:t>begin</a:t>
            </a:r>
          </a:p>
          <a:p>
            <a:r>
              <a:rPr lang="en-GB" sz="2400" b="1" dirty="0" smtClean="0"/>
              <a:t>	</a:t>
            </a:r>
            <a:r>
              <a:rPr lang="da-DK" sz="2400" dirty="0" smtClean="0">
                <a:solidFill>
                  <a:srgbClr val="A20000"/>
                </a:solidFill>
              </a:rPr>
              <a:t> q &lt;= '1' </a:t>
            </a:r>
            <a:r>
              <a:rPr lang="da-DK" sz="2400" b="1" dirty="0" smtClean="0">
                <a:solidFill>
                  <a:srgbClr val="A20000"/>
                </a:solidFill>
              </a:rPr>
              <a:t>when </a:t>
            </a:r>
            <a:r>
              <a:rPr lang="da-DK" sz="2400" dirty="0" smtClean="0">
                <a:solidFill>
                  <a:srgbClr val="A20000"/>
                </a:solidFill>
              </a:rPr>
              <a:t>set_bar = '0' </a:t>
            </a:r>
            <a:r>
              <a:rPr lang="da-DK" sz="2400" b="1" dirty="0" smtClean="0">
                <a:solidFill>
                  <a:srgbClr val="A20000"/>
                </a:solidFill>
              </a:rPr>
              <a:t>else</a:t>
            </a:r>
          </a:p>
          <a:p>
            <a:r>
              <a:rPr lang="en-GB" sz="2400" dirty="0" smtClean="0">
                <a:solidFill>
                  <a:srgbClr val="A20000"/>
                </a:solidFill>
              </a:rPr>
              <a:t>		'0' </a:t>
            </a:r>
            <a:r>
              <a:rPr lang="en-GB" sz="2400" b="1" dirty="0" smtClean="0">
                <a:solidFill>
                  <a:srgbClr val="A20000"/>
                </a:solidFill>
              </a:rPr>
              <a:t>when </a:t>
            </a:r>
            <a:r>
              <a:rPr lang="en-GB" sz="2400" dirty="0" err="1" smtClean="0">
                <a:solidFill>
                  <a:srgbClr val="A20000"/>
                </a:solidFill>
              </a:rPr>
              <a:t>clear_bar</a:t>
            </a:r>
            <a:r>
              <a:rPr lang="en-GB" sz="2400" dirty="0" smtClean="0">
                <a:solidFill>
                  <a:srgbClr val="A20000"/>
                </a:solidFill>
              </a:rPr>
              <a:t> = '0' </a:t>
            </a:r>
            <a:r>
              <a:rPr lang="en-GB" sz="2400" b="1" dirty="0" smtClean="0">
                <a:solidFill>
                  <a:srgbClr val="A20000"/>
                </a:solidFill>
              </a:rPr>
              <a:t>else</a:t>
            </a:r>
          </a:p>
          <a:p>
            <a:r>
              <a:rPr lang="en-GB" sz="2400" dirty="0" smtClean="0">
                <a:solidFill>
                  <a:srgbClr val="A20000"/>
                </a:solidFill>
              </a:rPr>
              <a:t>		d </a:t>
            </a:r>
            <a:r>
              <a:rPr lang="en-GB" sz="2400" b="1" dirty="0" smtClean="0">
                <a:solidFill>
                  <a:srgbClr val="A20000"/>
                </a:solidFill>
              </a:rPr>
              <a:t>when </a:t>
            </a:r>
            <a:r>
              <a:rPr lang="en-GB" sz="2400" dirty="0" err="1" smtClean="0">
                <a:solidFill>
                  <a:srgbClr val="A20000"/>
                </a:solidFill>
              </a:rPr>
              <a:t>rising_edge</a:t>
            </a:r>
            <a:r>
              <a:rPr lang="en-GB" sz="2400" dirty="0" smtClean="0">
                <a:solidFill>
                  <a:srgbClr val="A20000"/>
                </a:solidFill>
              </a:rPr>
              <a:t>(</a:t>
            </a:r>
            <a:r>
              <a:rPr lang="en-GB" sz="2400" dirty="0" err="1" smtClean="0">
                <a:solidFill>
                  <a:srgbClr val="A20000"/>
                </a:solidFill>
              </a:rPr>
              <a:t>clk</a:t>
            </a:r>
            <a:r>
              <a:rPr lang="en-GB" sz="2400" dirty="0" smtClean="0">
                <a:solidFill>
                  <a:srgbClr val="A20000"/>
                </a:solidFill>
              </a:rPr>
              <a:t>);</a:t>
            </a:r>
          </a:p>
          <a:p>
            <a:r>
              <a:rPr lang="en-GB" sz="2400" b="1" dirty="0" smtClean="0"/>
              <a:t>end </a:t>
            </a:r>
            <a:r>
              <a:rPr lang="en-GB" sz="2400" dirty="0" err="1" smtClean="0"/>
              <a:t>behavioral</a:t>
            </a:r>
            <a:endParaRPr lang="en-GB" sz="2400" dirty="0">
              <a:latin typeface="Arial" pitchFamily="34" charset="0"/>
              <a:cs typeface="Arial" pitchFamily="34" charset="0"/>
            </a:endParaRPr>
          </a:p>
        </p:txBody>
      </p:sp>
      <p:sp>
        <p:nvSpPr>
          <p:cNvPr id="6" name="TextBox 5"/>
          <p:cNvSpPr txBox="1"/>
          <p:nvPr/>
        </p:nvSpPr>
        <p:spPr>
          <a:xfrm>
            <a:off x="381000" y="914400"/>
            <a:ext cx="8153400" cy="1569660"/>
          </a:xfrm>
          <a:prstGeom prst="rect">
            <a:avLst/>
          </a:prstGeom>
          <a:noFill/>
        </p:spPr>
        <p:txBody>
          <a:bodyPr wrap="square" rtlCol="0">
            <a:spAutoFit/>
          </a:bodyPr>
          <a:lstStyle/>
          <a:p>
            <a:r>
              <a:rPr lang="en-GB" sz="2400" dirty="0" smtClean="0">
                <a:latin typeface="Arial" pitchFamily="34" charset="0"/>
                <a:cs typeface="Arial" pitchFamily="34" charset="0"/>
              </a:rPr>
              <a:t>A conditional signal assignment statement can also be used to infer a flip-flop: For example, the process statement (look previous slide) can be replaced by the single conditional signal assignment statement.</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21</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pPr algn="r"/>
            <a:r>
              <a:rPr lang="en-GB" altLang="et-EE" sz="2900" u="sng" dirty="0" smtClean="0">
                <a:solidFill>
                  <a:srgbClr val="A20000"/>
                </a:solidFill>
                <a:latin typeface="Comic Sans MS" panose="030F0702030302020204" pitchFamily="66" charset="0"/>
              </a:rPr>
              <a:t>Gated flip-flop</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6" name="TextBox 5"/>
          <p:cNvSpPr txBox="1"/>
          <p:nvPr/>
        </p:nvSpPr>
        <p:spPr>
          <a:xfrm>
            <a:off x="381000" y="914400"/>
            <a:ext cx="8153400" cy="3046988"/>
          </a:xfrm>
          <a:prstGeom prst="rect">
            <a:avLst/>
          </a:prstGeom>
          <a:noFill/>
        </p:spPr>
        <p:txBody>
          <a:bodyPr wrap="square" rtlCol="0">
            <a:spAutoFit/>
          </a:bodyPr>
          <a:lstStyle/>
          <a:p>
            <a:r>
              <a:rPr lang="en-GB" sz="2400" dirty="0" smtClean="0"/>
              <a:t> Often there is a need to have a flip-flop store its data for more than one clock cycle. This is achieved by having the flip-flop store its input data only at selected triggering clock edges and not at others. At the other triggering clock edges, we want the flip-flop to remain in its previous state. To accomplish this, we add an enable (gate) input to the flip-flop. A D flip-flop with an </a:t>
            </a:r>
            <a:r>
              <a:rPr lang="en-GB" sz="2400" i="1" dirty="0" smtClean="0"/>
              <a:t>enable input stores its input data at a triggering clock</a:t>
            </a:r>
          </a:p>
          <a:p>
            <a:r>
              <a:rPr lang="en-GB" sz="2400" dirty="0" smtClean="0"/>
              <a:t>edge only if its enable input is asserted.</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22</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pPr algn="r"/>
            <a:r>
              <a:rPr lang="en-GB" altLang="et-EE" sz="2900" u="sng" dirty="0" smtClean="0">
                <a:solidFill>
                  <a:srgbClr val="A20000"/>
                </a:solidFill>
                <a:latin typeface="Comic Sans MS" panose="030F0702030302020204" pitchFamily="66" charset="0"/>
              </a:rPr>
              <a:t>Gated clock flip-flop</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6" name="TextBox 5"/>
          <p:cNvSpPr txBox="1"/>
          <p:nvPr/>
        </p:nvSpPr>
        <p:spPr>
          <a:xfrm>
            <a:off x="838200" y="3429000"/>
            <a:ext cx="8153400" cy="3046988"/>
          </a:xfrm>
          <a:prstGeom prst="rect">
            <a:avLst/>
          </a:prstGeom>
          <a:noFill/>
        </p:spPr>
        <p:txBody>
          <a:bodyPr wrap="square" rtlCol="0">
            <a:spAutoFit/>
          </a:bodyPr>
          <a:lstStyle/>
          <a:p>
            <a:r>
              <a:rPr lang="en-GB" sz="2400" dirty="0" smtClean="0"/>
              <a:t>If the signal at the en input has glitches, there is a problem with this approach. Often, this signal is the output of a combinational system, which might produce glitches as its inputs change.</a:t>
            </a:r>
          </a:p>
          <a:p>
            <a:r>
              <a:rPr lang="en-GB" sz="2400" dirty="0" smtClean="0"/>
              <a:t>There are situations in the design of low-power circuits where a clock is intentionally gated. In such cases, it is the designer’s responsibility to ensure that the circuit producing the enable signal is glitch free or that the clock is high for a sufficient time for any glitches to have ended.</a:t>
            </a:r>
            <a:endParaRPr lang="en-GB" sz="2400" dirty="0">
              <a:latin typeface="Arial" pitchFamily="34" charset="0"/>
              <a:cs typeface="Arial" pitchFamily="34" charset="0"/>
            </a:endParaRPr>
          </a:p>
        </p:txBody>
      </p:sp>
      <p:grpSp>
        <p:nvGrpSpPr>
          <p:cNvPr id="10" name="Group 9"/>
          <p:cNvGrpSpPr/>
          <p:nvPr/>
        </p:nvGrpSpPr>
        <p:grpSpPr>
          <a:xfrm>
            <a:off x="303213" y="762000"/>
            <a:ext cx="6630987" cy="2517257"/>
            <a:chOff x="303213" y="835543"/>
            <a:chExt cx="6630987" cy="2517257"/>
          </a:xfrm>
        </p:grpSpPr>
        <p:pic>
          <p:nvPicPr>
            <p:cNvPr id="9" name="Picture 4" descr="AAIJCQJ0"/>
            <p:cNvPicPr>
              <a:picLocks noChangeAspect="1" noChangeArrowheads="1"/>
            </p:cNvPicPr>
            <p:nvPr/>
          </p:nvPicPr>
          <p:blipFill>
            <a:blip r:embed="rId2" cstate="print"/>
            <a:srcRect/>
            <a:stretch>
              <a:fillRect/>
            </a:stretch>
          </p:blipFill>
          <p:spPr bwMode="auto">
            <a:xfrm>
              <a:off x="303213" y="835543"/>
              <a:ext cx="6630987" cy="2517257"/>
            </a:xfrm>
            <a:prstGeom prst="rect">
              <a:avLst/>
            </a:prstGeom>
            <a:noFill/>
          </p:spPr>
        </p:pic>
        <p:cxnSp>
          <p:nvCxnSpPr>
            <p:cNvPr id="8" name="Straight Arrow Connector 7"/>
            <p:cNvCxnSpPr/>
            <p:nvPr/>
          </p:nvCxnSpPr>
          <p:spPr>
            <a:xfrm flipV="1">
              <a:off x="3124200" y="1981200"/>
              <a:ext cx="457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810000" y="838200"/>
            <a:ext cx="4724400" cy="461665"/>
          </a:xfrm>
          <a:prstGeom prst="rect">
            <a:avLst/>
          </a:prstGeom>
          <a:noFill/>
          <a:ln w="19050">
            <a:solidFill>
              <a:schemeClr val="tx1"/>
            </a:solidFill>
          </a:ln>
        </p:spPr>
        <p:txBody>
          <a:bodyPr wrap="square" rtlCol="0">
            <a:spAutoFit/>
          </a:bodyPr>
          <a:lstStyle/>
          <a:p>
            <a:r>
              <a:rPr lang="en-GB" sz="2400" b="1" dirty="0" smtClean="0">
                <a:solidFill>
                  <a:srgbClr val="C00000"/>
                </a:solidFill>
              </a:rPr>
              <a:t>Considered a poor design practice</a:t>
            </a:r>
            <a:endParaRPr lang="en-GB" sz="2400" dirty="0">
              <a:solidFill>
                <a:srgbClr val="C00000"/>
              </a:solidFill>
            </a:endParaRPr>
          </a:p>
        </p:txBody>
      </p:sp>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23</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pPr algn="r"/>
            <a:r>
              <a:rPr lang="en-GB" altLang="et-EE" sz="2900" u="sng" dirty="0" smtClean="0">
                <a:solidFill>
                  <a:srgbClr val="A20000"/>
                </a:solidFill>
                <a:latin typeface="Comic Sans MS" panose="030F0702030302020204" pitchFamily="66" charset="0"/>
              </a:rPr>
              <a:t>Gated clock flip-flop</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Rectangle 6"/>
          <p:cNvSpPr/>
          <p:nvPr/>
        </p:nvSpPr>
        <p:spPr>
          <a:xfrm>
            <a:off x="990600" y="751344"/>
            <a:ext cx="7543800" cy="5509200"/>
          </a:xfrm>
          <a:prstGeom prst="rect">
            <a:avLst/>
          </a:prstGeom>
        </p:spPr>
        <p:txBody>
          <a:bodyPr wrap="square">
            <a:spAutoFit/>
          </a:bodyPr>
          <a:lstStyle/>
          <a:p>
            <a:r>
              <a:rPr lang="en-GB" sz="2200" b="1" dirty="0" smtClean="0">
                <a:latin typeface="Arial" pitchFamily="34" charset="0"/>
                <a:cs typeface="Arial" pitchFamily="34" charset="0"/>
              </a:rPr>
              <a:t>entity </a:t>
            </a:r>
            <a:r>
              <a:rPr lang="en-GB" sz="2200" dirty="0" err="1" smtClean="0">
                <a:latin typeface="Arial" pitchFamily="34" charset="0"/>
                <a:cs typeface="Arial" pitchFamily="34" charset="0"/>
              </a:rPr>
              <a:t>d_ff_gated</a:t>
            </a:r>
            <a:r>
              <a:rPr lang="en-GB" sz="2200" b="1" dirty="0" smtClean="0">
                <a:latin typeface="Arial" pitchFamily="34" charset="0"/>
                <a:cs typeface="Arial" pitchFamily="34" charset="0"/>
              </a:rPr>
              <a:t> is</a:t>
            </a:r>
          </a:p>
          <a:p>
            <a:r>
              <a:rPr lang="en-GB" sz="2200" b="1" dirty="0" smtClean="0">
                <a:latin typeface="Arial" pitchFamily="34" charset="0"/>
                <a:cs typeface="Arial" pitchFamily="34" charset="0"/>
              </a:rPr>
              <a:t>port ( </a:t>
            </a:r>
            <a:r>
              <a:rPr lang="en-GB" sz="2200" dirty="0" smtClean="0">
                <a:latin typeface="Arial" pitchFamily="34" charset="0"/>
                <a:cs typeface="Arial" pitchFamily="34" charset="0"/>
              </a:rPr>
              <a:t>d, </a:t>
            </a:r>
            <a:r>
              <a:rPr lang="en-GB" sz="2200" dirty="0" err="1" smtClean="0">
                <a:latin typeface="Arial" pitchFamily="34" charset="0"/>
                <a:cs typeface="Arial" pitchFamily="34" charset="0"/>
              </a:rPr>
              <a:t>clk</a:t>
            </a:r>
            <a:r>
              <a:rPr lang="en-GB" sz="2200" dirty="0" smtClean="0">
                <a:latin typeface="Arial" pitchFamily="34" charset="0"/>
                <a:cs typeface="Arial" pitchFamily="34" charset="0"/>
              </a:rPr>
              <a:t>: </a:t>
            </a:r>
            <a:r>
              <a:rPr lang="en-GB" sz="2200" b="1" dirty="0" smtClean="0">
                <a:latin typeface="Arial" pitchFamily="34" charset="0"/>
                <a:cs typeface="Arial" pitchFamily="34" charset="0"/>
              </a:rPr>
              <a:t>in </a:t>
            </a:r>
            <a:r>
              <a:rPr lang="en-GB" sz="2200" dirty="0" err="1" smtClean="0">
                <a:latin typeface="Arial" pitchFamily="34" charset="0"/>
                <a:cs typeface="Arial" pitchFamily="34" charset="0"/>
              </a:rPr>
              <a:t>std_logic</a:t>
            </a:r>
            <a:r>
              <a:rPr lang="en-GB" sz="2200" dirty="0" smtClean="0">
                <a:latin typeface="Arial" pitchFamily="34" charset="0"/>
                <a:cs typeface="Arial" pitchFamily="34" charset="0"/>
              </a:rPr>
              <a:t>;</a:t>
            </a:r>
          </a:p>
          <a:p>
            <a:r>
              <a:rPr lang="en-GB" sz="2200" dirty="0" smtClean="0">
                <a:latin typeface="Arial" pitchFamily="34" charset="0"/>
                <a:cs typeface="Arial" pitchFamily="34" charset="0"/>
              </a:rPr>
              <a:t>	en: </a:t>
            </a:r>
            <a:r>
              <a:rPr lang="en-GB" sz="2200" b="1" dirty="0" smtClean="0">
                <a:latin typeface="Arial" pitchFamily="34" charset="0"/>
                <a:cs typeface="Arial" pitchFamily="34" charset="0"/>
              </a:rPr>
              <a:t>in </a:t>
            </a:r>
            <a:r>
              <a:rPr lang="en-GB" sz="2200" dirty="0" err="1" smtClean="0">
                <a:latin typeface="Arial" pitchFamily="34" charset="0"/>
                <a:cs typeface="Arial" pitchFamily="34" charset="0"/>
              </a:rPr>
              <a:t>std_logic</a:t>
            </a:r>
            <a:r>
              <a:rPr lang="en-GB" sz="2200" dirty="0" smtClean="0">
                <a:latin typeface="Arial" pitchFamily="34" charset="0"/>
                <a:cs typeface="Arial" pitchFamily="34" charset="0"/>
              </a:rPr>
              <a:t>; </a:t>
            </a:r>
            <a:r>
              <a:rPr lang="en-GB" sz="2200" b="1" i="1" dirty="0" smtClean="0">
                <a:solidFill>
                  <a:srgbClr val="C00000"/>
                </a:solidFill>
                <a:latin typeface="Arial" pitchFamily="34" charset="0"/>
                <a:cs typeface="Arial" pitchFamily="34" charset="0"/>
              </a:rPr>
              <a:t>-- enable input</a:t>
            </a:r>
          </a:p>
          <a:p>
            <a:r>
              <a:rPr lang="en-GB" sz="2200" dirty="0" smtClean="0">
                <a:latin typeface="Arial" pitchFamily="34" charset="0"/>
                <a:cs typeface="Arial" pitchFamily="34" charset="0"/>
              </a:rPr>
              <a:t>	q: </a:t>
            </a:r>
            <a:r>
              <a:rPr lang="en-GB" sz="2200" b="1" dirty="0" smtClean="0">
                <a:latin typeface="Arial" pitchFamily="34" charset="0"/>
                <a:cs typeface="Arial" pitchFamily="34" charset="0"/>
              </a:rPr>
              <a:t>out </a:t>
            </a:r>
            <a:r>
              <a:rPr lang="en-GB" sz="2200" dirty="0" err="1" smtClean="0">
                <a:latin typeface="Arial" pitchFamily="34" charset="0"/>
                <a:cs typeface="Arial" pitchFamily="34" charset="0"/>
              </a:rPr>
              <a:t>std_logic</a:t>
            </a:r>
            <a:r>
              <a:rPr lang="en-GB" sz="2200" dirty="0" smtClean="0">
                <a:latin typeface="Arial" pitchFamily="34" charset="0"/>
                <a:cs typeface="Arial" pitchFamily="34" charset="0"/>
              </a:rPr>
              <a:t>);</a:t>
            </a:r>
          </a:p>
          <a:p>
            <a:r>
              <a:rPr lang="en-GB" sz="2200" b="1" dirty="0" smtClean="0">
                <a:latin typeface="Arial" pitchFamily="34" charset="0"/>
                <a:cs typeface="Arial" pitchFamily="34" charset="0"/>
              </a:rPr>
              <a:t>end </a:t>
            </a:r>
            <a:r>
              <a:rPr lang="en-GB" sz="2200" dirty="0" err="1" smtClean="0">
                <a:latin typeface="Arial" pitchFamily="34" charset="0"/>
                <a:cs typeface="Arial" pitchFamily="34" charset="0"/>
              </a:rPr>
              <a:t>d_ff_gated</a:t>
            </a:r>
            <a:r>
              <a:rPr lang="en-GB" sz="2200" dirty="0" smtClean="0">
                <a:latin typeface="Arial" pitchFamily="34" charset="0"/>
                <a:cs typeface="Arial" pitchFamily="34" charset="0"/>
              </a:rPr>
              <a:t>;</a:t>
            </a:r>
          </a:p>
          <a:p>
            <a:r>
              <a:rPr lang="en-GB" sz="2200" b="1" dirty="0" smtClean="0">
                <a:latin typeface="Arial" pitchFamily="34" charset="0"/>
                <a:cs typeface="Arial" pitchFamily="34" charset="0"/>
              </a:rPr>
              <a:t>architecture </a:t>
            </a:r>
            <a:r>
              <a:rPr lang="en-GB" sz="2200" dirty="0" err="1" smtClean="0">
                <a:latin typeface="Arial" pitchFamily="34" charset="0"/>
                <a:cs typeface="Arial" pitchFamily="34" charset="0"/>
              </a:rPr>
              <a:t>behavioral</a:t>
            </a:r>
            <a:r>
              <a:rPr lang="en-GB" sz="2200" b="1" dirty="0" smtClean="0">
                <a:latin typeface="Arial" pitchFamily="34" charset="0"/>
                <a:cs typeface="Arial" pitchFamily="34" charset="0"/>
              </a:rPr>
              <a:t> of </a:t>
            </a:r>
            <a:r>
              <a:rPr lang="en-GB" sz="2200" dirty="0" err="1" smtClean="0">
                <a:latin typeface="Arial" pitchFamily="34" charset="0"/>
                <a:cs typeface="Arial" pitchFamily="34" charset="0"/>
              </a:rPr>
              <a:t>d_ff_gated</a:t>
            </a:r>
            <a:r>
              <a:rPr lang="en-GB" sz="2200" dirty="0" smtClean="0">
                <a:latin typeface="Arial" pitchFamily="34" charset="0"/>
                <a:cs typeface="Arial" pitchFamily="34" charset="0"/>
              </a:rPr>
              <a:t> </a:t>
            </a:r>
            <a:r>
              <a:rPr lang="en-GB" sz="2200" b="1" dirty="0" smtClean="0">
                <a:latin typeface="Arial" pitchFamily="34" charset="0"/>
                <a:cs typeface="Arial" pitchFamily="34" charset="0"/>
              </a:rPr>
              <a:t>is</a:t>
            </a:r>
          </a:p>
          <a:p>
            <a:r>
              <a:rPr lang="en-GB" sz="2200" b="1" dirty="0" smtClean="0">
                <a:latin typeface="Arial" pitchFamily="34" charset="0"/>
                <a:cs typeface="Arial" pitchFamily="34" charset="0"/>
              </a:rPr>
              <a:t>	signal </a:t>
            </a:r>
            <a:r>
              <a:rPr lang="en-GB" sz="2200" dirty="0" err="1" smtClean="0">
                <a:latin typeface="Arial" pitchFamily="34" charset="0"/>
                <a:cs typeface="Arial" pitchFamily="34" charset="0"/>
              </a:rPr>
              <a:t>gated_clk</a:t>
            </a:r>
            <a:r>
              <a:rPr lang="en-GB" sz="2200" dirty="0" smtClean="0">
                <a:latin typeface="Arial" pitchFamily="34" charset="0"/>
                <a:cs typeface="Arial" pitchFamily="34" charset="0"/>
              </a:rPr>
              <a:t> : </a:t>
            </a:r>
            <a:r>
              <a:rPr lang="en-GB" sz="2200" dirty="0" err="1" smtClean="0">
                <a:latin typeface="Arial" pitchFamily="34" charset="0"/>
                <a:cs typeface="Arial" pitchFamily="34" charset="0"/>
              </a:rPr>
              <a:t>std_logic</a:t>
            </a:r>
            <a:r>
              <a:rPr lang="en-GB" sz="2200" dirty="0" smtClean="0">
                <a:latin typeface="Arial" pitchFamily="34" charset="0"/>
                <a:cs typeface="Arial" pitchFamily="34" charset="0"/>
              </a:rPr>
              <a:t>;</a:t>
            </a:r>
          </a:p>
          <a:p>
            <a:r>
              <a:rPr lang="en-GB" sz="2200" b="1" dirty="0" smtClean="0">
                <a:latin typeface="Arial" pitchFamily="34" charset="0"/>
                <a:cs typeface="Arial" pitchFamily="34" charset="0"/>
              </a:rPr>
              <a:t>begin</a:t>
            </a:r>
          </a:p>
          <a:p>
            <a:r>
              <a:rPr lang="en-GB" sz="2200" dirty="0" smtClean="0">
                <a:latin typeface="Arial" pitchFamily="34" charset="0"/>
                <a:cs typeface="Arial" pitchFamily="34" charset="0"/>
              </a:rPr>
              <a:t>	</a:t>
            </a:r>
            <a:r>
              <a:rPr lang="en-GB" sz="2200" dirty="0" err="1" smtClean="0">
                <a:latin typeface="Arial" pitchFamily="34" charset="0"/>
                <a:cs typeface="Arial" pitchFamily="34" charset="0"/>
              </a:rPr>
              <a:t>gated_clk</a:t>
            </a:r>
            <a:r>
              <a:rPr lang="en-GB" sz="2200" dirty="0" smtClean="0">
                <a:latin typeface="Arial" pitchFamily="34" charset="0"/>
                <a:cs typeface="Arial" pitchFamily="34" charset="0"/>
              </a:rPr>
              <a:t> &lt;= </a:t>
            </a:r>
            <a:r>
              <a:rPr lang="en-GB" sz="2200" dirty="0" err="1" smtClean="0">
                <a:latin typeface="Arial" pitchFamily="34" charset="0"/>
                <a:cs typeface="Arial" pitchFamily="34" charset="0"/>
              </a:rPr>
              <a:t>clk</a:t>
            </a:r>
            <a:r>
              <a:rPr lang="en-GB" sz="2200" dirty="0" smtClean="0">
                <a:latin typeface="Arial" pitchFamily="34" charset="0"/>
                <a:cs typeface="Arial" pitchFamily="34" charset="0"/>
              </a:rPr>
              <a:t> </a:t>
            </a:r>
            <a:r>
              <a:rPr lang="en-GB" sz="2200" b="1" dirty="0" smtClean="0">
                <a:latin typeface="Arial" pitchFamily="34" charset="0"/>
                <a:cs typeface="Arial" pitchFamily="34" charset="0"/>
              </a:rPr>
              <a:t>when </a:t>
            </a:r>
            <a:r>
              <a:rPr lang="en-GB" sz="2200" dirty="0" smtClean="0">
                <a:latin typeface="Arial" pitchFamily="34" charset="0"/>
                <a:cs typeface="Arial" pitchFamily="34" charset="0"/>
              </a:rPr>
              <a:t>en = '1' </a:t>
            </a:r>
            <a:r>
              <a:rPr lang="en-GB" sz="2200" b="1" dirty="0" smtClean="0">
                <a:latin typeface="Arial" pitchFamily="34" charset="0"/>
                <a:cs typeface="Arial" pitchFamily="34" charset="0"/>
              </a:rPr>
              <a:t>else </a:t>
            </a:r>
            <a:r>
              <a:rPr lang="en-GB" sz="2200" dirty="0" smtClean="0">
                <a:latin typeface="Arial" pitchFamily="34" charset="0"/>
                <a:cs typeface="Arial" pitchFamily="34" charset="0"/>
              </a:rPr>
              <a:t>'1';</a:t>
            </a:r>
          </a:p>
          <a:p>
            <a:r>
              <a:rPr lang="en-GB" sz="2200" b="1" dirty="0" smtClean="0">
                <a:latin typeface="Arial" pitchFamily="34" charset="0"/>
                <a:cs typeface="Arial" pitchFamily="34" charset="0"/>
              </a:rPr>
              <a:t>	process </a:t>
            </a:r>
            <a:r>
              <a:rPr lang="en-GB" sz="2200" dirty="0" smtClean="0">
                <a:latin typeface="Arial" pitchFamily="34" charset="0"/>
                <a:cs typeface="Arial" pitchFamily="34" charset="0"/>
              </a:rPr>
              <a:t>(</a:t>
            </a:r>
            <a:r>
              <a:rPr lang="en-GB" sz="2200" dirty="0" err="1" smtClean="0">
                <a:latin typeface="Arial" pitchFamily="34" charset="0"/>
                <a:cs typeface="Arial" pitchFamily="34" charset="0"/>
              </a:rPr>
              <a:t>gated_clk</a:t>
            </a:r>
            <a:r>
              <a:rPr lang="en-GB" sz="2200" dirty="0" smtClean="0">
                <a:latin typeface="Arial" pitchFamily="34" charset="0"/>
                <a:cs typeface="Arial" pitchFamily="34" charset="0"/>
              </a:rPr>
              <a:t>)</a:t>
            </a:r>
          </a:p>
          <a:p>
            <a:r>
              <a:rPr lang="en-GB" sz="2200" b="1" dirty="0" smtClean="0">
                <a:latin typeface="Arial" pitchFamily="34" charset="0"/>
                <a:cs typeface="Arial" pitchFamily="34" charset="0"/>
              </a:rPr>
              <a:t>	begin</a:t>
            </a:r>
          </a:p>
          <a:p>
            <a:r>
              <a:rPr lang="en-GB" sz="2200" b="1" dirty="0" smtClean="0">
                <a:latin typeface="Arial" pitchFamily="34" charset="0"/>
                <a:cs typeface="Arial" pitchFamily="34" charset="0"/>
              </a:rPr>
              <a:t>		if </a:t>
            </a:r>
            <a:r>
              <a:rPr lang="en-GB" sz="2200" dirty="0" err="1" smtClean="0">
                <a:latin typeface="Arial" pitchFamily="34" charset="0"/>
                <a:cs typeface="Arial" pitchFamily="34" charset="0"/>
              </a:rPr>
              <a:t>gated_clk'event</a:t>
            </a:r>
            <a:r>
              <a:rPr lang="en-GB" sz="2200" b="1" dirty="0" smtClean="0">
                <a:latin typeface="Arial" pitchFamily="34" charset="0"/>
                <a:cs typeface="Arial" pitchFamily="34" charset="0"/>
              </a:rPr>
              <a:t> and </a:t>
            </a:r>
            <a:r>
              <a:rPr lang="en-GB" sz="2200" dirty="0" err="1" smtClean="0">
                <a:latin typeface="Arial" pitchFamily="34" charset="0"/>
                <a:cs typeface="Arial" pitchFamily="34" charset="0"/>
              </a:rPr>
              <a:t>gated_clk</a:t>
            </a:r>
            <a:r>
              <a:rPr lang="en-GB" sz="2200" dirty="0" smtClean="0">
                <a:latin typeface="Arial" pitchFamily="34" charset="0"/>
                <a:cs typeface="Arial" pitchFamily="34" charset="0"/>
              </a:rPr>
              <a:t> = '1' </a:t>
            </a:r>
          </a:p>
          <a:p>
            <a:r>
              <a:rPr lang="en-GB" sz="2200" b="1" dirty="0" smtClean="0">
                <a:latin typeface="Arial" pitchFamily="34" charset="0"/>
                <a:cs typeface="Arial" pitchFamily="34" charset="0"/>
              </a:rPr>
              <a:t>		then </a:t>
            </a:r>
            <a:r>
              <a:rPr lang="en-GB" sz="2200" dirty="0" smtClean="0">
                <a:latin typeface="Arial" pitchFamily="34" charset="0"/>
                <a:cs typeface="Arial" pitchFamily="34" charset="0"/>
              </a:rPr>
              <a:t>q &lt;= d;</a:t>
            </a:r>
          </a:p>
          <a:p>
            <a:r>
              <a:rPr lang="en-GB" sz="2200" b="1" dirty="0" smtClean="0">
                <a:latin typeface="Arial" pitchFamily="34" charset="0"/>
                <a:cs typeface="Arial" pitchFamily="34" charset="0"/>
              </a:rPr>
              <a:t>		end if;</a:t>
            </a:r>
          </a:p>
          <a:p>
            <a:r>
              <a:rPr lang="en-GB" sz="2200" b="1" dirty="0" smtClean="0">
                <a:latin typeface="Arial" pitchFamily="34" charset="0"/>
                <a:cs typeface="Arial" pitchFamily="34" charset="0"/>
              </a:rPr>
              <a:t>	end process;</a:t>
            </a:r>
          </a:p>
          <a:p>
            <a:r>
              <a:rPr lang="en-GB" sz="2200" b="1" dirty="0" smtClean="0">
                <a:latin typeface="Arial" pitchFamily="34" charset="0"/>
                <a:cs typeface="Arial" pitchFamily="34" charset="0"/>
              </a:rPr>
              <a:t>end </a:t>
            </a:r>
            <a:r>
              <a:rPr lang="en-GB" sz="2200" dirty="0" err="1" smtClean="0">
                <a:latin typeface="Arial" pitchFamily="34" charset="0"/>
                <a:cs typeface="Arial" pitchFamily="34" charset="0"/>
              </a:rPr>
              <a:t>behavioral</a:t>
            </a:r>
            <a:r>
              <a:rPr lang="en-GB" sz="2200" dirty="0" smtClean="0">
                <a:latin typeface="Arial" pitchFamily="34" charset="0"/>
                <a:cs typeface="Arial" pitchFamily="34" charset="0"/>
              </a:rPr>
              <a:t>;</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24</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pPr algn="r"/>
            <a:r>
              <a:rPr lang="en-GB" altLang="et-EE" sz="2900" u="sng" dirty="0" smtClean="0">
                <a:solidFill>
                  <a:srgbClr val="A20000"/>
                </a:solidFill>
                <a:latin typeface="Comic Sans MS" panose="030F0702030302020204" pitchFamily="66" charset="0"/>
              </a:rPr>
              <a:t>Gated data flip-flop</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pic>
        <p:nvPicPr>
          <p:cNvPr id="6" name="Picture 4" descr="AAIJCQK0"/>
          <p:cNvPicPr>
            <a:picLocks noChangeAspect="1" noChangeArrowheads="1"/>
          </p:cNvPicPr>
          <p:nvPr/>
        </p:nvPicPr>
        <p:blipFill>
          <a:blip r:embed="rId2" cstate="print"/>
          <a:srcRect/>
          <a:stretch>
            <a:fillRect/>
          </a:stretch>
        </p:blipFill>
        <p:spPr bwMode="auto">
          <a:xfrm>
            <a:off x="684213" y="679290"/>
            <a:ext cx="5792787" cy="2292510"/>
          </a:xfrm>
          <a:prstGeom prst="rect">
            <a:avLst/>
          </a:prstGeom>
          <a:noFill/>
        </p:spPr>
      </p:pic>
      <p:sp>
        <p:nvSpPr>
          <p:cNvPr id="8" name="TextBox 7"/>
          <p:cNvSpPr txBox="1"/>
          <p:nvPr/>
        </p:nvSpPr>
        <p:spPr>
          <a:xfrm>
            <a:off x="533400" y="3049012"/>
            <a:ext cx="8077200" cy="3046988"/>
          </a:xfrm>
          <a:prstGeom prst="rect">
            <a:avLst/>
          </a:prstGeom>
          <a:noFill/>
        </p:spPr>
        <p:txBody>
          <a:bodyPr wrap="square" rtlCol="0">
            <a:spAutoFit/>
          </a:bodyPr>
          <a:lstStyle/>
          <a:p>
            <a:r>
              <a:rPr lang="en-GB" sz="2400" dirty="0" smtClean="0"/>
              <a:t>Glitches on the en input do not affect the state of the flip-flop, as long as en is stable for a time equal to the flip-flop’s setup time prior to the positive edge of the clock. If the enable signal is derived from logic clocked by the same clock, any changes (including glitches) in its value should occur immediately after the positive clock edge. Accordingly, any glitches in the enable signal will have ended long before the setup time of the next triggering clock edge.</a:t>
            </a:r>
            <a:endParaRPr lang="en-GB" sz="2400" dirty="0"/>
          </a:p>
        </p:txBody>
      </p:sp>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25</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pPr algn="r"/>
            <a:r>
              <a:rPr lang="en-GB" altLang="et-EE" sz="2900" u="sng" dirty="0" smtClean="0">
                <a:solidFill>
                  <a:srgbClr val="A20000"/>
                </a:solidFill>
                <a:latin typeface="Comic Sans MS" panose="030F0702030302020204" pitchFamily="66" charset="0"/>
              </a:rPr>
              <a:t>Gated data flip-flop</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Rectangle 6"/>
          <p:cNvSpPr/>
          <p:nvPr/>
        </p:nvSpPr>
        <p:spPr>
          <a:xfrm>
            <a:off x="990600" y="751344"/>
            <a:ext cx="7543800" cy="5509200"/>
          </a:xfrm>
          <a:prstGeom prst="rect">
            <a:avLst/>
          </a:prstGeom>
        </p:spPr>
        <p:txBody>
          <a:bodyPr wrap="square">
            <a:spAutoFit/>
          </a:bodyPr>
          <a:lstStyle/>
          <a:p>
            <a:r>
              <a:rPr lang="en-GB" sz="2200" b="1" dirty="0" smtClean="0">
                <a:latin typeface="Arial" pitchFamily="34" charset="0"/>
                <a:cs typeface="Arial" pitchFamily="34" charset="0"/>
              </a:rPr>
              <a:t>entity </a:t>
            </a:r>
            <a:r>
              <a:rPr lang="en-GB" sz="2200" dirty="0" err="1" smtClean="0">
                <a:latin typeface="Arial" pitchFamily="34" charset="0"/>
                <a:cs typeface="Arial" pitchFamily="34" charset="0"/>
              </a:rPr>
              <a:t>d_ff_enabled</a:t>
            </a:r>
            <a:r>
              <a:rPr lang="en-GB" sz="2200" b="1" dirty="0" smtClean="0">
                <a:latin typeface="Arial" pitchFamily="34" charset="0"/>
                <a:cs typeface="Arial" pitchFamily="34" charset="0"/>
              </a:rPr>
              <a:t> is</a:t>
            </a:r>
          </a:p>
          <a:p>
            <a:r>
              <a:rPr lang="en-GB" sz="2200" b="1" dirty="0" smtClean="0">
                <a:latin typeface="Arial" pitchFamily="34" charset="0"/>
                <a:cs typeface="Arial" pitchFamily="34" charset="0"/>
              </a:rPr>
              <a:t>	port (</a:t>
            </a:r>
            <a:r>
              <a:rPr lang="en-GB" sz="2200" dirty="0" smtClean="0">
                <a:latin typeface="Arial" pitchFamily="34" charset="0"/>
                <a:cs typeface="Arial" pitchFamily="34" charset="0"/>
              </a:rPr>
              <a:t>d, </a:t>
            </a:r>
            <a:r>
              <a:rPr lang="en-GB" sz="2200" dirty="0" err="1" smtClean="0">
                <a:latin typeface="Arial" pitchFamily="34" charset="0"/>
                <a:cs typeface="Arial" pitchFamily="34" charset="0"/>
              </a:rPr>
              <a:t>clk</a:t>
            </a:r>
            <a:r>
              <a:rPr lang="en-GB" sz="2200" dirty="0" smtClean="0">
                <a:latin typeface="Arial" pitchFamily="34" charset="0"/>
                <a:cs typeface="Arial" pitchFamily="34" charset="0"/>
              </a:rPr>
              <a:t>, en: </a:t>
            </a:r>
            <a:r>
              <a:rPr lang="en-GB" sz="2200" b="1" dirty="0" smtClean="0">
                <a:latin typeface="Arial" pitchFamily="34" charset="0"/>
                <a:cs typeface="Arial" pitchFamily="34" charset="0"/>
              </a:rPr>
              <a:t>in </a:t>
            </a:r>
            <a:r>
              <a:rPr lang="en-GB" sz="2200" dirty="0" err="1" smtClean="0">
                <a:latin typeface="Arial" pitchFamily="34" charset="0"/>
                <a:cs typeface="Arial" pitchFamily="34" charset="0"/>
              </a:rPr>
              <a:t>std_logic</a:t>
            </a:r>
            <a:r>
              <a:rPr lang="en-GB" sz="2200" dirty="0" smtClean="0">
                <a:latin typeface="Arial" pitchFamily="34" charset="0"/>
                <a:cs typeface="Arial" pitchFamily="34" charset="0"/>
              </a:rPr>
              <a:t>; q: </a:t>
            </a:r>
            <a:r>
              <a:rPr lang="en-GB" sz="2200" b="1" dirty="0" smtClean="0">
                <a:latin typeface="Arial" pitchFamily="34" charset="0"/>
                <a:cs typeface="Arial" pitchFamily="34" charset="0"/>
              </a:rPr>
              <a:t>out </a:t>
            </a:r>
            <a:r>
              <a:rPr lang="en-GB" sz="2200" dirty="0" err="1" smtClean="0">
                <a:latin typeface="Arial" pitchFamily="34" charset="0"/>
                <a:cs typeface="Arial" pitchFamily="34" charset="0"/>
              </a:rPr>
              <a:t>std_logic</a:t>
            </a:r>
            <a:r>
              <a:rPr lang="en-GB" sz="2200" dirty="0" smtClean="0">
                <a:latin typeface="Arial" pitchFamily="34" charset="0"/>
                <a:cs typeface="Arial" pitchFamily="34" charset="0"/>
              </a:rPr>
              <a:t>);</a:t>
            </a:r>
          </a:p>
          <a:p>
            <a:r>
              <a:rPr lang="en-GB" sz="2200" b="1" dirty="0" smtClean="0">
                <a:latin typeface="Arial" pitchFamily="34" charset="0"/>
                <a:cs typeface="Arial" pitchFamily="34" charset="0"/>
              </a:rPr>
              <a:t>end </a:t>
            </a:r>
            <a:r>
              <a:rPr lang="en-GB" sz="2200" dirty="0" err="1" smtClean="0">
                <a:latin typeface="Arial" pitchFamily="34" charset="0"/>
                <a:cs typeface="Arial" pitchFamily="34" charset="0"/>
              </a:rPr>
              <a:t>d_ff_enabled</a:t>
            </a:r>
            <a:r>
              <a:rPr lang="en-GB" sz="2200" dirty="0" smtClean="0">
                <a:latin typeface="Arial" pitchFamily="34" charset="0"/>
                <a:cs typeface="Arial" pitchFamily="34" charset="0"/>
              </a:rPr>
              <a:t>;</a:t>
            </a:r>
          </a:p>
          <a:p>
            <a:r>
              <a:rPr lang="en-GB" sz="2200" b="1" dirty="0" smtClean="0">
                <a:latin typeface="Arial" pitchFamily="34" charset="0"/>
                <a:cs typeface="Arial" pitchFamily="34" charset="0"/>
              </a:rPr>
              <a:t>architecture </a:t>
            </a:r>
            <a:r>
              <a:rPr lang="en-GB" sz="2200" dirty="0" err="1" smtClean="0">
                <a:latin typeface="Arial" pitchFamily="34" charset="0"/>
                <a:cs typeface="Arial" pitchFamily="34" charset="0"/>
              </a:rPr>
              <a:t>behavioral</a:t>
            </a:r>
            <a:r>
              <a:rPr lang="en-GB" sz="2200" b="1" dirty="0" smtClean="0">
                <a:latin typeface="Arial" pitchFamily="34" charset="0"/>
                <a:cs typeface="Arial" pitchFamily="34" charset="0"/>
              </a:rPr>
              <a:t> of </a:t>
            </a:r>
            <a:r>
              <a:rPr lang="en-GB" sz="2200" dirty="0" err="1" smtClean="0">
                <a:latin typeface="Arial" pitchFamily="34" charset="0"/>
                <a:cs typeface="Arial" pitchFamily="34" charset="0"/>
              </a:rPr>
              <a:t>d_ff_enabled</a:t>
            </a:r>
            <a:r>
              <a:rPr lang="en-GB" sz="2200" b="1" dirty="0" smtClean="0">
                <a:latin typeface="Arial" pitchFamily="34" charset="0"/>
                <a:cs typeface="Arial" pitchFamily="34" charset="0"/>
              </a:rPr>
              <a:t> is</a:t>
            </a:r>
          </a:p>
          <a:p>
            <a:r>
              <a:rPr lang="en-GB" sz="2200" b="1" dirty="0" smtClean="0">
                <a:latin typeface="Arial" pitchFamily="34" charset="0"/>
                <a:cs typeface="Arial" pitchFamily="34" charset="0"/>
              </a:rPr>
              <a:t>	signal </a:t>
            </a:r>
            <a:r>
              <a:rPr lang="en-GB" sz="2200" dirty="0" err="1" smtClean="0">
                <a:latin typeface="Arial" pitchFamily="34" charset="0"/>
                <a:cs typeface="Arial" pitchFamily="34" charset="0"/>
              </a:rPr>
              <a:t>q_sig</a:t>
            </a:r>
            <a:r>
              <a:rPr lang="en-GB" sz="2200" dirty="0" smtClean="0">
                <a:latin typeface="Arial" pitchFamily="34" charset="0"/>
                <a:cs typeface="Arial" pitchFamily="34" charset="0"/>
              </a:rPr>
              <a:t> : </a:t>
            </a:r>
            <a:r>
              <a:rPr lang="en-GB" sz="2200" dirty="0" err="1" smtClean="0">
                <a:latin typeface="Arial" pitchFamily="34" charset="0"/>
                <a:cs typeface="Arial" pitchFamily="34" charset="0"/>
              </a:rPr>
              <a:t>std_logic</a:t>
            </a:r>
            <a:r>
              <a:rPr lang="en-GB" sz="2200" dirty="0" smtClean="0">
                <a:latin typeface="Arial" pitchFamily="34" charset="0"/>
                <a:cs typeface="Arial" pitchFamily="34" charset="0"/>
              </a:rPr>
              <a:t>;</a:t>
            </a:r>
          </a:p>
          <a:p>
            <a:r>
              <a:rPr lang="en-GB" sz="2200" b="1" dirty="0" smtClean="0">
                <a:latin typeface="Arial" pitchFamily="34" charset="0"/>
                <a:cs typeface="Arial" pitchFamily="34" charset="0"/>
              </a:rPr>
              <a:t>begin</a:t>
            </a:r>
          </a:p>
          <a:p>
            <a:r>
              <a:rPr lang="en-GB" sz="2200" b="1" dirty="0" smtClean="0">
                <a:latin typeface="Arial" pitchFamily="34" charset="0"/>
                <a:cs typeface="Arial" pitchFamily="34" charset="0"/>
              </a:rPr>
              <a:t>	process </a:t>
            </a:r>
            <a:r>
              <a:rPr lang="en-GB" sz="2200" dirty="0" smtClean="0">
                <a:latin typeface="Arial" pitchFamily="34" charset="0"/>
                <a:cs typeface="Arial" pitchFamily="34" charset="0"/>
              </a:rPr>
              <a:t>(</a:t>
            </a:r>
            <a:r>
              <a:rPr lang="en-GB" sz="2200" dirty="0" err="1" smtClean="0">
                <a:latin typeface="Arial" pitchFamily="34" charset="0"/>
                <a:cs typeface="Arial" pitchFamily="34" charset="0"/>
              </a:rPr>
              <a:t>clk</a:t>
            </a:r>
            <a:r>
              <a:rPr lang="en-GB" sz="2200" dirty="0" smtClean="0">
                <a:latin typeface="Arial" pitchFamily="34" charset="0"/>
                <a:cs typeface="Arial" pitchFamily="34" charset="0"/>
              </a:rPr>
              <a:t>)</a:t>
            </a:r>
          </a:p>
          <a:p>
            <a:r>
              <a:rPr lang="en-GB" sz="2200" b="1" dirty="0" smtClean="0">
                <a:latin typeface="Arial" pitchFamily="34" charset="0"/>
                <a:cs typeface="Arial" pitchFamily="34" charset="0"/>
              </a:rPr>
              <a:t>	begin</a:t>
            </a:r>
          </a:p>
          <a:p>
            <a:r>
              <a:rPr lang="en-GB" sz="2200" b="1" dirty="0" smtClean="0">
                <a:latin typeface="Arial" pitchFamily="34" charset="0"/>
                <a:cs typeface="Arial" pitchFamily="34" charset="0"/>
              </a:rPr>
              <a:t>		if </a:t>
            </a:r>
            <a:r>
              <a:rPr lang="en-GB" sz="2200" dirty="0" err="1" smtClean="0">
                <a:latin typeface="Arial" pitchFamily="34" charset="0"/>
                <a:cs typeface="Arial" pitchFamily="34" charset="0"/>
              </a:rPr>
              <a:t>clk'event</a:t>
            </a:r>
            <a:r>
              <a:rPr lang="en-GB" sz="2200" dirty="0" smtClean="0">
                <a:latin typeface="Arial" pitchFamily="34" charset="0"/>
                <a:cs typeface="Arial" pitchFamily="34" charset="0"/>
              </a:rPr>
              <a:t> and </a:t>
            </a:r>
            <a:r>
              <a:rPr lang="en-GB" sz="2200" dirty="0" err="1" smtClean="0">
                <a:latin typeface="Arial" pitchFamily="34" charset="0"/>
                <a:cs typeface="Arial" pitchFamily="34" charset="0"/>
              </a:rPr>
              <a:t>clk</a:t>
            </a:r>
            <a:r>
              <a:rPr lang="en-GB" sz="2200" dirty="0" smtClean="0">
                <a:latin typeface="Arial" pitchFamily="34" charset="0"/>
                <a:cs typeface="Arial" pitchFamily="34" charset="0"/>
              </a:rPr>
              <a:t> = '1' </a:t>
            </a:r>
            <a:r>
              <a:rPr lang="en-GB" sz="2200" b="1" dirty="0" smtClean="0">
                <a:latin typeface="Arial" pitchFamily="34" charset="0"/>
                <a:cs typeface="Arial" pitchFamily="34" charset="0"/>
              </a:rPr>
              <a:t>then</a:t>
            </a:r>
          </a:p>
          <a:p>
            <a:r>
              <a:rPr lang="en-GB" sz="2200" b="1" dirty="0" smtClean="0">
                <a:latin typeface="Arial" pitchFamily="34" charset="0"/>
                <a:cs typeface="Arial" pitchFamily="34" charset="0"/>
              </a:rPr>
              <a:t>			if </a:t>
            </a:r>
            <a:r>
              <a:rPr lang="en-GB" sz="2200" dirty="0" smtClean="0">
                <a:latin typeface="Arial" pitchFamily="34" charset="0"/>
                <a:cs typeface="Arial" pitchFamily="34" charset="0"/>
              </a:rPr>
              <a:t>en = '1' </a:t>
            </a:r>
            <a:r>
              <a:rPr lang="en-GB" sz="2200" b="1" dirty="0" smtClean="0">
                <a:latin typeface="Arial" pitchFamily="34" charset="0"/>
                <a:cs typeface="Arial" pitchFamily="34" charset="0"/>
              </a:rPr>
              <a:t>then </a:t>
            </a:r>
            <a:r>
              <a:rPr lang="en-GB" sz="2200" dirty="0" err="1" smtClean="0">
                <a:latin typeface="Arial" pitchFamily="34" charset="0"/>
                <a:cs typeface="Arial" pitchFamily="34" charset="0"/>
              </a:rPr>
              <a:t>q_sig</a:t>
            </a:r>
            <a:r>
              <a:rPr lang="en-GB" sz="2200" dirty="0" smtClean="0">
                <a:latin typeface="Arial" pitchFamily="34" charset="0"/>
                <a:cs typeface="Arial" pitchFamily="34" charset="0"/>
              </a:rPr>
              <a:t> &lt;= d;</a:t>
            </a:r>
          </a:p>
          <a:p>
            <a:r>
              <a:rPr lang="en-GB" sz="2200" b="1" dirty="0" smtClean="0">
                <a:latin typeface="Arial" pitchFamily="34" charset="0"/>
                <a:cs typeface="Arial" pitchFamily="34" charset="0"/>
              </a:rPr>
              <a:t>			else </a:t>
            </a:r>
            <a:r>
              <a:rPr lang="en-GB" sz="2200" dirty="0" err="1" smtClean="0">
                <a:latin typeface="Arial" pitchFamily="34" charset="0"/>
                <a:cs typeface="Arial" pitchFamily="34" charset="0"/>
              </a:rPr>
              <a:t>q_sig</a:t>
            </a:r>
            <a:r>
              <a:rPr lang="en-GB" sz="2200" dirty="0" smtClean="0">
                <a:latin typeface="Arial" pitchFamily="34" charset="0"/>
                <a:cs typeface="Arial" pitchFamily="34" charset="0"/>
              </a:rPr>
              <a:t> &lt;= </a:t>
            </a:r>
            <a:r>
              <a:rPr lang="en-GB" sz="2200" dirty="0" err="1" smtClean="0">
                <a:latin typeface="Arial" pitchFamily="34" charset="0"/>
                <a:cs typeface="Arial" pitchFamily="34" charset="0"/>
              </a:rPr>
              <a:t>q_sig</a:t>
            </a:r>
            <a:r>
              <a:rPr lang="en-GB" sz="2200" dirty="0" smtClean="0">
                <a:latin typeface="Arial" pitchFamily="34" charset="0"/>
                <a:cs typeface="Arial" pitchFamily="34" charset="0"/>
              </a:rPr>
              <a:t>;</a:t>
            </a:r>
          </a:p>
          <a:p>
            <a:r>
              <a:rPr lang="en-GB" sz="2200" b="1" dirty="0" smtClean="0">
                <a:latin typeface="Arial" pitchFamily="34" charset="0"/>
                <a:cs typeface="Arial" pitchFamily="34" charset="0"/>
              </a:rPr>
              <a:t>			end if;</a:t>
            </a:r>
          </a:p>
          <a:p>
            <a:r>
              <a:rPr lang="en-GB" sz="2200" b="1" dirty="0" smtClean="0">
                <a:latin typeface="Arial" pitchFamily="34" charset="0"/>
                <a:cs typeface="Arial" pitchFamily="34" charset="0"/>
              </a:rPr>
              <a:t>		end if;</a:t>
            </a:r>
          </a:p>
          <a:p>
            <a:r>
              <a:rPr lang="en-GB" sz="2200" b="1" dirty="0" smtClean="0">
                <a:latin typeface="Arial" pitchFamily="34" charset="0"/>
                <a:cs typeface="Arial" pitchFamily="34" charset="0"/>
              </a:rPr>
              <a:t>	end process;</a:t>
            </a:r>
          </a:p>
          <a:p>
            <a:r>
              <a:rPr lang="en-GB" sz="2200" dirty="0" smtClean="0">
                <a:latin typeface="Arial" pitchFamily="34" charset="0"/>
                <a:cs typeface="Arial" pitchFamily="34" charset="0"/>
              </a:rPr>
              <a:t>q &lt;= </a:t>
            </a:r>
            <a:r>
              <a:rPr lang="en-GB" sz="2200" dirty="0" err="1" smtClean="0">
                <a:latin typeface="Arial" pitchFamily="34" charset="0"/>
                <a:cs typeface="Arial" pitchFamily="34" charset="0"/>
              </a:rPr>
              <a:t>q_sig</a:t>
            </a:r>
            <a:r>
              <a:rPr lang="en-GB" sz="2200" dirty="0" smtClean="0">
                <a:latin typeface="Arial" pitchFamily="34" charset="0"/>
                <a:cs typeface="Arial" pitchFamily="34" charset="0"/>
              </a:rPr>
              <a:t>;</a:t>
            </a:r>
          </a:p>
          <a:p>
            <a:r>
              <a:rPr lang="en-GB" sz="2200" b="1" dirty="0" smtClean="0">
                <a:latin typeface="Arial" pitchFamily="34" charset="0"/>
                <a:cs typeface="Arial" pitchFamily="34" charset="0"/>
              </a:rPr>
              <a:t>end </a:t>
            </a:r>
            <a:r>
              <a:rPr lang="en-GB" sz="2200" b="1" dirty="0" err="1" smtClean="0">
                <a:latin typeface="Arial" pitchFamily="34" charset="0"/>
                <a:cs typeface="Arial" pitchFamily="34" charset="0"/>
              </a:rPr>
              <a:t>behavioral</a:t>
            </a:r>
            <a:r>
              <a:rPr lang="en-GB" sz="2200" b="1" dirty="0" smtClean="0">
                <a:latin typeface="Arial" pitchFamily="34" charset="0"/>
                <a:cs typeface="Arial" pitchFamily="34" charset="0"/>
              </a:rPr>
              <a:t>;</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26</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pPr algn="r"/>
            <a:r>
              <a:rPr lang="en-GB" altLang="et-EE" sz="2900" u="sng" dirty="0" smtClean="0">
                <a:solidFill>
                  <a:srgbClr val="A20000"/>
                </a:solidFill>
                <a:latin typeface="Comic Sans MS" panose="030F0702030302020204" pitchFamily="66" charset="0"/>
              </a:rPr>
              <a:t>Detecting non–clock signal edges</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9" name="TextBox 8"/>
          <p:cNvSpPr txBox="1"/>
          <p:nvPr/>
        </p:nvSpPr>
        <p:spPr>
          <a:xfrm>
            <a:off x="381000" y="762000"/>
            <a:ext cx="8458200" cy="1938992"/>
          </a:xfrm>
          <a:prstGeom prst="rect">
            <a:avLst/>
          </a:prstGeom>
          <a:noFill/>
        </p:spPr>
        <p:txBody>
          <a:bodyPr wrap="square" rtlCol="0">
            <a:spAutoFit/>
          </a:bodyPr>
          <a:lstStyle/>
          <a:p>
            <a:r>
              <a:rPr lang="en-GB" sz="2400" dirty="0" smtClean="0">
                <a:latin typeface="Arial" pitchFamily="34" charset="0"/>
                <a:cs typeface="Arial" pitchFamily="34" charset="0"/>
              </a:rPr>
              <a:t>Often a design requires that some action be carried out when an event occurs on a signal other than the clock signal.</a:t>
            </a:r>
          </a:p>
          <a:p>
            <a:r>
              <a:rPr lang="en-GB" sz="2400" dirty="0" smtClean="0"/>
              <a:t>A </a:t>
            </a:r>
            <a:r>
              <a:rPr lang="en-GB" sz="2400" i="1" dirty="0" smtClean="0"/>
              <a:t>synchronous edge detector </a:t>
            </a:r>
            <a:r>
              <a:rPr lang="en-GB" sz="2400" dirty="0" smtClean="0"/>
              <a:t>generates a synchronous pulse of one clock duration whenever it detects the required edge of a specified signal.</a:t>
            </a:r>
          </a:p>
        </p:txBody>
      </p:sp>
      <p:sp>
        <p:nvSpPr>
          <p:cNvPr id="10" name="TextBox 9"/>
          <p:cNvSpPr txBox="1"/>
          <p:nvPr/>
        </p:nvSpPr>
        <p:spPr>
          <a:xfrm>
            <a:off x="609600" y="4876800"/>
            <a:ext cx="8153400" cy="1569660"/>
          </a:xfrm>
          <a:prstGeom prst="rect">
            <a:avLst/>
          </a:prstGeom>
          <a:noFill/>
        </p:spPr>
        <p:txBody>
          <a:bodyPr wrap="square" rtlCol="0">
            <a:spAutoFit/>
          </a:bodyPr>
          <a:lstStyle/>
          <a:p>
            <a:r>
              <a:rPr lang="en-GB" sz="2400" dirty="0" smtClean="0">
                <a:latin typeface="Arial" pitchFamily="34" charset="0"/>
                <a:cs typeface="Arial" pitchFamily="34" charset="0"/>
              </a:rPr>
              <a:t>The objective is to detect positive edges of signal </a:t>
            </a:r>
            <a:r>
              <a:rPr lang="en-GB" sz="2400" i="1" dirty="0" smtClean="0">
                <a:latin typeface="Arial" pitchFamily="34" charset="0"/>
                <a:cs typeface="Arial" pitchFamily="34" charset="0"/>
              </a:rPr>
              <a:t>a</a:t>
            </a:r>
            <a:r>
              <a:rPr lang="en-GB" sz="2400" dirty="0" smtClean="0">
                <a:latin typeface="Arial" pitchFamily="34" charset="0"/>
                <a:cs typeface="Arial" pitchFamily="34" charset="0"/>
              </a:rPr>
              <a:t>. To do this, a version of signal a delayed by one clock cycle, called </a:t>
            </a:r>
            <a:r>
              <a:rPr lang="en-GB" sz="2400" i="1" dirty="0" err="1" smtClean="0">
                <a:latin typeface="Arial" pitchFamily="34" charset="0"/>
                <a:cs typeface="Arial" pitchFamily="34" charset="0"/>
              </a:rPr>
              <a:t>a_delayed</a:t>
            </a:r>
            <a:r>
              <a:rPr lang="en-GB" sz="2400" dirty="0" smtClean="0">
                <a:latin typeface="Arial" pitchFamily="34" charset="0"/>
                <a:cs typeface="Arial" pitchFamily="34" charset="0"/>
              </a:rPr>
              <a:t>, is created. This is done by storing </a:t>
            </a:r>
            <a:r>
              <a:rPr lang="en-GB" sz="2400" i="1" dirty="0" smtClean="0">
                <a:latin typeface="Arial" pitchFamily="34" charset="0"/>
                <a:cs typeface="Arial" pitchFamily="34" charset="0"/>
              </a:rPr>
              <a:t>a</a:t>
            </a:r>
            <a:r>
              <a:rPr lang="en-GB" sz="2400" dirty="0" smtClean="0">
                <a:latin typeface="Arial" pitchFamily="34" charset="0"/>
                <a:cs typeface="Arial" pitchFamily="34" charset="0"/>
              </a:rPr>
              <a:t> in a flip-flop at each triggering clock edge.</a:t>
            </a:r>
            <a:endParaRPr lang="en-GB" sz="2400" dirty="0">
              <a:latin typeface="Arial" pitchFamily="34" charset="0"/>
              <a:cs typeface="Arial" pitchFamily="34" charset="0"/>
            </a:endParaRPr>
          </a:p>
        </p:txBody>
      </p:sp>
      <p:grpSp>
        <p:nvGrpSpPr>
          <p:cNvPr id="17" name="Group 16"/>
          <p:cNvGrpSpPr/>
          <p:nvPr/>
        </p:nvGrpSpPr>
        <p:grpSpPr>
          <a:xfrm>
            <a:off x="1447800" y="2514600"/>
            <a:ext cx="6859587" cy="2358902"/>
            <a:chOff x="1447800" y="2514600"/>
            <a:chExt cx="6859587" cy="2358902"/>
          </a:xfrm>
        </p:grpSpPr>
        <p:pic>
          <p:nvPicPr>
            <p:cNvPr id="8" name="Picture 4" descr="AAIJCRA0"/>
            <p:cNvPicPr>
              <a:picLocks noChangeAspect="1" noChangeArrowheads="1"/>
            </p:cNvPicPr>
            <p:nvPr/>
          </p:nvPicPr>
          <p:blipFill>
            <a:blip r:embed="rId2" cstate="print"/>
            <a:srcRect/>
            <a:stretch>
              <a:fillRect/>
            </a:stretch>
          </p:blipFill>
          <p:spPr bwMode="auto">
            <a:xfrm>
              <a:off x="1447800" y="2514600"/>
              <a:ext cx="6859587" cy="2358902"/>
            </a:xfrm>
            <a:prstGeom prst="rect">
              <a:avLst/>
            </a:prstGeom>
            <a:noFill/>
          </p:spPr>
        </p:pic>
        <p:cxnSp>
          <p:nvCxnSpPr>
            <p:cNvPr id="12" name="Straight Arrow Connector 11"/>
            <p:cNvCxnSpPr/>
            <p:nvPr/>
          </p:nvCxnSpPr>
          <p:spPr>
            <a:xfrm flipV="1">
              <a:off x="3886200" y="3733800"/>
              <a:ext cx="304800" cy="533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38800" y="3657600"/>
              <a:ext cx="76200"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27</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pPr algn="r"/>
            <a:r>
              <a:rPr lang="en-GB" altLang="et-EE" sz="2900" u="sng" dirty="0" smtClean="0">
                <a:solidFill>
                  <a:srgbClr val="A20000"/>
                </a:solidFill>
                <a:latin typeface="Comic Sans MS" panose="030F0702030302020204" pitchFamily="66" charset="0"/>
              </a:rPr>
              <a:t>Detecting non–clock signal edges</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pic>
        <p:nvPicPr>
          <p:cNvPr id="6" name="Picture 4" descr="AAIJCRB0"/>
          <p:cNvPicPr>
            <a:picLocks noChangeAspect="1" noChangeArrowheads="1"/>
          </p:cNvPicPr>
          <p:nvPr/>
        </p:nvPicPr>
        <p:blipFill>
          <a:blip r:embed="rId2" cstate="print"/>
          <a:srcRect/>
          <a:stretch>
            <a:fillRect/>
          </a:stretch>
        </p:blipFill>
        <p:spPr bwMode="auto">
          <a:xfrm>
            <a:off x="0" y="797011"/>
            <a:ext cx="9144000" cy="2022389"/>
          </a:xfrm>
          <a:prstGeom prst="rect">
            <a:avLst/>
          </a:prstGeom>
          <a:noFill/>
        </p:spPr>
      </p:pic>
      <p:sp>
        <p:nvSpPr>
          <p:cNvPr id="7" name="TextBox 6"/>
          <p:cNvSpPr txBox="1"/>
          <p:nvPr/>
        </p:nvSpPr>
        <p:spPr>
          <a:xfrm>
            <a:off x="152400" y="3124200"/>
            <a:ext cx="8610600" cy="1569660"/>
          </a:xfrm>
          <a:prstGeom prst="rect">
            <a:avLst/>
          </a:prstGeom>
          <a:noFill/>
        </p:spPr>
        <p:txBody>
          <a:bodyPr wrap="square" rtlCol="0">
            <a:spAutoFit/>
          </a:bodyPr>
          <a:lstStyle/>
          <a:p>
            <a:r>
              <a:rPr lang="en-GB" sz="2400" dirty="0" smtClean="0">
                <a:latin typeface="Arial" pitchFamily="34" charset="0"/>
                <a:cs typeface="Arial" pitchFamily="34" charset="0"/>
              </a:rPr>
              <a:t>This edge detector system detects each positive edge of signal </a:t>
            </a:r>
            <a:r>
              <a:rPr lang="en-GB" sz="2400" i="1" dirty="0" smtClean="0">
                <a:latin typeface="Arial" pitchFamily="34" charset="0"/>
                <a:cs typeface="Arial" pitchFamily="34" charset="0"/>
              </a:rPr>
              <a:t>a</a:t>
            </a:r>
            <a:r>
              <a:rPr lang="en-GB" sz="2400" dirty="0" smtClean="0">
                <a:latin typeface="Arial" pitchFamily="34" charset="0"/>
                <a:cs typeface="Arial" pitchFamily="34" charset="0"/>
              </a:rPr>
              <a:t>, as long as the positive edge is not part of a narrow pulse that occurs between two adjacent triggering clock edges. </a:t>
            </a:r>
          </a:p>
        </p:txBody>
      </p:sp>
      <p:grpSp>
        <p:nvGrpSpPr>
          <p:cNvPr id="16" name="Group 15"/>
          <p:cNvGrpSpPr/>
          <p:nvPr/>
        </p:nvGrpSpPr>
        <p:grpSpPr>
          <a:xfrm>
            <a:off x="152400" y="1295400"/>
            <a:ext cx="8534400" cy="4906328"/>
            <a:chOff x="152400" y="1295400"/>
            <a:chExt cx="8534400" cy="4906328"/>
          </a:xfrm>
        </p:grpSpPr>
        <p:cxnSp>
          <p:nvCxnSpPr>
            <p:cNvPr id="10" name="Straight Arrow Connector 9"/>
            <p:cNvCxnSpPr/>
            <p:nvPr/>
          </p:nvCxnSpPr>
          <p:spPr>
            <a:xfrm flipV="1">
              <a:off x="2362200" y="1295400"/>
              <a:ext cx="4953000"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362200" y="2133600"/>
              <a:ext cx="51054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4724400"/>
              <a:ext cx="8534400" cy="1477328"/>
            </a:xfrm>
            <a:prstGeom prst="rect">
              <a:avLst/>
            </a:prstGeom>
            <a:noFill/>
          </p:spPr>
          <p:txBody>
            <a:bodyPr wrap="square" rtlCol="0">
              <a:spAutoFit/>
            </a:bodyPr>
            <a:lstStyle/>
            <a:p>
              <a:r>
                <a:rPr lang="en-GB" sz="2400" dirty="0" smtClean="0">
                  <a:latin typeface="Arial" pitchFamily="34" charset="0"/>
                  <a:cs typeface="Arial" pitchFamily="34" charset="0"/>
                </a:rPr>
                <a:t>The narrow pulse that occurs just before 800 ns is missed because this pulse occurs between two triggering clock edges (one at 750 ns and the other at 850 ns).</a:t>
              </a:r>
            </a:p>
            <a:p>
              <a:endParaRPr lang="en-GB" dirty="0"/>
            </a:p>
          </p:txBody>
        </p:sp>
      </p:grpSp>
    </p:spTree>
    <p:extLst>
      <p:ext uri="{BB962C8B-B14F-4D97-AF65-F5344CB8AC3E}">
        <p14:creationId xmlns:p14="http://schemas.microsoft.com/office/powerpoint/2010/main" val="40020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28</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pPr algn="r"/>
            <a:r>
              <a:rPr lang="en-GB" altLang="et-EE" sz="2900" u="sng" dirty="0" smtClean="0">
                <a:solidFill>
                  <a:srgbClr val="A20000"/>
                </a:solidFill>
                <a:latin typeface="Comic Sans MS" panose="030F0702030302020204" pitchFamily="66" charset="0"/>
              </a:rPr>
              <a:t>Detecting non–clock signal edges</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TextBox 6"/>
          <p:cNvSpPr txBox="1"/>
          <p:nvPr/>
        </p:nvSpPr>
        <p:spPr>
          <a:xfrm>
            <a:off x="609600" y="838200"/>
            <a:ext cx="8077200" cy="5632311"/>
          </a:xfrm>
          <a:prstGeom prst="rect">
            <a:avLst/>
          </a:prstGeom>
          <a:noFill/>
        </p:spPr>
        <p:txBody>
          <a:bodyPr wrap="square" rtlCol="0">
            <a:spAutoFit/>
          </a:bodyPr>
          <a:lstStyle/>
          <a:p>
            <a:r>
              <a:rPr lang="en-GB" sz="2400" b="1" dirty="0" smtClean="0"/>
              <a:t>entity </a:t>
            </a:r>
            <a:r>
              <a:rPr lang="en-GB" sz="2400" dirty="0" err="1" smtClean="0"/>
              <a:t>posedge</a:t>
            </a:r>
            <a:r>
              <a:rPr lang="en-GB" sz="2400" b="1" dirty="0" smtClean="0"/>
              <a:t> is</a:t>
            </a:r>
          </a:p>
          <a:p>
            <a:r>
              <a:rPr lang="en-GB" sz="2400" b="1" dirty="0" smtClean="0"/>
              <a:t>   port </a:t>
            </a:r>
            <a:r>
              <a:rPr lang="en-GB" sz="2400" dirty="0" smtClean="0"/>
              <a:t>(a : </a:t>
            </a:r>
            <a:r>
              <a:rPr lang="en-GB" sz="2400" b="1" dirty="0" smtClean="0"/>
              <a:t>in </a:t>
            </a:r>
            <a:r>
              <a:rPr lang="en-GB" sz="2400" dirty="0" err="1" smtClean="0"/>
              <a:t>std_logic</a:t>
            </a:r>
            <a:r>
              <a:rPr lang="en-GB" sz="2400" dirty="0" smtClean="0"/>
              <a:t>; </a:t>
            </a:r>
            <a:r>
              <a:rPr lang="en-GB" sz="2400" dirty="0" err="1" smtClean="0"/>
              <a:t>clr_bar</a:t>
            </a:r>
            <a:r>
              <a:rPr lang="en-GB" sz="2400" dirty="0" smtClean="0"/>
              <a:t> : </a:t>
            </a:r>
            <a:r>
              <a:rPr lang="en-GB" sz="2400" b="1" dirty="0" smtClean="0"/>
              <a:t>in </a:t>
            </a:r>
            <a:r>
              <a:rPr lang="en-GB" sz="2400" dirty="0" err="1" smtClean="0"/>
              <a:t>std_logic</a:t>
            </a:r>
            <a:r>
              <a:rPr lang="en-GB" sz="2400" dirty="0" smtClean="0"/>
              <a:t>; </a:t>
            </a:r>
            <a:r>
              <a:rPr lang="en-GB" sz="2400" dirty="0" err="1" smtClean="0"/>
              <a:t>clk</a:t>
            </a:r>
            <a:r>
              <a:rPr lang="en-GB" sz="2400" dirty="0" smtClean="0"/>
              <a:t> : </a:t>
            </a:r>
            <a:r>
              <a:rPr lang="en-GB" sz="2400" b="1" dirty="0" smtClean="0"/>
              <a:t>in </a:t>
            </a:r>
            <a:r>
              <a:rPr lang="en-GB" sz="2400" dirty="0" err="1" smtClean="0"/>
              <a:t>std_logic</a:t>
            </a:r>
            <a:r>
              <a:rPr lang="en-GB" sz="2400" dirty="0" smtClean="0"/>
              <a:t>;</a:t>
            </a:r>
          </a:p>
          <a:p>
            <a:r>
              <a:rPr lang="en-GB" sz="2400" dirty="0" smtClean="0"/>
              <a:t>   </a:t>
            </a:r>
            <a:r>
              <a:rPr lang="en-GB" sz="2400" dirty="0" err="1" smtClean="0"/>
              <a:t>a_pe</a:t>
            </a:r>
            <a:r>
              <a:rPr lang="en-GB" sz="2400" dirty="0" smtClean="0"/>
              <a:t> : </a:t>
            </a:r>
            <a:r>
              <a:rPr lang="en-GB" sz="2400" b="1" dirty="0" smtClean="0"/>
              <a:t>out </a:t>
            </a:r>
            <a:r>
              <a:rPr lang="en-GB" sz="2400" dirty="0" err="1" smtClean="0"/>
              <a:t>std_logic</a:t>
            </a:r>
            <a:r>
              <a:rPr lang="en-GB" sz="2400" dirty="0" smtClean="0"/>
              <a:t>);</a:t>
            </a:r>
          </a:p>
          <a:p>
            <a:r>
              <a:rPr lang="en-GB" sz="2400" b="1" dirty="0" smtClean="0"/>
              <a:t>end </a:t>
            </a:r>
            <a:r>
              <a:rPr lang="en-GB" sz="2400" dirty="0" err="1" smtClean="0"/>
              <a:t>posedge</a:t>
            </a:r>
            <a:r>
              <a:rPr lang="en-GB" sz="2400" dirty="0" smtClean="0"/>
              <a:t>;</a:t>
            </a:r>
          </a:p>
          <a:p>
            <a:r>
              <a:rPr lang="en-GB" sz="2400" b="1" dirty="0" smtClean="0"/>
              <a:t>architecture </a:t>
            </a:r>
            <a:r>
              <a:rPr lang="en-GB" sz="2400" dirty="0" err="1" smtClean="0"/>
              <a:t>behavioral</a:t>
            </a:r>
            <a:r>
              <a:rPr lang="en-GB" sz="2400" dirty="0" smtClean="0"/>
              <a:t> </a:t>
            </a:r>
            <a:r>
              <a:rPr lang="en-GB" sz="2400" b="1" dirty="0" smtClean="0"/>
              <a:t>of </a:t>
            </a:r>
            <a:r>
              <a:rPr lang="en-GB" sz="2400" dirty="0" err="1" smtClean="0"/>
              <a:t>posedge</a:t>
            </a:r>
            <a:r>
              <a:rPr lang="en-GB" sz="2400" b="1" dirty="0" smtClean="0"/>
              <a:t> is</a:t>
            </a:r>
          </a:p>
          <a:p>
            <a:r>
              <a:rPr lang="en-GB" sz="2400" b="1" dirty="0" smtClean="0"/>
              <a:t>   signal </a:t>
            </a:r>
            <a:r>
              <a:rPr lang="en-GB" sz="2400" dirty="0" err="1" smtClean="0"/>
              <a:t>a_delayed</a:t>
            </a:r>
            <a:r>
              <a:rPr lang="en-GB" sz="2400" dirty="0" smtClean="0"/>
              <a:t> : </a:t>
            </a:r>
            <a:r>
              <a:rPr lang="en-GB" sz="2400" dirty="0" err="1" smtClean="0"/>
              <a:t>std_logic</a:t>
            </a:r>
            <a:r>
              <a:rPr lang="en-GB" sz="2400" dirty="0" smtClean="0"/>
              <a:t>;</a:t>
            </a:r>
          </a:p>
          <a:p>
            <a:r>
              <a:rPr lang="en-GB" sz="2400" b="1" dirty="0" smtClean="0"/>
              <a:t>begin</a:t>
            </a:r>
          </a:p>
          <a:p>
            <a:r>
              <a:rPr lang="en-GB" sz="2400" dirty="0" smtClean="0"/>
              <a:t>   </a:t>
            </a:r>
            <a:r>
              <a:rPr lang="en-GB" sz="2400" dirty="0" err="1" smtClean="0"/>
              <a:t>posedge</a:t>
            </a:r>
            <a:r>
              <a:rPr lang="en-GB" sz="2400" dirty="0" smtClean="0"/>
              <a:t>: </a:t>
            </a:r>
            <a:r>
              <a:rPr lang="en-GB" sz="2400" b="1" dirty="0" smtClean="0"/>
              <a:t>process </a:t>
            </a:r>
            <a:r>
              <a:rPr lang="en-GB" sz="2400" dirty="0" smtClean="0"/>
              <a:t>(</a:t>
            </a:r>
            <a:r>
              <a:rPr lang="en-GB" sz="2400" dirty="0" err="1" smtClean="0"/>
              <a:t>clr_bar</a:t>
            </a:r>
            <a:r>
              <a:rPr lang="en-GB" sz="2400" dirty="0" smtClean="0"/>
              <a:t>, </a:t>
            </a:r>
            <a:r>
              <a:rPr lang="en-GB" sz="2400" dirty="0" err="1" smtClean="0"/>
              <a:t>clk</a:t>
            </a:r>
            <a:r>
              <a:rPr lang="en-GB" sz="2400" dirty="0" smtClean="0"/>
              <a:t>)</a:t>
            </a:r>
          </a:p>
          <a:p>
            <a:r>
              <a:rPr lang="en-GB" sz="2400" b="1" dirty="0" smtClean="0"/>
              <a:t>   begin</a:t>
            </a:r>
          </a:p>
          <a:p>
            <a:r>
              <a:rPr lang="en-GB" sz="2400" b="1" dirty="0" smtClean="0"/>
              <a:t>        if </a:t>
            </a:r>
            <a:r>
              <a:rPr lang="en-GB" sz="2400" dirty="0" err="1" smtClean="0"/>
              <a:t>clr_bar</a:t>
            </a:r>
            <a:r>
              <a:rPr lang="en-GB" sz="2400" dirty="0" smtClean="0"/>
              <a:t> = '0' </a:t>
            </a:r>
            <a:r>
              <a:rPr lang="en-GB" sz="2400" b="1" dirty="0" smtClean="0"/>
              <a:t>then </a:t>
            </a:r>
            <a:r>
              <a:rPr lang="en-GB" sz="2400" dirty="0" err="1" smtClean="0"/>
              <a:t>a_pe</a:t>
            </a:r>
            <a:r>
              <a:rPr lang="en-GB" sz="2400" dirty="0" smtClean="0"/>
              <a:t> &lt;= '0'; </a:t>
            </a:r>
            <a:r>
              <a:rPr lang="en-GB" sz="2400" dirty="0" err="1" smtClean="0"/>
              <a:t>a_delayed</a:t>
            </a:r>
            <a:r>
              <a:rPr lang="en-GB" sz="2400" dirty="0" smtClean="0"/>
              <a:t> &lt;= '0';</a:t>
            </a:r>
          </a:p>
          <a:p>
            <a:r>
              <a:rPr lang="en-GB" sz="2400" b="1" dirty="0" smtClean="0"/>
              <a:t>        </a:t>
            </a:r>
            <a:r>
              <a:rPr lang="en-GB" sz="2400" b="1" dirty="0" err="1" smtClean="0"/>
              <a:t>elsif</a:t>
            </a:r>
            <a:r>
              <a:rPr lang="en-GB" sz="2400" b="1" dirty="0" smtClean="0"/>
              <a:t> </a:t>
            </a:r>
            <a:r>
              <a:rPr lang="en-GB" sz="2400" dirty="0" err="1" smtClean="0"/>
              <a:t>rising_edge</a:t>
            </a:r>
            <a:r>
              <a:rPr lang="en-GB" sz="2400" dirty="0" smtClean="0"/>
              <a:t> (</a:t>
            </a:r>
            <a:r>
              <a:rPr lang="en-GB" sz="2400" dirty="0" err="1" smtClean="0"/>
              <a:t>clk</a:t>
            </a:r>
            <a:r>
              <a:rPr lang="en-GB" sz="2400" dirty="0" smtClean="0"/>
              <a:t>) </a:t>
            </a:r>
            <a:r>
              <a:rPr lang="en-GB" sz="2400" b="1" dirty="0" smtClean="0"/>
              <a:t>then </a:t>
            </a:r>
            <a:r>
              <a:rPr lang="en-GB" sz="2400" dirty="0" err="1" smtClean="0"/>
              <a:t>a_delayed</a:t>
            </a:r>
            <a:r>
              <a:rPr lang="en-GB" sz="2400" dirty="0" smtClean="0"/>
              <a:t> &lt;= a;</a:t>
            </a:r>
          </a:p>
          <a:p>
            <a:r>
              <a:rPr lang="en-GB" sz="2400" dirty="0" smtClean="0"/>
              <a:t>           </a:t>
            </a:r>
            <a:r>
              <a:rPr lang="en-GB" sz="2400" dirty="0" err="1" smtClean="0"/>
              <a:t>a_pe</a:t>
            </a:r>
            <a:r>
              <a:rPr lang="en-GB" sz="2400" dirty="0" smtClean="0"/>
              <a:t> &lt;= </a:t>
            </a:r>
            <a:r>
              <a:rPr lang="en-GB" sz="2400" b="1" dirty="0" smtClean="0"/>
              <a:t>not </a:t>
            </a:r>
            <a:r>
              <a:rPr lang="en-GB" sz="2400" dirty="0" err="1" smtClean="0"/>
              <a:t>a_delayed</a:t>
            </a:r>
            <a:r>
              <a:rPr lang="en-GB" sz="2400" b="1" dirty="0" smtClean="0"/>
              <a:t> and </a:t>
            </a:r>
            <a:r>
              <a:rPr lang="en-GB" sz="2400" dirty="0" smtClean="0"/>
              <a:t>a;</a:t>
            </a:r>
          </a:p>
          <a:p>
            <a:r>
              <a:rPr lang="en-GB" sz="2400" b="1" dirty="0" smtClean="0"/>
              <a:t>        end if;</a:t>
            </a:r>
          </a:p>
          <a:p>
            <a:r>
              <a:rPr lang="en-GB" sz="2400" b="1" dirty="0" smtClean="0"/>
              <a:t>   end process;</a:t>
            </a:r>
          </a:p>
          <a:p>
            <a:r>
              <a:rPr lang="en-GB" sz="2400" b="1" dirty="0" smtClean="0"/>
              <a:t>end </a:t>
            </a:r>
            <a:r>
              <a:rPr lang="en-GB" sz="2400" b="1" dirty="0" err="1" smtClean="0"/>
              <a:t>behavioral</a:t>
            </a:r>
            <a:r>
              <a:rPr lang="en-GB" sz="2400" b="1" dirty="0" smtClean="0"/>
              <a:t>;</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400202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29</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a:r>
              <a:rPr lang="en-GB" altLang="et-EE" sz="3200" u="sng" dirty="0" smtClean="0">
                <a:solidFill>
                  <a:srgbClr val="A20000"/>
                </a:solidFill>
                <a:latin typeface="Comic Sans MS" panose="030F0702030302020204" pitchFamily="66" charset="0"/>
              </a:rPr>
              <a:t>Timing requirements</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pic>
        <p:nvPicPr>
          <p:cNvPr id="6" name="Picture 4" descr="AAIJCQP0"/>
          <p:cNvPicPr>
            <a:picLocks noChangeAspect="1" noChangeArrowheads="1"/>
          </p:cNvPicPr>
          <p:nvPr/>
        </p:nvPicPr>
        <p:blipFill>
          <a:blip r:embed="rId2" cstate="print"/>
          <a:srcRect/>
          <a:stretch>
            <a:fillRect/>
          </a:stretch>
        </p:blipFill>
        <p:spPr bwMode="auto">
          <a:xfrm>
            <a:off x="1600200" y="802194"/>
            <a:ext cx="5715000" cy="2931606"/>
          </a:xfrm>
          <a:prstGeom prst="rect">
            <a:avLst/>
          </a:prstGeom>
          <a:noFill/>
        </p:spPr>
      </p:pic>
      <p:sp>
        <p:nvSpPr>
          <p:cNvPr id="8" name="TextBox 7"/>
          <p:cNvSpPr txBox="1"/>
          <p:nvPr/>
        </p:nvSpPr>
        <p:spPr>
          <a:xfrm>
            <a:off x="381000" y="3962400"/>
            <a:ext cx="8610600" cy="2308324"/>
          </a:xfrm>
          <a:prstGeom prst="rect">
            <a:avLst/>
          </a:prstGeom>
          <a:noFill/>
        </p:spPr>
        <p:txBody>
          <a:bodyPr wrap="square" rtlCol="0">
            <a:spAutoFit/>
          </a:bodyPr>
          <a:lstStyle/>
          <a:p>
            <a:r>
              <a:rPr lang="en-GB" sz="2400" i="1" dirty="0" smtClean="0"/>
              <a:t>Physical </a:t>
            </a:r>
            <a:r>
              <a:rPr lang="en-GB" sz="2400" dirty="0" smtClean="0"/>
              <a:t>memory elements have timing requirements that must be met to ensure their proper operation. For example, input data to a D </a:t>
            </a:r>
            <a:r>
              <a:rPr lang="en-GB" sz="2400" dirty="0" err="1" smtClean="0"/>
              <a:t>flipflop</a:t>
            </a:r>
            <a:r>
              <a:rPr lang="en-GB" sz="2400" dirty="0" smtClean="0"/>
              <a:t> must be stable for a period of time (</a:t>
            </a:r>
            <a:r>
              <a:rPr lang="en-GB" sz="2400" i="1" dirty="0" smtClean="0"/>
              <a:t>setup time, </a:t>
            </a:r>
            <a:r>
              <a:rPr lang="en-GB" sz="2400" i="1" dirty="0" err="1" smtClean="0"/>
              <a:t>t</a:t>
            </a:r>
            <a:r>
              <a:rPr lang="en-GB" sz="2400" i="1" baseline="-10000" dirty="0" err="1" smtClean="0"/>
              <a:t>su</a:t>
            </a:r>
            <a:r>
              <a:rPr lang="en-GB" sz="2400" dirty="0" smtClean="0"/>
              <a:t>)</a:t>
            </a:r>
            <a:r>
              <a:rPr lang="en-GB" sz="2400" i="1" dirty="0" smtClean="0"/>
              <a:t> before a triggering clock edge </a:t>
            </a:r>
            <a:r>
              <a:rPr lang="en-GB" sz="2400" dirty="0" smtClean="0"/>
              <a:t>and must remain stable for a period of time (</a:t>
            </a:r>
            <a:r>
              <a:rPr lang="en-GB" sz="2400" i="1" dirty="0" smtClean="0"/>
              <a:t>hold time, </a:t>
            </a:r>
            <a:r>
              <a:rPr lang="en-GB" sz="2400" i="1" dirty="0" err="1" smtClean="0"/>
              <a:t>t</a:t>
            </a:r>
            <a:r>
              <a:rPr lang="en-GB" sz="2400" i="1" baseline="-10000" dirty="0" err="1" smtClean="0"/>
              <a:t>h</a:t>
            </a:r>
            <a:r>
              <a:rPr lang="en-GB" sz="2400" dirty="0" smtClean="0"/>
              <a:t>) after a triggering clock edge</a:t>
            </a:r>
            <a:r>
              <a:rPr lang="en-GB" sz="2400" i="1" dirty="0" smtClean="0"/>
              <a:t>. </a:t>
            </a:r>
            <a:r>
              <a:rPr lang="en-GB" sz="2400" dirty="0" smtClean="0"/>
              <a:t>There is also a minimum clock width requirement (</a:t>
            </a:r>
            <a:r>
              <a:rPr lang="en-GB" sz="2400" i="1" dirty="0" smtClean="0"/>
              <a:t>clock width, </a:t>
            </a:r>
            <a:r>
              <a:rPr lang="en-GB" sz="2400" i="1" dirty="0" err="1" smtClean="0"/>
              <a:t>t</a:t>
            </a:r>
            <a:r>
              <a:rPr lang="en-GB" sz="2400" i="1" baseline="-10000" dirty="0" err="1" smtClean="0"/>
              <a:t>wh</a:t>
            </a:r>
            <a:r>
              <a:rPr lang="en-GB" sz="2400" dirty="0" smtClean="0"/>
              <a:t>) that must be met.</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595979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3</a:t>
            </a:fld>
            <a:endParaRPr lang="en-US" altLang="et-EE" sz="1400" dirty="0"/>
          </a:p>
        </p:txBody>
      </p:sp>
      <p:sp>
        <p:nvSpPr>
          <p:cNvPr id="30723" name="Rectangle 9"/>
          <p:cNvSpPr>
            <a:spLocks noGrp="1" noChangeArrowheads="1"/>
          </p:cNvSpPr>
          <p:nvPr>
            <p:ph type="title"/>
          </p:nvPr>
        </p:nvSpPr>
        <p:spPr>
          <a:xfrm>
            <a:off x="533400" y="152400"/>
            <a:ext cx="8293100" cy="641350"/>
          </a:xfrm>
        </p:spPr>
        <p:txBody>
          <a:bodyPr anchor="ctr">
            <a:noAutofit/>
          </a:bodyPr>
          <a:lstStyle/>
          <a:p>
            <a:pPr algn="r" eaLnBrk="1" hangingPunct="1"/>
            <a:r>
              <a:rPr lang="en-US" altLang="et-EE" sz="3200" u="sng" dirty="0" smtClean="0">
                <a:solidFill>
                  <a:srgbClr val="A20000"/>
                </a:solidFill>
                <a:latin typeface="Comic Sans MS" panose="030F0702030302020204" pitchFamily="66" charset="0"/>
              </a:rPr>
              <a:t>Memory </a:t>
            </a:r>
            <a:r>
              <a:rPr lang="en-US" altLang="et-EE" sz="3200" u="sng" dirty="0" err="1" smtClean="0">
                <a:solidFill>
                  <a:srgbClr val="A20000"/>
                </a:solidFill>
                <a:latin typeface="Comic Sans MS" panose="030F0702030302020204" pitchFamily="66" charset="0"/>
              </a:rPr>
              <a:t>elemetns</a:t>
            </a:r>
            <a:r>
              <a:rPr lang="en-US" altLang="et-EE" sz="3200" u="sng" dirty="0" smtClean="0">
                <a:solidFill>
                  <a:srgbClr val="A20000"/>
                </a:solidFill>
                <a:latin typeface="Comic Sans MS" panose="030F0702030302020204" pitchFamily="66" charset="0"/>
              </a:rPr>
              <a:t> </a:t>
            </a:r>
          </a:p>
        </p:txBody>
      </p:sp>
      <p:sp>
        <p:nvSpPr>
          <p:cNvPr id="30724" name="Text Box 13"/>
          <p:cNvSpPr txBox="1">
            <a:spLocks noChangeArrowheads="1"/>
          </p:cNvSpPr>
          <p:nvPr/>
        </p:nvSpPr>
        <p:spPr bwMode="auto">
          <a:xfrm>
            <a:off x="549275" y="1020425"/>
            <a:ext cx="82518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en-GB" sz="2400" dirty="0" smtClean="0"/>
              <a:t>A single memory element is, by itself, a simple sequential system that stores 1 bit of information. A </a:t>
            </a:r>
            <a:r>
              <a:rPr lang="en-GB" sz="2400" i="1" dirty="0" smtClean="0"/>
              <a:t>memory element has two stable states, corresponding to its storing </a:t>
            </a:r>
            <a:r>
              <a:rPr lang="en-GB" sz="2400" dirty="0" smtClean="0"/>
              <a:t>either a 0 or a 1. </a:t>
            </a:r>
          </a:p>
          <a:p>
            <a:r>
              <a:rPr lang="en-GB" sz="2400" dirty="0" smtClean="0"/>
              <a:t> When a memory element stores a 0, it is said to be </a:t>
            </a:r>
            <a:r>
              <a:rPr lang="en-GB" sz="2400" i="1" dirty="0" smtClean="0"/>
              <a:t>clear. When it </a:t>
            </a:r>
            <a:r>
              <a:rPr lang="en-GB" sz="2400" dirty="0" smtClean="0"/>
              <a:t>stores a 1, it is said to be </a:t>
            </a:r>
            <a:r>
              <a:rPr lang="en-GB" sz="2400" i="1" dirty="0" smtClean="0"/>
              <a:t>set. </a:t>
            </a:r>
          </a:p>
          <a:p>
            <a:r>
              <a:rPr lang="en-GB" sz="2400" i="1" dirty="0" smtClean="0"/>
              <a:t>A memory element’s output indicates its present state. </a:t>
            </a:r>
          </a:p>
          <a:p>
            <a:pPr marL="0" lvl="1" indent="0"/>
            <a:r>
              <a:rPr lang="en-US" sz="2400" i="1" dirty="0" smtClean="0"/>
              <a:t>State</a:t>
            </a:r>
            <a:r>
              <a:rPr lang="en-US" sz="2400" dirty="0" smtClean="0"/>
              <a:t>: all the information about a circuit necessary to explain its future behavior</a:t>
            </a:r>
          </a:p>
          <a:p>
            <a:endParaRPr lang="en-US" altLang="et-EE" sz="2400" dirty="0"/>
          </a:p>
        </p:txBody>
      </p:sp>
      <p:sp>
        <p:nvSpPr>
          <p:cNvPr id="30725" name="Text Box 1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Tree>
    <p:extLst>
      <p:ext uri="{BB962C8B-B14F-4D97-AF65-F5344CB8AC3E}">
        <p14:creationId xmlns:p14="http://schemas.microsoft.com/office/powerpoint/2010/main" val="2182245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fade">
                                      <p:cBhvr>
                                        <p:cTn id="7" dur="2000"/>
                                        <p:tgtEl>
                                          <p:spTgt spid="30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4">
                                            <p:txEl>
                                              <p:pRg st="1" end="1"/>
                                            </p:txEl>
                                          </p:spTgt>
                                        </p:tgtEl>
                                        <p:attrNameLst>
                                          <p:attrName>style.visibility</p:attrName>
                                        </p:attrNameLst>
                                      </p:cBhvr>
                                      <p:to>
                                        <p:strVal val="visible"/>
                                      </p:to>
                                    </p:set>
                                    <p:animEffect transition="in" filter="fade">
                                      <p:cBhvr>
                                        <p:cTn id="12" dur="2000"/>
                                        <p:tgtEl>
                                          <p:spTgt spid="307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4">
                                            <p:txEl>
                                              <p:pRg st="2" end="2"/>
                                            </p:txEl>
                                          </p:spTgt>
                                        </p:tgtEl>
                                        <p:attrNameLst>
                                          <p:attrName>style.visibility</p:attrName>
                                        </p:attrNameLst>
                                      </p:cBhvr>
                                      <p:to>
                                        <p:strVal val="visible"/>
                                      </p:to>
                                    </p:set>
                                    <p:animEffect transition="in" filter="fade">
                                      <p:cBhvr>
                                        <p:cTn id="17" dur="2000"/>
                                        <p:tgtEl>
                                          <p:spTgt spid="3072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24">
                                            <p:txEl>
                                              <p:pRg st="3" end="3"/>
                                            </p:txEl>
                                          </p:spTgt>
                                        </p:tgtEl>
                                        <p:attrNameLst>
                                          <p:attrName>style.visibility</p:attrName>
                                        </p:attrNameLst>
                                      </p:cBhvr>
                                      <p:to>
                                        <p:strVal val="visible"/>
                                      </p:to>
                                    </p:set>
                                    <p:animEffect transition="in" filter="fade">
                                      <p:cBhvr>
                                        <p:cTn id="20" dur="2000"/>
                                        <p:tgtEl>
                                          <p:spTgt spid="307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30</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fontScale="90000"/>
          </a:bodyPr>
          <a:lstStyle/>
          <a:p>
            <a:pPr algn="r"/>
            <a:r>
              <a:rPr lang="et-EE" altLang="et-EE" sz="3200" u="sng" dirty="0" err="1" smtClean="0">
                <a:solidFill>
                  <a:srgbClr val="A20000"/>
                </a:solidFill>
                <a:latin typeface="Comic Sans MS" panose="030F0702030302020204" pitchFamily="66" charset="0"/>
              </a:rPr>
              <a:t>M</a:t>
            </a:r>
            <a:r>
              <a:rPr lang="en-GB" altLang="et-EE" sz="3200" u="sng" dirty="0" err="1" smtClean="0">
                <a:solidFill>
                  <a:srgbClr val="A20000"/>
                </a:solidFill>
                <a:latin typeface="Comic Sans MS" panose="030F0702030302020204" pitchFamily="66" charset="0"/>
              </a:rPr>
              <a:t>etastable</a:t>
            </a:r>
            <a:r>
              <a:rPr lang="en-GB" altLang="et-EE" sz="3200" u="sng" dirty="0" smtClean="0">
                <a:solidFill>
                  <a:srgbClr val="A20000"/>
                </a:solidFill>
                <a:latin typeface="Comic Sans MS" panose="030F0702030302020204" pitchFamily="66" charset="0"/>
              </a:rPr>
              <a:t> event</a:t>
            </a:r>
            <a:r>
              <a:rPr lang="et-EE" altLang="et-EE" sz="3200" u="sng" dirty="0" smtClean="0">
                <a:solidFill>
                  <a:srgbClr val="A20000"/>
                </a:solidFill>
                <a:latin typeface="Comic Sans MS" panose="030F0702030302020204" pitchFamily="66" charset="0"/>
              </a:rPr>
              <a:t/>
            </a:r>
            <a:br>
              <a:rPr lang="et-EE" altLang="et-EE" sz="3200" u="sng" dirty="0" smtClean="0">
                <a:solidFill>
                  <a:srgbClr val="A20000"/>
                </a:solidFill>
                <a:latin typeface="Comic Sans MS" panose="030F0702030302020204" pitchFamily="66" charset="0"/>
              </a:rPr>
            </a:br>
            <a:r>
              <a:rPr lang="en-GB" altLang="et-EE" sz="2700" u="sng" dirty="0" smtClean="0">
                <a:solidFill>
                  <a:srgbClr val="A20000"/>
                </a:solidFill>
                <a:latin typeface="Comic Sans MS" panose="030F0702030302020204" pitchFamily="66" charset="0"/>
              </a:rPr>
              <a:t>Violating Setup</a:t>
            </a:r>
            <a:r>
              <a:rPr lang="et-EE" altLang="et-EE" sz="2700" u="sng" dirty="0" smtClean="0">
                <a:solidFill>
                  <a:srgbClr val="A20000"/>
                </a:solidFill>
                <a:latin typeface="Comic Sans MS" panose="030F0702030302020204" pitchFamily="66" charset="0"/>
              </a:rPr>
              <a:t> </a:t>
            </a:r>
            <a:r>
              <a:rPr lang="en-GB" altLang="et-EE" sz="2700" u="sng" dirty="0" smtClean="0">
                <a:solidFill>
                  <a:srgbClr val="A20000"/>
                </a:solidFill>
                <a:latin typeface="Comic Sans MS" panose="030F0702030302020204" pitchFamily="66" charset="0"/>
              </a:rPr>
              <a:t>Time or Hold Time</a:t>
            </a:r>
            <a:r>
              <a:rPr lang="et-EE" altLang="et-EE" sz="2700" u="sng" dirty="0" smtClean="0">
                <a:solidFill>
                  <a:srgbClr val="A20000"/>
                </a:solidFill>
                <a:latin typeface="Comic Sans MS" panose="030F0702030302020204" pitchFamily="66" charset="0"/>
              </a:rPr>
              <a:t> </a:t>
            </a:r>
            <a:r>
              <a:rPr lang="en-GB" altLang="et-EE" sz="2700" u="sng" dirty="0" smtClean="0">
                <a:solidFill>
                  <a:srgbClr val="A20000"/>
                </a:solidFill>
                <a:latin typeface="Comic Sans MS" panose="030F0702030302020204" pitchFamily="66" charset="0"/>
              </a:rPr>
              <a:t>Requirements</a:t>
            </a:r>
            <a:endParaRPr lang="en-US" altLang="et-EE" sz="27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TextBox 6"/>
          <p:cNvSpPr txBox="1"/>
          <p:nvPr/>
        </p:nvSpPr>
        <p:spPr>
          <a:xfrm>
            <a:off x="609600" y="1219200"/>
            <a:ext cx="7924800" cy="3046988"/>
          </a:xfrm>
          <a:prstGeom prst="rect">
            <a:avLst/>
          </a:prstGeom>
          <a:noFill/>
        </p:spPr>
        <p:txBody>
          <a:bodyPr wrap="square" rtlCol="0">
            <a:spAutoFit/>
          </a:bodyPr>
          <a:lstStyle/>
          <a:p>
            <a:r>
              <a:rPr lang="en-GB" sz="2400" dirty="0" smtClean="0">
                <a:latin typeface="Arial" pitchFamily="34" charset="0"/>
                <a:cs typeface="Arial" pitchFamily="34" charset="0"/>
              </a:rPr>
              <a:t>One result of not meeting setup time or hold time requirements is the possibility of a</a:t>
            </a:r>
            <a:r>
              <a:rPr lang="et-EE" sz="2400" dirty="0" smtClean="0">
                <a:latin typeface="Arial" pitchFamily="34" charset="0"/>
                <a:cs typeface="Arial" pitchFamily="34" charset="0"/>
              </a:rPr>
              <a:t> </a:t>
            </a:r>
            <a:r>
              <a:rPr lang="en-GB" sz="2400" dirty="0" err="1" smtClean="0">
                <a:latin typeface="Arial" pitchFamily="34" charset="0"/>
                <a:cs typeface="Arial" pitchFamily="34" charset="0"/>
              </a:rPr>
              <a:t>metastable</a:t>
            </a:r>
            <a:r>
              <a:rPr lang="en-GB" sz="2400" dirty="0" smtClean="0">
                <a:latin typeface="Arial" pitchFamily="34" charset="0"/>
                <a:cs typeface="Arial" pitchFamily="34" charset="0"/>
              </a:rPr>
              <a:t> event. The term </a:t>
            </a:r>
            <a:r>
              <a:rPr lang="en-GB" sz="2400" i="1" dirty="0" err="1" smtClean="0">
                <a:latin typeface="Arial" pitchFamily="34" charset="0"/>
                <a:cs typeface="Arial" pitchFamily="34" charset="0"/>
              </a:rPr>
              <a:t>metastable</a:t>
            </a:r>
            <a:r>
              <a:rPr lang="en-GB" sz="2400" i="1" dirty="0" smtClean="0">
                <a:latin typeface="Arial" pitchFamily="34" charset="0"/>
                <a:cs typeface="Arial" pitchFamily="34" charset="0"/>
              </a:rPr>
              <a:t> event </a:t>
            </a:r>
            <a:r>
              <a:rPr lang="en-GB" sz="2400" dirty="0" smtClean="0">
                <a:latin typeface="Arial" pitchFamily="34" charset="0"/>
                <a:cs typeface="Arial" pitchFamily="34" charset="0"/>
              </a:rPr>
              <a:t>denotes the situation where a flip-flop’s</a:t>
            </a:r>
            <a:r>
              <a:rPr lang="et-EE" sz="2400" i="1" dirty="0" smtClean="0">
                <a:latin typeface="Arial" pitchFamily="34" charset="0"/>
                <a:cs typeface="Arial" pitchFamily="34" charset="0"/>
              </a:rPr>
              <a:t> </a:t>
            </a:r>
            <a:r>
              <a:rPr lang="en-GB" sz="2400" dirty="0" smtClean="0">
                <a:latin typeface="Arial" pitchFamily="34" charset="0"/>
                <a:cs typeface="Arial" pitchFamily="34" charset="0"/>
              </a:rPr>
              <a:t>output either remains between valid states for an unusually long period of time or</a:t>
            </a:r>
            <a:r>
              <a:rPr lang="et-EE" sz="2400" dirty="0" smtClean="0">
                <a:latin typeface="Arial" pitchFamily="34" charset="0"/>
                <a:cs typeface="Arial" pitchFamily="34" charset="0"/>
              </a:rPr>
              <a:t> </a:t>
            </a:r>
            <a:r>
              <a:rPr lang="en-GB" sz="2400" dirty="0" smtClean="0">
                <a:latin typeface="Arial" pitchFamily="34" charset="0"/>
                <a:cs typeface="Arial" pitchFamily="34" charset="0"/>
              </a:rPr>
              <a:t>fails to complete the transition to the desired state after a triggering clock edge.</a:t>
            </a:r>
            <a:r>
              <a:rPr lang="et-EE" sz="2400" dirty="0" smtClean="0">
                <a:latin typeface="Arial" pitchFamily="34" charset="0"/>
                <a:cs typeface="Arial" pitchFamily="34" charset="0"/>
              </a:rPr>
              <a:t> </a:t>
            </a:r>
            <a:r>
              <a:rPr lang="en-GB" sz="2400" dirty="0" err="1" smtClean="0">
                <a:latin typeface="Arial" pitchFamily="34" charset="0"/>
                <a:cs typeface="Arial" pitchFamily="34" charset="0"/>
              </a:rPr>
              <a:t>Metastable</a:t>
            </a:r>
            <a:r>
              <a:rPr lang="en-GB" sz="2400" dirty="0" smtClean="0">
                <a:latin typeface="Arial" pitchFamily="34" charset="0"/>
                <a:cs typeface="Arial" pitchFamily="34" charset="0"/>
              </a:rPr>
              <a:t> events can result in incorrect system operation.</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405357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31</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a:r>
              <a:rPr lang="en-GB" altLang="et-EE" sz="3200" u="sng" dirty="0" smtClean="0">
                <a:solidFill>
                  <a:srgbClr val="A20000"/>
                </a:solidFill>
                <a:latin typeface="Comic Sans MS" panose="030F0702030302020204" pitchFamily="66" charset="0"/>
              </a:rPr>
              <a:t>Synchronous </a:t>
            </a:r>
            <a:r>
              <a:rPr lang="et-EE" altLang="et-EE" sz="3200" u="sng" dirty="0" smtClean="0">
                <a:solidFill>
                  <a:srgbClr val="A20000"/>
                </a:solidFill>
                <a:latin typeface="Comic Sans MS" panose="030F0702030302020204" pitchFamily="66" charset="0"/>
              </a:rPr>
              <a:t>i</a:t>
            </a:r>
            <a:r>
              <a:rPr lang="en-GB" altLang="et-EE" sz="3200" u="sng" dirty="0" err="1" smtClean="0">
                <a:solidFill>
                  <a:srgbClr val="A20000"/>
                </a:solidFill>
                <a:latin typeface="Comic Sans MS" panose="030F0702030302020204" pitchFamily="66" charset="0"/>
              </a:rPr>
              <a:t>nput</a:t>
            </a:r>
            <a:r>
              <a:rPr lang="en-GB" altLang="et-EE" sz="3200" u="sng" dirty="0" smtClean="0">
                <a:solidFill>
                  <a:srgbClr val="A20000"/>
                </a:solidFill>
                <a:latin typeface="Comic Sans MS" panose="030F0702030302020204" pitchFamily="66" charset="0"/>
              </a:rPr>
              <a:t> </a:t>
            </a:r>
            <a:r>
              <a:rPr lang="et-EE" altLang="et-EE" sz="3200" u="sng" dirty="0" smtClean="0">
                <a:solidFill>
                  <a:srgbClr val="A20000"/>
                </a:solidFill>
                <a:latin typeface="Comic Sans MS" panose="030F0702030302020204" pitchFamily="66" charset="0"/>
              </a:rPr>
              <a:t>d</a:t>
            </a:r>
            <a:r>
              <a:rPr lang="en-GB" altLang="et-EE" sz="3200" u="sng" dirty="0" err="1" smtClean="0">
                <a:solidFill>
                  <a:srgbClr val="A20000"/>
                </a:solidFill>
                <a:latin typeface="Comic Sans MS" panose="030F0702030302020204" pitchFamily="66" charset="0"/>
              </a:rPr>
              <a:t>ata</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8" name="TextBox 7"/>
          <p:cNvSpPr txBox="1"/>
          <p:nvPr/>
        </p:nvSpPr>
        <p:spPr>
          <a:xfrm>
            <a:off x="381000" y="3711476"/>
            <a:ext cx="8610600" cy="2308324"/>
          </a:xfrm>
          <a:prstGeom prst="rect">
            <a:avLst/>
          </a:prstGeom>
          <a:noFill/>
        </p:spPr>
        <p:txBody>
          <a:bodyPr wrap="square" rtlCol="0">
            <a:spAutoFit/>
          </a:bodyPr>
          <a:lstStyle/>
          <a:p>
            <a:r>
              <a:rPr lang="en-GB" sz="2400" dirty="0" smtClean="0"/>
              <a:t>If the Q output of one flip-flop provides input data to a second flip-flop that uses the same clock signal, the input data to the second flip-flop is </a:t>
            </a:r>
            <a:r>
              <a:rPr lang="en-GB" sz="2400" i="1" dirty="0" smtClean="0"/>
              <a:t>synchronous input data. </a:t>
            </a:r>
          </a:p>
          <a:p>
            <a:r>
              <a:rPr lang="en-GB" sz="2400" dirty="0" smtClean="0"/>
              <a:t>With synchronous input data and a sufficiently long clock period it is easy to ensure that a flip-flop’s setup time and hold time requirements are met.</a:t>
            </a:r>
            <a:endParaRPr lang="en-GB" sz="2400" dirty="0">
              <a:latin typeface="Arial" pitchFamily="34" charset="0"/>
              <a:cs typeface="Arial" pitchFamily="34" charset="0"/>
            </a:endParaRPr>
          </a:p>
        </p:txBody>
      </p:sp>
      <p:pic>
        <p:nvPicPr>
          <p:cNvPr id="7" name="Picture 4" descr="AAIJCQQ0"/>
          <p:cNvPicPr>
            <a:picLocks noChangeAspect="1" noChangeArrowheads="1"/>
          </p:cNvPicPr>
          <p:nvPr/>
        </p:nvPicPr>
        <p:blipFill>
          <a:blip r:embed="rId2" cstate="print"/>
          <a:srcRect/>
          <a:stretch>
            <a:fillRect/>
          </a:stretch>
        </p:blipFill>
        <p:spPr bwMode="auto">
          <a:xfrm>
            <a:off x="684213" y="949926"/>
            <a:ext cx="7088187" cy="2631474"/>
          </a:xfrm>
          <a:prstGeom prst="rect">
            <a:avLst/>
          </a:prstGeom>
          <a:noFill/>
        </p:spPr>
      </p:pic>
    </p:spTree>
    <p:extLst>
      <p:ext uri="{BB962C8B-B14F-4D97-AF65-F5344CB8AC3E}">
        <p14:creationId xmlns:p14="http://schemas.microsoft.com/office/powerpoint/2010/main" val="2317676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32</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a:r>
              <a:rPr lang="en-GB" altLang="et-EE" sz="3200" u="sng" dirty="0" smtClean="0">
                <a:solidFill>
                  <a:srgbClr val="A20000"/>
                </a:solidFill>
                <a:latin typeface="Comic Sans MS" panose="030F0702030302020204" pitchFamily="66" charset="0"/>
              </a:rPr>
              <a:t>Use of </a:t>
            </a:r>
            <a:r>
              <a:rPr lang="et-EE" altLang="et-EE" sz="3200" u="sng" dirty="0" smtClean="0">
                <a:solidFill>
                  <a:srgbClr val="A20000"/>
                </a:solidFill>
                <a:latin typeface="Comic Sans MS" panose="030F0702030302020204" pitchFamily="66" charset="0"/>
              </a:rPr>
              <a:t>f</a:t>
            </a:r>
            <a:r>
              <a:rPr lang="en-GB" altLang="et-EE" sz="3200" u="sng" dirty="0" smtClean="0">
                <a:solidFill>
                  <a:srgbClr val="A20000"/>
                </a:solidFill>
                <a:latin typeface="Comic Sans MS" panose="030F0702030302020204" pitchFamily="66" charset="0"/>
              </a:rPr>
              <a:t>lip-flops</a:t>
            </a:r>
            <a:r>
              <a:rPr lang="et-EE" altLang="et-EE" sz="3200" u="sng" dirty="0" smtClean="0">
                <a:solidFill>
                  <a:srgbClr val="A20000"/>
                </a:solidFill>
                <a:latin typeface="Comic Sans MS" panose="030F0702030302020204" pitchFamily="66" charset="0"/>
              </a:rPr>
              <a:t> </a:t>
            </a:r>
            <a:r>
              <a:rPr lang="en-GB" altLang="et-EE" sz="3200" u="sng" dirty="0" smtClean="0">
                <a:solidFill>
                  <a:srgbClr val="A20000"/>
                </a:solidFill>
                <a:latin typeface="Comic Sans MS" panose="030F0702030302020204" pitchFamily="66" charset="0"/>
              </a:rPr>
              <a:t>versus </a:t>
            </a:r>
            <a:r>
              <a:rPr lang="et-EE" altLang="et-EE" sz="3200" u="sng" dirty="0" smtClean="0">
                <a:solidFill>
                  <a:srgbClr val="A20000"/>
                </a:solidFill>
                <a:latin typeface="Comic Sans MS" panose="030F0702030302020204" pitchFamily="66" charset="0"/>
              </a:rPr>
              <a:t>l</a:t>
            </a:r>
            <a:r>
              <a:rPr lang="en-GB" altLang="et-EE" sz="3200" u="sng" dirty="0" err="1" smtClean="0">
                <a:solidFill>
                  <a:srgbClr val="A20000"/>
                </a:solidFill>
                <a:latin typeface="Comic Sans MS" panose="030F0702030302020204" pitchFamily="66" charset="0"/>
              </a:rPr>
              <a:t>atches</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8" name="TextBox 7"/>
          <p:cNvSpPr txBox="1"/>
          <p:nvPr/>
        </p:nvSpPr>
        <p:spPr>
          <a:xfrm>
            <a:off x="304800" y="1066800"/>
            <a:ext cx="8458200" cy="4524315"/>
          </a:xfrm>
          <a:prstGeom prst="rect">
            <a:avLst/>
          </a:prstGeom>
          <a:noFill/>
        </p:spPr>
        <p:txBody>
          <a:bodyPr wrap="square" rtlCol="0">
            <a:spAutoFit/>
          </a:bodyPr>
          <a:lstStyle/>
          <a:p>
            <a:r>
              <a:rPr lang="en-GB" sz="2400" b="1" dirty="0" smtClean="0"/>
              <a:t>Generally, the use of latches as simple storage elements is not recommended</a:t>
            </a:r>
            <a:r>
              <a:rPr lang="et-EE" sz="2400" b="1" dirty="0" smtClean="0"/>
              <a:t>.</a:t>
            </a:r>
            <a:r>
              <a:rPr lang="et-EE" sz="2400" b="1" dirty="0">
                <a:latin typeface="Arial" pitchFamily="34" charset="0"/>
                <a:cs typeface="Arial" pitchFamily="34" charset="0"/>
              </a:rPr>
              <a:t> </a:t>
            </a:r>
            <a:endParaRPr lang="et-EE" sz="2400" b="1" dirty="0" smtClean="0">
              <a:latin typeface="Arial" pitchFamily="34" charset="0"/>
              <a:cs typeface="Arial" pitchFamily="34" charset="0"/>
            </a:endParaRPr>
          </a:p>
          <a:p>
            <a:r>
              <a:rPr lang="en-GB" sz="2400" dirty="0" smtClean="0"/>
              <a:t>Traditionally, latches had the</a:t>
            </a:r>
            <a:r>
              <a:rPr lang="et-EE" sz="2400" dirty="0" smtClean="0"/>
              <a:t> </a:t>
            </a:r>
            <a:r>
              <a:rPr lang="en-GB" sz="2400" dirty="0" smtClean="0"/>
              <a:t>advantage in custom IC design of requiring fewer transistors, thus requiring half as</a:t>
            </a:r>
            <a:r>
              <a:rPr lang="et-EE" sz="2400" dirty="0" smtClean="0"/>
              <a:t> </a:t>
            </a:r>
            <a:r>
              <a:rPr lang="en-GB" sz="2400" dirty="0" smtClean="0"/>
              <a:t>much IC area.</a:t>
            </a:r>
            <a:r>
              <a:rPr lang="et-EE" sz="2400" dirty="0" smtClean="0"/>
              <a:t> </a:t>
            </a:r>
            <a:r>
              <a:rPr lang="en-GB" sz="2400" dirty="0" smtClean="0"/>
              <a:t>However, latches in FPGAs are typically implemented using memory</a:t>
            </a:r>
            <a:r>
              <a:rPr lang="et-EE" sz="2400" dirty="0" smtClean="0"/>
              <a:t> </a:t>
            </a:r>
            <a:r>
              <a:rPr lang="en-GB" sz="2400" dirty="0" smtClean="0"/>
              <a:t>elements that can be configured as either a latch or flip-flop. The amount of chip area</a:t>
            </a:r>
            <a:r>
              <a:rPr lang="et-EE" sz="2400" dirty="0" smtClean="0"/>
              <a:t> </a:t>
            </a:r>
            <a:r>
              <a:rPr lang="en-GB" sz="2400" dirty="0" smtClean="0"/>
              <a:t>taken by a configurable memory element in a </a:t>
            </a:r>
            <a:r>
              <a:rPr lang="et-EE" sz="2400" dirty="0" smtClean="0"/>
              <a:t>FPGA</a:t>
            </a:r>
            <a:r>
              <a:rPr lang="en-GB" sz="2400" dirty="0" smtClean="0"/>
              <a:t> is fixed, regardless of whether it is</a:t>
            </a:r>
            <a:r>
              <a:rPr lang="et-EE" sz="2400" dirty="0" smtClean="0"/>
              <a:t> </a:t>
            </a:r>
            <a:r>
              <a:rPr lang="en-GB" sz="2400" dirty="0" smtClean="0"/>
              <a:t>configured as a latch or flip-flop. More importantly, </a:t>
            </a:r>
            <a:r>
              <a:rPr lang="en-GB" sz="2400" b="1" dirty="0" smtClean="0"/>
              <a:t>use of latches increases the timing</a:t>
            </a:r>
            <a:r>
              <a:rPr lang="et-EE" sz="2400" b="1" dirty="0" smtClean="0"/>
              <a:t> </a:t>
            </a:r>
            <a:r>
              <a:rPr lang="en-GB" sz="2400" b="1" dirty="0" smtClean="0"/>
              <a:t>complexity of a design</a:t>
            </a:r>
            <a:r>
              <a:rPr lang="en-GB" sz="2400" dirty="0" smtClean="0"/>
              <a:t>. This necessitates much more careful design techniques and</a:t>
            </a:r>
            <a:r>
              <a:rPr lang="et-EE" sz="2400" dirty="0" smtClean="0"/>
              <a:t> </a:t>
            </a:r>
            <a:r>
              <a:rPr lang="en-GB" sz="2400" dirty="0" smtClean="0"/>
              <a:t>timing analysis to ensure correct operation. </a:t>
            </a:r>
            <a:endParaRPr lang="et-EE" sz="2400" dirty="0" smtClean="0"/>
          </a:p>
        </p:txBody>
      </p:sp>
    </p:spTree>
    <p:extLst>
      <p:ext uri="{BB962C8B-B14F-4D97-AF65-F5344CB8AC3E}">
        <p14:creationId xmlns:p14="http://schemas.microsoft.com/office/powerpoint/2010/main" val="29814274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33</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pPr algn="r"/>
            <a:r>
              <a:rPr lang="en-GB" altLang="et-EE" sz="2900" u="sng" dirty="0" smtClean="0">
                <a:solidFill>
                  <a:srgbClr val="A20000"/>
                </a:solidFill>
                <a:latin typeface="Comic Sans MS" panose="030F0702030302020204" pitchFamily="66" charset="0"/>
              </a:rPr>
              <a:t>Detecting non–clock signal edges</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9" name="TextBox 8"/>
          <p:cNvSpPr txBox="1"/>
          <p:nvPr/>
        </p:nvSpPr>
        <p:spPr>
          <a:xfrm>
            <a:off x="381000" y="762000"/>
            <a:ext cx="8458200" cy="1938992"/>
          </a:xfrm>
          <a:prstGeom prst="rect">
            <a:avLst/>
          </a:prstGeom>
          <a:noFill/>
        </p:spPr>
        <p:txBody>
          <a:bodyPr wrap="square" rtlCol="0">
            <a:spAutoFit/>
          </a:bodyPr>
          <a:lstStyle/>
          <a:p>
            <a:r>
              <a:rPr lang="en-GB" sz="2400" dirty="0" smtClean="0">
                <a:latin typeface="Arial" pitchFamily="34" charset="0"/>
                <a:cs typeface="Arial" pitchFamily="34" charset="0"/>
              </a:rPr>
              <a:t>Often a design requires that some action be carried out when an event occurs on a signal other than the clock signal.</a:t>
            </a:r>
          </a:p>
          <a:p>
            <a:r>
              <a:rPr lang="en-GB" sz="2400" dirty="0" smtClean="0"/>
              <a:t>A </a:t>
            </a:r>
            <a:r>
              <a:rPr lang="en-GB" sz="2400" i="1" dirty="0" smtClean="0"/>
              <a:t>synchronous edge detector </a:t>
            </a:r>
            <a:r>
              <a:rPr lang="en-GB" sz="2400" dirty="0" smtClean="0"/>
              <a:t>generates a synchronous pulse of one clock duration whenever it detects the required edge of a specified signal.</a:t>
            </a:r>
          </a:p>
        </p:txBody>
      </p:sp>
      <p:sp>
        <p:nvSpPr>
          <p:cNvPr id="10" name="TextBox 9"/>
          <p:cNvSpPr txBox="1"/>
          <p:nvPr/>
        </p:nvSpPr>
        <p:spPr>
          <a:xfrm>
            <a:off x="609600" y="4876800"/>
            <a:ext cx="8153400" cy="1569660"/>
          </a:xfrm>
          <a:prstGeom prst="rect">
            <a:avLst/>
          </a:prstGeom>
          <a:noFill/>
        </p:spPr>
        <p:txBody>
          <a:bodyPr wrap="square" rtlCol="0">
            <a:spAutoFit/>
          </a:bodyPr>
          <a:lstStyle/>
          <a:p>
            <a:r>
              <a:rPr lang="en-GB" sz="2400" dirty="0" smtClean="0">
                <a:latin typeface="Arial" pitchFamily="34" charset="0"/>
                <a:cs typeface="Arial" pitchFamily="34" charset="0"/>
              </a:rPr>
              <a:t>The objective is to detect positive edges of signal </a:t>
            </a:r>
            <a:r>
              <a:rPr lang="en-GB" sz="2400" i="1" dirty="0" smtClean="0">
                <a:latin typeface="Arial" pitchFamily="34" charset="0"/>
                <a:cs typeface="Arial" pitchFamily="34" charset="0"/>
              </a:rPr>
              <a:t>a</a:t>
            </a:r>
            <a:r>
              <a:rPr lang="en-GB" sz="2400" dirty="0" smtClean="0">
                <a:latin typeface="Arial" pitchFamily="34" charset="0"/>
                <a:cs typeface="Arial" pitchFamily="34" charset="0"/>
              </a:rPr>
              <a:t>. To do this, a version of signal a delayed by one clock cycle, called </a:t>
            </a:r>
            <a:r>
              <a:rPr lang="en-GB" sz="2400" i="1" dirty="0" err="1" smtClean="0">
                <a:latin typeface="Arial" pitchFamily="34" charset="0"/>
                <a:cs typeface="Arial" pitchFamily="34" charset="0"/>
              </a:rPr>
              <a:t>a_delayed</a:t>
            </a:r>
            <a:r>
              <a:rPr lang="en-GB" sz="2400" dirty="0" smtClean="0">
                <a:latin typeface="Arial" pitchFamily="34" charset="0"/>
                <a:cs typeface="Arial" pitchFamily="34" charset="0"/>
              </a:rPr>
              <a:t>, is created. This is done by storing </a:t>
            </a:r>
            <a:r>
              <a:rPr lang="en-GB" sz="2400" i="1" dirty="0" smtClean="0">
                <a:latin typeface="Arial" pitchFamily="34" charset="0"/>
                <a:cs typeface="Arial" pitchFamily="34" charset="0"/>
              </a:rPr>
              <a:t>a</a:t>
            </a:r>
            <a:r>
              <a:rPr lang="en-GB" sz="2400" dirty="0" smtClean="0">
                <a:latin typeface="Arial" pitchFamily="34" charset="0"/>
                <a:cs typeface="Arial" pitchFamily="34" charset="0"/>
              </a:rPr>
              <a:t> in a flip-flop at each triggering clock edge.</a:t>
            </a:r>
            <a:endParaRPr lang="en-GB" sz="2400" dirty="0">
              <a:latin typeface="Arial" pitchFamily="34" charset="0"/>
              <a:cs typeface="Arial" pitchFamily="34" charset="0"/>
            </a:endParaRPr>
          </a:p>
        </p:txBody>
      </p:sp>
      <p:grpSp>
        <p:nvGrpSpPr>
          <p:cNvPr id="15" name="Group 14"/>
          <p:cNvGrpSpPr/>
          <p:nvPr/>
        </p:nvGrpSpPr>
        <p:grpSpPr>
          <a:xfrm>
            <a:off x="1447800" y="2514600"/>
            <a:ext cx="6859587" cy="2358902"/>
            <a:chOff x="1447800" y="2514600"/>
            <a:chExt cx="6859587" cy="2358902"/>
          </a:xfrm>
        </p:grpSpPr>
        <p:grpSp>
          <p:nvGrpSpPr>
            <p:cNvPr id="17" name="Group 16"/>
            <p:cNvGrpSpPr/>
            <p:nvPr/>
          </p:nvGrpSpPr>
          <p:grpSpPr>
            <a:xfrm>
              <a:off x="1447800" y="2514600"/>
              <a:ext cx="6859587" cy="2358902"/>
              <a:chOff x="1447800" y="2514600"/>
              <a:chExt cx="6859587" cy="2358902"/>
            </a:xfrm>
          </p:grpSpPr>
          <p:pic>
            <p:nvPicPr>
              <p:cNvPr id="8" name="Picture 4" descr="AAIJCRA0"/>
              <p:cNvPicPr>
                <a:picLocks noChangeAspect="1" noChangeArrowheads="1"/>
              </p:cNvPicPr>
              <p:nvPr/>
            </p:nvPicPr>
            <p:blipFill>
              <a:blip r:embed="rId2" cstate="print"/>
              <a:srcRect/>
              <a:stretch>
                <a:fillRect/>
              </a:stretch>
            </p:blipFill>
            <p:spPr bwMode="auto">
              <a:xfrm>
                <a:off x="1447800" y="2514600"/>
                <a:ext cx="6859587" cy="2358902"/>
              </a:xfrm>
              <a:prstGeom prst="rect">
                <a:avLst/>
              </a:prstGeom>
              <a:noFill/>
            </p:spPr>
          </p:pic>
          <p:cxnSp>
            <p:nvCxnSpPr>
              <p:cNvPr id="12" name="Straight Arrow Connector 11"/>
              <p:cNvCxnSpPr/>
              <p:nvPr/>
            </p:nvCxnSpPr>
            <p:spPr>
              <a:xfrm flipV="1">
                <a:off x="3886200" y="3733800"/>
                <a:ext cx="304800" cy="533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38800" y="3657600"/>
                <a:ext cx="76200"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6934200" y="3657600"/>
              <a:ext cx="304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8929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34</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pPr algn="r"/>
            <a:r>
              <a:rPr lang="en-GB" altLang="et-EE" sz="2900" u="sng" dirty="0" smtClean="0">
                <a:solidFill>
                  <a:srgbClr val="A20000"/>
                </a:solidFill>
                <a:latin typeface="Comic Sans MS" panose="030F0702030302020204" pitchFamily="66" charset="0"/>
              </a:rPr>
              <a:t>Detecting non–clock signal edges</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pic>
        <p:nvPicPr>
          <p:cNvPr id="6" name="Picture 4" descr="AAIJCRB0"/>
          <p:cNvPicPr>
            <a:picLocks noChangeAspect="1" noChangeArrowheads="1"/>
          </p:cNvPicPr>
          <p:nvPr/>
        </p:nvPicPr>
        <p:blipFill>
          <a:blip r:embed="rId2" cstate="print"/>
          <a:srcRect/>
          <a:stretch>
            <a:fillRect/>
          </a:stretch>
        </p:blipFill>
        <p:spPr bwMode="auto">
          <a:xfrm>
            <a:off x="0" y="797011"/>
            <a:ext cx="9144000" cy="2022389"/>
          </a:xfrm>
          <a:prstGeom prst="rect">
            <a:avLst/>
          </a:prstGeom>
          <a:noFill/>
        </p:spPr>
      </p:pic>
      <p:sp>
        <p:nvSpPr>
          <p:cNvPr id="7" name="TextBox 6"/>
          <p:cNvSpPr txBox="1"/>
          <p:nvPr/>
        </p:nvSpPr>
        <p:spPr>
          <a:xfrm>
            <a:off x="152400" y="3124200"/>
            <a:ext cx="8610600" cy="1569660"/>
          </a:xfrm>
          <a:prstGeom prst="rect">
            <a:avLst/>
          </a:prstGeom>
          <a:noFill/>
        </p:spPr>
        <p:txBody>
          <a:bodyPr wrap="square" rtlCol="0">
            <a:spAutoFit/>
          </a:bodyPr>
          <a:lstStyle/>
          <a:p>
            <a:r>
              <a:rPr lang="en-GB" sz="2400" dirty="0" smtClean="0">
                <a:latin typeface="Arial" pitchFamily="34" charset="0"/>
                <a:cs typeface="Arial" pitchFamily="34" charset="0"/>
              </a:rPr>
              <a:t>This edge detector system detects each positive edge of signal </a:t>
            </a:r>
            <a:r>
              <a:rPr lang="en-GB" sz="2400" i="1" dirty="0" smtClean="0">
                <a:latin typeface="Arial" pitchFamily="34" charset="0"/>
                <a:cs typeface="Arial" pitchFamily="34" charset="0"/>
              </a:rPr>
              <a:t>a</a:t>
            </a:r>
            <a:r>
              <a:rPr lang="en-GB" sz="2400" dirty="0" smtClean="0">
                <a:latin typeface="Arial" pitchFamily="34" charset="0"/>
                <a:cs typeface="Arial" pitchFamily="34" charset="0"/>
              </a:rPr>
              <a:t>, as long as the positive edge is not part of a narrow pulse that occurs between two adjacent triggering clock edges. </a:t>
            </a:r>
          </a:p>
        </p:txBody>
      </p:sp>
      <p:grpSp>
        <p:nvGrpSpPr>
          <p:cNvPr id="16" name="Group 15"/>
          <p:cNvGrpSpPr/>
          <p:nvPr/>
        </p:nvGrpSpPr>
        <p:grpSpPr>
          <a:xfrm>
            <a:off x="152400" y="1295400"/>
            <a:ext cx="8534400" cy="4906328"/>
            <a:chOff x="152400" y="1295400"/>
            <a:chExt cx="8534400" cy="4906328"/>
          </a:xfrm>
        </p:grpSpPr>
        <p:cxnSp>
          <p:nvCxnSpPr>
            <p:cNvPr id="10" name="Straight Arrow Connector 9"/>
            <p:cNvCxnSpPr/>
            <p:nvPr/>
          </p:nvCxnSpPr>
          <p:spPr>
            <a:xfrm flipV="1">
              <a:off x="2362200" y="1295400"/>
              <a:ext cx="4953000"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362200" y="2133600"/>
              <a:ext cx="51054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4724400"/>
              <a:ext cx="8534400" cy="1477328"/>
            </a:xfrm>
            <a:prstGeom prst="rect">
              <a:avLst/>
            </a:prstGeom>
            <a:noFill/>
          </p:spPr>
          <p:txBody>
            <a:bodyPr wrap="square" rtlCol="0">
              <a:spAutoFit/>
            </a:bodyPr>
            <a:lstStyle/>
            <a:p>
              <a:r>
                <a:rPr lang="en-GB" sz="2400" dirty="0" smtClean="0">
                  <a:latin typeface="Arial" pitchFamily="34" charset="0"/>
                  <a:cs typeface="Arial" pitchFamily="34" charset="0"/>
                </a:rPr>
                <a:t>The narrow pulse that occurs just before 800 ns is missed because this pulse occurs between two triggering clock edges (one at 750 ns and the other at 850 ns).</a:t>
              </a:r>
            </a:p>
            <a:p>
              <a:endParaRPr lang="en-GB" dirty="0"/>
            </a:p>
          </p:txBody>
        </p:sp>
      </p:grpSp>
    </p:spTree>
    <p:extLst>
      <p:ext uri="{BB962C8B-B14F-4D97-AF65-F5344CB8AC3E}">
        <p14:creationId xmlns:p14="http://schemas.microsoft.com/office/powerpoint/2010/main" val="10920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35</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Autofit/>
          </a:bodyPr>
          <a:lstStyle/>
          <a:p>
            <a:pPr algn="r"/>
            <a:r>
              <a:rPr lang="en-GB" altLang="et-EE" sz="2900" u="sng" dirty="0" smtClean="0">
                <a:solidFill>
                  <a:srgbClr val="A20000"/>
                </a:solidFill>
                <a:latin typeface="Comic Sans MS" panose="030F0702030302020204" pitchFamily="66" charset="0"/>
              </a:rPr>
              <a:t>Detecting non–clock signal edges</a:t>
            </a:r>
            <a:endParaRPr lang="en-US" altLang="et-EE" sz="29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TextBox 6"/>
          <p:cNvSpPr txBox="1"/>
          <p:nvPr/>
        </p:nvSpPr>
        <p:spPr>
          <a:xfrm>
            <a:off x="609600" y="838200"/>
            <a:ext cx="8077200" cy="5632311"/>
          </a:xfrm>
          <a:prstGeom prst="rect">
            <a:avLst/>
          </a:prstGeom>
          <a:noFill/>
        </p:spPr>
        <p:txBody>
          <a:bodyPr wrap="square" rtlCol="0">
            <a:spAutoFit/>
          </a:bodyPr>
          <a:lstStyle/>
          <a:p>
            <a:r>
              <a:rPr lang="en-GB" sz="2400" b="1" dirty="0" smtClean="0"/>
              <a:t>entity </a:t>
            </a:r>
            <a:r>
              <a:rPr lang="en-GB" sz="2400" dirty="0" err="1" smtClean="0"/>
              <a:t>posedge</a:t>
            </a:r>
            <a:r>
              <a:rPr lang="en-GB" sz="2400" b="1" dirty="0" smtClean="0"/>
              <a:t> is</a:t>
            </a:r>
          </a:p>
          <a:p>
            <a:r>
              <a:rPr lang="en-GB" sz="2400" b="1" dirty="0" smtClean="0"/>
              <a:t>   port </a:t>
            </a:r>
            <a:r>
              <a:rPr lang="en-GB" sz="2400" dirty="0" smtClean="0"/>
              <a:t>(a : </a:t>
            </a:r>
            <a:r>
              <a:rPr lang="en-GB" sz="2400" b="1" dirty="0" smtClean="0"/>
              <a:t>in </a:t>
            </a:r>
            <a:r>
              <a:rPr lang="en-GB" sz="2400" dirty="0" err="1" smtClean="0"/>
              <a:t>std_logic</a:t>
            </a:r>
            <a:r>
              <a:rPr lang="en-GB" sz="2400" dirty="0" smtClean="0"/>
              <a:t>; </a:t>
            </a:r>
            <a:r>
              <a:rPr lang="en-GB" sz="2400" dirty="0" err="1" smtClean="0"/>
              <a:t>clr_bar</a:t>
            </a:r>
            <a:r>
              <a:rPr lang="en-GB" sz="2400" dirty="0" smtClean="0"/>
              <a:t> : </a:t>
            </a:r>
            <a:r>
              <a:rPr lang="en-GB" sz="2400" b="1" dirty="0" smtClean="0"/>
              <a:t>in </a:t>
            </a:r>
            <a:r>
              <a:rPr lang="en-GB" sz="2400" dirty="0" err="1" smtClean="0"/>
              <a:t>std_logic</a:t>
            </a:r>
            <a:r>
              <a:rPr lang="en-GB" sz="2400" dirty="0" smtClean="0"/>
              <a:t>; </a:t>
            </a:r>
            <a:r>
              <a:rPr lang="en-GB" sz="2400" dirty="0" err="1" smtClean="0"/>
              <a:t>clk</a:t>
            </a:r>
            <a:r>
              <a:rPr lang="en-GB" sz="2400" dirty="0" smtClean="0"/>
              <a:t> : </a:t>
            </a:r>
            <a:r>
              <a:rPr lang="en-GB" sz="2400" b="1" dirty="0" smtClean="0"/>
              <a:t>in </a:t>
            </a:r>
            <a:r>
              <a:rPr lang="en-GB" sz="2400" dirty="0" err="1" smtClean="0"/>
              <a:t>std_logic</a:t>
            </a:r>
            <a:r>
              <a:rPr lang="en-GB" sz="2400" dirty="0" smtClean="0"/>
              <a:t>;</a:t>
            </a:r>
          </a:p>
          <a:p>
            <a:r>
              <a:rPr lang="en-GB" sz="2400" dirty="0" smtClean="0"/>
              <a:t>   </a:t>
            </a:r>
            <a:r>
              <a:rPr lang="en-GB" sz="2400" dirty="0" err="1" smtClean="0"/>
              <a:t>a_pe</a:t>
            </a:r>
            <a:r>
              <a:rPr lang="en-GB" sz="2400" dirty="0" smtClean="0"/>
              <a:t> : </a:t>
            </a:r>
            <a:r>
              <a:rPr lang="en-GB" sz="2400" b="1" dirty="0" smtClean="0"/>
              <a:t>out </a:t>
            </a:r>
            <a:r>
              <a:rPr lang="en-GB" sz="2400" dirty="0" err="1" smtClean="0"/>
              <a:t>std_logic</a:t>
            </a:r>
            <a:r>
              <a:rPr lang="en-GB" sz="2400" dirty="0" smtClean="0"/>
              <a:t>);</a:t>
            </a:r>
          </a:p>
          <a:p>
            <a:r>
              <a:rPr lang="en-GB" sz="2400" b="1" dirty="0" smtClean="0"/>
              <a:t>end </a:t>
            </a:r>
            <a:r>
              <a:rPr lang="en-GB" sz="2400" dirty="0" err="1" smtClean="0"/>
              <a:t>posedge</a:t>
            </a:r>
            <a:r>
              <a:rPr lang="en-GB" sz="2400" dirty="0" smtClean="0"/>
              <a:t>;</a:t>
            </a:r>
          </a:p>
          <a:p>
            <a:r>
              <a:rPr lang="en-GB" sz="2400" b="1" dirty="0" smtClean="0"/>
              <a:t>architecture </a:t>
            </a:r>
            <a:r>
              <a:rPr lang="en-GB" sz="2400" dirty="0" err="1" smtClean="0"/>
              <a:t>behavioral</a:t>
            </a:r>
            <a:r>
              <a:rPr lang="en-GB" sz="2400" dirty="0" smtClean="0"/>
              <a:t> </a:t>
            </a:r>
            <a:r>
              <a:rPr lang="en-GB" sz="2400" b="1" dirty="0" smtClean="0"/>
              <a:t>of </a:t>
            </a:r>
            <a:r>
              <a:rPr lang="en-GB" sz="2400" dirty="0" err="1" smtClean="0"/>
              <a:t>posedge</a:t>
            </a:r>
            <a:r>
              <a:rPr lang="en-GB" sz="2400" b="1" dirty="0" smtClean="0"/>
              <a:t> is</a:t>
            </a:r>
          </a:p>
          <a:p>
            <a:r>
              <a:rPr lang="en-GB" sz="2400" b="1" dirty="0" smtClean="0"/>
              <a:t>   signal </a:t>
            </a:r>
            <a:r>
              <a:rPr lang="en-GB" sz="2400" dirty="0" err="1" smtClean="0"/>
              <a:t>a_delayed</a:t>
            </a:r>
            <a:r>
              <a:rPr lang="en-GB" sz="2400" dirty="0" smtClean="0"/>
              <a:t> : </a:t>
            </a:r>
            <a:r>
              <a:rPr lang="en-GB" sz="2400" dirty="0" err="1" smtClean="0"/>
              <a:t>std_logic</a:t>
            </a:r>
            <a:r>
              <a:rPr lang="en-GB" sz="2400" dirty="0" smtClean="0"/>
              <a:t>;</a:t>
            </a:r>
          </a:p>
          <a:p>
            <a:r>
              <a:rPr lang="en-GB" sz="2400" b="1" dirty="0" smtClean="0"/>
              <a:t>begin</a:t>
            </a:r>
          </a:p>
          <a:p>
            <a:r>
              <a:rPr lang="en-GB" sz="2400" dirty="0" smtClean="0"/>
              <a:t>   </a:t>
            </a:r>
            <a:r>
              <a:rPr lang="en-GB" sz="2400" dirty="0" err="1" smtClean="0"/>
              <a:t>posedge</a:t>
            </a:r>
            <a:r>
              <a:rPr lang="en-GB" sz="2400" dirty="0" smtClean="0"/>
              <a:t>: </a:t>
            </a:r>
            <a:r>
              <a:rPr lang="en-GB" sz="2400" b="1" dirty="0" smtClean="0"/>
              <a:t>process </a:t>
            </a:r>
            <a:r>
              <a:rPr lang="en-GB" sz="2400" dirty="0" smtClean="0"/>
              <a:t>(</a:t>
            </a:r>
            <a:r>
              <a:rPr lang="en-GB" sz="2400" dirty="0" err="1" smtClean="0"/>
              <a:t>clr_bar</a:t>
            </a:r>
            <a:r>
              <a:rPr lang="en-GB" sz="2400" dirty="0" smtClean="0"/>
              <a:t>, </a:t>
            </a:r>
            <a:r>
              <a:rPr lang="en-GB" sz="2400" dirty="0" err="1" smtClean="0"/>
              <a:t>clk</a:t>
            </a:r>
            <a:r>
              <a:rPr lang="en-GB" sz="2400" dirty="0" smtClean="0"/>
              <a:t>)</a:t>
            </a:r>
          </a:p>
          <a:p>
            <a:r>
              <a:rPr lang="en-GB" sz="2400" b="1" dirty="0" smtClean="0"/>
              <a:t>   begin</a:t>
            </a:r>
          </a:p>
          <a:p>
            <a:r>
              <a:rPr lang="en-GB" sz="2400" b="1" dirty="0" smtClean="0"/>
              <a:t>        if </a:t>
            </a:r>
            <a:r>
              <a:rPr lang="en-GB" sz="2400" dirty="0" err="1" smtClean="0"/>
              <a:t>clr_bar</a:t>
            </a:r>
            <a:r>
              <a:rPr lang="en-GB" sz="2400" dirty="0" smtClean="0"/>
              <a:t> = '0' </a:t>
            </a:r>
            <a:r>
              <a:rPr lang="en-GB" sz="2400" b="1" dirty="0" smtClean="0"/>
              <a:t>then </a:t>
            </a:r>
            <a:r>
              <a:rPr lang="en-GB" sz="2400" dirty="0" err="1" smtClean="0"/>
              <a:t>a_pe</a:t>
            </a:r>
            <a:r>
              <a:rPr lang="en-GB" sz="2400" dirty="0" smtClean="0"/>
              <a:t> &lt;= '0'; </a:t>
            </a:r>
            <a:r>
              <a:rPr lang="en-GB" sz="2400" dirty="0" err="1" smtClean="0"/>
              <a:t>a_delayed</a:t>
            </a:r>
            <a:r>
              <a:rPr lang="en-GB" sz="2400" dirty="0" smtClean="0"/>
              <a:t> &lt;= '0';</a:t>
            </a:r>
          </a:p>
          <a:p>
            <a:r>
              <a:rPr lang="en-GB" sz="2400" b="1" dirty="0" smtClean="0"/>
              <a:t>        </a:t>
            </a:r>
            <a:r>
              <a:rPr lang="en-GB" sz="2400" b="1" dirty="0" err="1" smtClean="0"/>
              <a:t>elsif</a:t>
            </a:r>
            <a:r>
              <a:rPr lang="en-GB" sz="2400" b="1" dirty="0" smtClean="0"/>
              <a:t> </a:t>
            </a:r>
            <a:r>
              <a:rPr lang="en-GB" sz="2400" dirty="0" err="1" smtClean="0"/>
              <a:t>rising_edge</a:t>
            </a:r>
            <a:r>
              <a:rPr lang="en-GB" sz="2400" dirty="0" smtClean="0"/>
              <a:t> (</a:t>
            </a:r>
            <a:r>
              <a:rPr lang="en-GB" sz="2400" dirty="0" err="1" smtClean="0"/>
              <a:t>clk</a:t>
            </a:r>
            <a:r>
              <a:rPr lang="en-GB" sz="2400" dirty="0" smtClean="0"/>
              <a:t>) </a:t>
            </a:r>
            <a:r>
              <a:rPr lang="en-GB" sz="2400" b="1" dirty="0" smtClean="0"/>
              <a:t>then </a:t>
            </a:r>
            <a:r>
              <a:rPr lang="en-GB" sz="2400" dirty="0" err="1" smtClean="0"/>
              <a:t>a_delayed</a:t>
            </a:r>
            <a:r>
              <a:rPr lang="en-GB" sz="2400" dirty="0" smtClean="0"/>
              <a:t> &lt;= a;</a:t>
            </a:r>
          </a:p>
          <a:p>
            <a:r>
              <a:rPr lang="en-GB" sz="2400" dirty="0" smtClean="0"/>
              <a:t>           </a:t>
            </a:r>
            <a:r>
              <a:rPr lang="en-GB" sz="2400" dirty="0" err="1" smtClean="0"/>
              <a:t>a_pe</a:t>
            </a:r>
            <a:r>
              <a:rPr lang="en-GB" sz="2400" dirty="0" smtClean="0"/>
              <a:t> &lt;= </a:t>
            </a:r>
            <a:r>
              <a:rPr lang="en-GB" sz="2400" b="1" dirty="0" smtClean="0"/>
              <a:t>not </a:t>
            </a:r>
            <a:r>
              <a:rPr lang="en-GB" sz="2400" dirty="0" err="1" smtClean="0"/>
              <a:t>a_delayed</a:t>
            </a:r>
            <a:r>
              <a:rPr lang="en-GB" sz="2400" b="1" dirty="0" smtClean="0"/>
              <a:t> and </a:t>
            </a:r>
            <a:r>
              <a:rPr lang="en-GB" sz="2400" dirty="0" smtClean="0"/>
              <a:t>a;</a:t>
            </a:r>
          </a:p>
          <a:p>
            <a:r>
              <a:rPr lang="en-GB" sz="2400" b="1" dirty="0" smtClean="0"/>
              <a:t>        end if;</a:t>
            </a:r>
          </a:p>
          <a:p>
            <a:r>
              <a:rPr lang="en-GB" sz="2400" b="1" dirty="0" smtClean="0"/>
              <a:t>   end process;</a:t>
            </a:r>
          </a:p>
          <a:p>
            <a:r>
              <a:rPr lang="en-GB" sz="2400" b="1" dirty="0" smtClean="0"/>
              <a:t>end </a:t>
            </a:r>
            <a:r>
              <a:rPr lang="en-GB" sz="2400" b="1" dirty="0" err="1" smtClean="0"/>
              <a:t>behavioral</a:t>
            </a:r>
            <a:r>
              <a:rPr lang="en-GB" sz="2400" b="1" dirty="0" smtClean="0"/>
              <a:t>;</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3299709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36</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eaLnBrk="1" hangingPunct="1"/>
            <a:r>
              <a:rPr lang="en-US" altLang="et-EE" sz="3200" u="sng" dirty="0" err="1" smtClean="0">
                <a:solidFill>
                  <a:srgbClr val="A20000"/>
                </a:solidFill>
                <a:latin typeface="Comic Sans MS" panose="030F0702030302020204" pitchFamily="66" charset="0"/>
              </a:rPr>
              <a:t>Multibit</a:t>
            </a:r>
            <a:r>
              <a:rPr lang="en-US" altLang="et-EE" sz="3200" u="sng" dirty="0" smtClean="0">
                <a:solidFill>
                  <a:srgbClr val="A20000"/>
                </a:solidFill>
                <a:latin typeface="Comic Sans MS" panose="030F0702030302020204" pitchFamily="66" charset="0"/>
              </a:rPr>
              <a:t> latches and registers</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Rectangle 6"/>
          <p:cNvSpPr/>
          <p:nvPr/>
        </p:nvSpPr>
        <p:spPr>
          <a:xfrm>
            <a:off x="304800" y="762000"/>
            <a:ext cx="8458200" cy="1569660"/>
          </a:xfrm>
          <a:prstGeom prst="rect">
            <a:avLst/>
          </a:prstGeom>
        </p:spPr>
        <p:txBody>
          <a:bodyPr wrap="square">
            <a:spAutoFit/>
          </a:bodyPr>
          <a:lstStyle/>
          <a:p>
            <a:r>
              <a:rPr lang="en-GB" sz="2400" dirty="0" smtClean="0"/>
              <a:t>Either latches or flip-flops can be interconnected to form memory structures that store multiple bits of information as a unit. Flip-flops can also be combined to form shift registers, shift register counters, and counters. </a:t>
            </a:r>
            <a:endParaRPr lang="en-GB" sz="2400" dirty="0">
              <a:latin typeface="Arial" pitchFamily="34" charset="0"/>
              <a:cs typeface="Arial" pitchFamily="34" charset="0"/>
            </a:endParaRPr>
          </a:p>
        </p:txBody>
      </p:sp>
      <p:pic>
        <p:nvPicPr>
          <p:cNvPr id="6" name="Picture 78" descr="AAIJCQR0"/>
          <p:cNvPicPr>
            <a:picLocks noChangeAspect="1" noChangeArrowheads="1"/>
          </p:cNvPicPr>
          <p:nvPr/>
        </p:nvPicPr>
        <p:blipFill>
          <a:blip r:embed="rId2" cstate="print"/>
          <a:srcRect/>
          <a:stretch>
            <a:fillRect/>
          </a:stretch>
        </p:blipFill>
        <p:spPr bwMode="auto">
          <a:xfrm>
            <a:off x="990600" y="3134408"/>
            <a:ext cx="7392987" cy="3155267"/>
          </a:xfrm>
          <a:prstGeom prst="rect">
            <a:avLst/>
          </a:prstGeom>
          <a:noFill/>
        </p:spPr>
      </p:pic>
    </p:spTree>
    <p:extLst>
      <p:ext uri="{BB962C8B-B14F-4D97-AF65-F5344CB8AC3E}">
        <p14:creationId xmlns:p14="http://schemas.microsoft.com/office/powerpoint/2010/main" val="1750382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2B09694A-CEDC-4BED-9065-9805E693394E}" type="slidenum">
              <a:rPr lang="en-US" altLang="et-EE" sz="1400"/>
              <a:pPr eaLnBrk="1" hangingPunct="1"/>
              <a:t>37</a:t>
            </a:fld>
            <a:endParaRPr lang="en-US" altLang="et-EE" sz="1400"/>
          </a:p>
        </p:txBody>
      </p:sp>
      <p:sp>
        <p:nvSpPr>
          <p:cNvPr id="32771" name="Rectangle 9"/>
          <p:cNvSpPr>
            <a:spLocks noGrp="1" noChangeArrowheads="1"/>
          </p:cNvSpPr>
          <p:nvPr>
            <p:ph type="title"/>
          </p:nvPr>
        </p:nvSpPr>
        <p:spPr>
          <a:xfrm>
            <a:off x="304800" y="119063"/>
            <a:ext cx="8577263" cy="641350"/>
          </a:xfrm>
        </p:spPr>
        <p:txBody>
          <a:bodyPr anchor="ctr">
            <a:normAutofit/>
          </a:bodyPr>
          <a:lstStyle/>
          <a:p>
            <a:pPr algn="r" eaLnBrk="1" hangingPunct="1"/>
            <a:r>
              <a:rPr lang="en-US" altLang="et-EE" sz="3200" u="sng" dirty="0" smtClean="0">
                <a:solidFill>
                  <a:srgbClr val="A20000"/>
                </a:solidFill>
                <a:latin typeface="Comic Sans MS" panose="030F0702030302020204" pitchFamily="66" charset="0"/>
              </a:rPr>
              <a:t>A </a:t>
            </a:r>
            <a:r>
              <a:rPr lang="en-US" altLang="et-EE" sz="3200" u="sng" dirty="0" err="1" smtClean="0">
                <a:solidFill>
                  <a:srgbClr val="A20000"/>
                </a:solidFill>
                <a:latin typeface="Comic Sans MS" panose="030F0702030302020204" pitchFamily="66" charset="0"/>
              </a:rPr>
              <a:t>multibit</a:t>
            </a:r>
            <a:r>
              <a:rPr lang="en-US" altLang="et-EE" sz="3200" u="sng" dirty="0" smtClean="0">
                <a:solidFill>
                  <a:srgbClr val="A20000"/>
                </a:solidFill>
                <a:latin typeface="Comic Sans MS" panose="030F0702030302020204" pitchFamily="66" charset="0"/>
              </a:rPr>
              <a:t> D latch</a:t>
            </a:r>
            <a:endParaRPr lang="en-US" altLang="et-EE" sz="3200" u="sng" dirty="0">
              <a:solidFill>
                <a:srgbClr val="A20000"/>
              </a:solidFill>
              <a:latin typeface="Comic Sans MS" panose="030F0702030302020204" pitchFamily="66" charset="0"/>
            </a:endParaRPr>
          </a:p>
        </p:txBody>
      </p:sp>
      <p:sp>
        <p:nvSpPr>
          <p:cNvPr id="32772" name="Text Box 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
        <p:nvSpPr>
          <p:cNvPr id="7" name="Rectangle 6"/>
          <p:cNvSpPr/>
          <p:nvPr/>
        </p:nvSpPr>
        <p:spPr>
          <a:xfrm>
            <a:off x="304800" y="762000"/>
            <a:ext cx="8458200" cy="5632311"/>
          </a:xfrm>
          <a:prstGeom prst="rect">
            <a:avLst/>
          </a:prstGeom>
        </p:spPr>
        <p:txBody>
          <a:bodyPr wrap="square">
            <a:spAutoFit/>
          </a:bodyPr>
          <a:lstStyle/>
          <a:p>
            <a:r>
              <a:rPr lang="en-GB" sz="2400" b="1" dirty="0" smtClean="0">
                <a:latin typeface="Arial" pitchFamily="34" charset="0"/>
                <a:cs typeface="Arial" pitchFamily="34" charset="0"/>
              </a:rPr>
              <a:t>entity </a:t>
            </a:r>
            <a:r>
              <a:rPr lang="en-GB" sz="2400" dirty="0" err="1" smtClean="0">
                <a:latin typeface="Arial" pitchFamily="34" charset="0"/>
                <a:cs typeface="Arial" pitchFamily="34" charset="0"/>
              </a:rPr>
              <a:t>octal_d_latch</a:t>
            </a:r>
            <a:r>
              <a:rPr lang="en-GB" sz="2400" b="1" dirty="0" smtClean="0">
                <a:latin typeface="Arial" pitchFamily="34" charset="0"/>
                <a:cs typeface="Arial" pitchFamily="34" charset="0"/>
              </a:rPr>
              <a:t> is</a:t>
            </a:r>
          </a:p>
          <a:p>
            <a:r>
              <a:rPr lang="en-GB" sz="2400" b="1" dirty="0" smtClean="0">
                <a:latin typeface="Arial" pitchFamily="34" charset="0"/>
                <a:cs typeface="Arial" pitchFamily="34" charset="0"/>
              </a:rPr>
              <a:t>port</a:t>
            </a:r>
            <a:r>
              <a:rPr lang="en-GB" sz="2400" dirty="0" smtClean="0">
                <a:latin typeface="Arial" pitchFamily="34" charset="0"/>
                <a:cs typeface="Arial" pitchFamily="34" charset="0"/>
              </a:rPr>
              <a:t> (d: </a:t>
            </a:r>
            <a:r>
              <a:rPr lang="en-GB" sz="2400" b="1" dirty="0" smtClean="0">
                <a:latin typeface="Arial" pitchFamily="34" charset="0"/>
                <a:cs typeface="Arial" pitchFamily="34" charset="0"/>
              </a:rPr>
              <a:t>in </a:t>
            </a:r>
            <a:r>
              <a:rPr lang="en-GB" sz="2400" dirty="0" err="1" smtClean="0">
                <a:latin typeface="Arial" pitchFamily="34" charset="0"/>
                <a:cs typeface="Arial" pitchFamily="34" charset="0"/>
              </a:rPr>
              <a:t>std_logic_vector</a:t>
            </a:r>
            <a:r>
              <a:rPr lang="en-GB" sz="2400" dirty="0" smtClean="0">
                <a:latin typeface="Arial" pitchFamily="34" charset="0"/>
                <a:cs typeface="Arial" pitchFamily="34" charset="0"/>
              </a:rPr>
              <a:t>(7</a:t>
            </a:r>
            <a:r>
              <a:rPr lang="en-GB" sz="2400" b="1" dirty="0" smtClean="0">
                <a:latin typeface="Arial" pitchFamily="34" charset="0"/>
                <a:cs typeface="Arial" pitchFamily="34" charset="0"/>
              </a:rPr>
              <a:t> </a:t>
            </a:r>
            <a:r>
              <a:rPr lang="en-GB" sz="2400" b="1" dirty="0" err="1" smtClean="0">
                <a:latin typeface="Arial" pitchFamily="34" charset="0"/>
                <a:cs typeface="Arial" pitchFamily="34" charset="0"/>
              </a:rPr>
              <a:t>downto</a:t>
            </a:r>
            <a:r>
              <a:rPr lang="en-GB" sz="2400" b="1" dirty="0" smtClean="0">
                <a:latin typeface="Arial" pitchFamily="34" charset="0"/>
                <a:cs typeface="Arial" pitchFamily="34" charset="0"/>
              </a:rPr>
              <a:t> </a:t>
            </a:r>
            <a:r>
              <a:rPr lang="en-GB" sz="2400" dirty="0" smtClean="0">
                <a:latin typeface="Arial" pitchFamily="34" charset="0"/>
                <a:cs typeface="Arial" pitchFamily="34" charset="0"/>
              </a:rPr>
              <a:t>0);</a:t>
            </a:r>
          </a:p>
          <a:p>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set_bar</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clear_bar</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in </a:t>
            </a:r>
            <a:r>
              <a:rPr lang="en-GB" sz="2400" dirty="0" err="1" smtClean="0">
                <a:latin typeface="Arial" pitchFamily="34" charset="0"/>
                <a:cs typeface="Arial" pitchFamily="34" charset="0"/>
              </a:rPr>
              <a:t>std_logic</a:t>
            </a:r>
            <a:r>
              <a:rPr lang="en-GB" sz="2400" dirty="0" smtClean="0">
                <a:latin typeface="Arial" pitchFamily="34" charset="0"/>
                <a:cs typeface="Arial" pitchFamily="34" charset="0"/>
              </a:rPr>
              <a:t>;</a:t>
            </a:r>
          </a:p>
          <a:p>
            <a:r>
              <a:rPr lang="en-GB" sz="2400" dirty="0" smtClean="0">
                <a:latin typeface="Arial" pitchFamily="34" charset="0"/>
                <a:cs typeface="Arial" pitchFamily="34" charset="0"/>
              </a:rPr>
              <a:t>q: </a:t>
            </a:r>
            <a:r>
              <a:rPr lang="en-GB" sz="2400" b="1" dirty="0" smtClean="0">
                <a:latin typeface="Arial" pitchFamily="34" charset="0"/>
                <a:cs typeface="Arial" pitchFamily="34" charset="0"/>
              </a:rPr>
              <a:t>out </a:t>
            </a:r>
            <a:r>
              <a:rPr lang="en-GB" sz="2400" dirty="0" err="1" smtClean="0">
                <a:latin typeface="Arial" pitchFamily="34" charset="0"/>
                <a:cs typeface="Arial" pitchFamily="34" charset="0"/>
              </a:rPr>
              <a:t>std_logic_vector</a:t>
            </a:r>
            <a:r>
              <a:rPr lang="en-GB" sz="2400" dirty="0" smtClean="0">
                <a:latin typeface="Arial" pitchFamily="34" charset="0"/>
                <a:cs typeface="Arial" pitchFamily="34" charset="0"/>
              </a:rPr>
              <a:t>(7 </a:t>
            </a:r>
            <a:r>
              <a:rPr lang="en-GB" sz="2400" b="1" dirty="0" err="1" smtClean="0">
                <a:latin typeface="Arial" pitchFamily="34" charset="0"/>
                <a:cs typeface="Arial" pitchFamily="34" charset="0"/>
              </a:rPr>
              <a:t>downto</a:t>
            </a:r>
            <a:r>
              <a:rPr lang="en-GB" sz="2400" b="1" dirty="0" smtClean="0">
                <a:latin typeface="Arial" pitchFamily="34" charset="0"/>
                <a:cs typeface="Arial" pitchFamily="34" charset="0"/>
              </a:rPr>
              <a:t> </a:t>
            </a:r>
            <a:r>
              <a:rPr lang="en-GB" sz="2400" dirty="0" smtClean="0">
                <a:latin typeface="Arial" pitchFamily="34" charset="0"/>
                <a:cs typeface="Arial" pitchFamily="34" charset="0"/>
              </a:rPr>
              <a:t>0));</a:t>
            </a:r>
          </a:p>
          <a:p>
            <a:r>
              <a:rPr lang="en-GB" sz="2400" b="1" dirty="0" smtClean="0">
                <a:latin typeface="Arial" pitchFamily="34" charset="0"/>
                <a:cs typeface="Arial" pitchFamily="34" charset="0"/>
              </a:rPr>
              <a:t>end </a:t>
            </a:r>
            <a:r>
              <a:rPr lang="en-GB" sz="2400" dirty="0" err="1" smtClean="0">
                <a:latin typeface="Arial" pitchFamily="34" charset="0"/>
                <a:cs typeface="Arial" pitchFamily="34" charset="0"/>
              </a:rPr>
              <a:t>octal_d_latch</a:t>
            </a:r>
            <a:r>
              <a:rPr lang="en-GB" sz="2400" dirty="0" smtClean="0">
                <a:latin typeface="Arial" pitchFamily="34" charset="0"/>
                <a:cs typeface="Arial" pitchFamily="34" charset="0"/>
              </a:rPr>
              <a:t>;</a:t>
            </a:r>
          </a:p>
          <a:p>
            <a:r>
              <a:rPr lang="en-GB" sz="2400" b="1" dirty="0" smtClean="0">
                <a:latin typeface="Arial" pitchFamily="34" charset="0"/>
                <a:cs typeface="Arial" pitchFamily="34" charset="0"/>
              </a:rPr>
              <a:t>architecture </a:t>
            </a:r>
            <a:r>
              <a:rPr lang="en-GB" sz="2400" dirty="0" err="1" smtClean="0">
                <a:latin typeface="Arial" pitchFamily="34" charset="0"/>
                <a:cs typeface="Arial" pitchFamily="34" charset="0"/>
              </a:rPr>
              <a:t>behavioral</a:t>
            </a:r>
            <a:r>
              <a:rPr lang="en-GB" sz="2400" b="1" dirty="0" smtClean="0">
                <a:latin typeface="Arial" pitchFamily="34" charset="0"/>
                <a:cs typeface="Arial" pitchFamily="34" charset="0"/>
              </a:rPr>
              <a:t> of </a:t>
            </a:r>
            <a:r>
              <a:rPr lang="en-GB" sz="2400" dirty="0" err="1" smtClean="0">
                <a:latin typeface="Arial" pitchFamily="34" charset="0"/>
                <a:cs typeface="Arial" pitchFamily="34" charset="0"/>
              </a:rPr>
              <a:t>octal_d_latch</a:t>
            </a:r>
            <a:r>
              <a:rPr lang="en-GB" sz="2400" b="1" dirty="0" smtClean="0">
                <a:latin typeface="Arial" pitchFamily="34" charset="0"/>
                <a:cs typeface="Arial" pitchFamily="34" charset="0"/>
              </a:rPr>
              <a:t> is</a:t>
            </a:r>
          </a:p>
          <a:p>
            <a:r>
              <a:rPr lang="en-GB" sz="2400" b="1" dirty="0" smtClean="0">
                <a:latin typeface="Arial" pitchFamily="34" charset="0"/>
                <a:cs typeface="Arial" pitchFamily="34" charset="0"/>
              </a:rPr>
              <a:t>begin</a:t>
            </a:r>
          </a:p>
          <a:p>
            <a:r>
              <a:rPr lang="en-GB" sz="2400" b="1" dirty="0" smtClean="0">
                <a:latin typeface="Arial" pitchFamily="34" charset="0"/>
                <a:cs typeface="Arial" pitchFamily="34" charset="0"/>
              </a:rPr>
              <a:t>	process </a:t>
            </a:r>
            <a:r>
              <a:rPr lang="en-GB" sz="2400" dirty="0" smtClean="0">
                <a:latin typeface="Arial" pitchFamily="34" charset="0"/>
                <a:cs typeface="Arial" pitchFamily="34" charset="0"/>
              </a:rPr>
              <a:t>(d,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set_bar</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clear_bar</a:t>
            </a:r>
            <a:r>
              <a:rPr lang="en-GB" sz="2400" dirty="0" smtClean="0">
                <a:latin typeface="Arial" pitchFamily="34" charset="0"/>
                <a:cs typeface="Arial" pitchFamily="34" charset="0"/>
              </a:rPr>
              <a:t>)</a:t>
            </a:r>
          </a:p>
          <a:p>
            <a:r>
              <a:rPr lang="en-GB" sz="2400" b="1" dirty="0" smtClean="0">
                <a:latin typeface="Arial" pitchFamily="34" charset="0"/>
                <a:cs typeface="Arial" pitchFamily="34" charset="0"/>
              </a:rPr>
              <a:t>	begin</a:t>
            </a:r>
          </a:p>
          <a:p>
            <a:r>
              <a:rPr lang="en-GB" sz="2400" b="1" dirty="0" smtClean="0">
                <a:latin typeface="Arial" pitchFamily="34" charset="0"/>
                <a:cs typeface="Arial" pitchFamily="34" charset="0"/>
              </a:rPr>
              <a:t>	  if </a:t>
            </a:r>
            <a:r>
              <a:rPr lang="en-GB" sz="2400" dirty="0" err="1" smtClean="0">
                <a:latin typeface="Arial" pitchFamily="34" charset="0"/>
                <a:cs typeface="Arial" pitchFamily="34" charset="0"/>
              </a:rPr>
              <a:t>set_bar</a:t>
            </a:r>
            <a:r>
              <a:rPr lang="en-GB" sz="2400" dirty="0" smtClean="0">
                <a:latin typeface="Arial" pitchFamily="34" charset="0"/>
                <a:cs typeface="Arial" pitchFamily="34" charset="0"/>
              </a:rPr>
              <a:t> = '0</a:t>
            </a:r>
            <a:r>
              <a:rPr lang="en-GB" sz="2400" b="1" dirty="0" smtClean="0">
                <a:latin typeface="Arial" pitchFamily="34" charset="0"/>
                <a:cs typeface="Arial" pitchFamily="34" charset="0"/>
              </a:rPr>
              <a:t>' then </a:t>
            </a:r>
            <a:r>
              <a:rPr lang="en-GB" sz="2400" dirty="0" smtClean="0">
                <a:latin typeface="Arial" pitchFamily="34" charset="0"/>
                <a:cs typeface="Arial" pitchFamily="34" charset="0"/>
              </a:rPr>
              <a:t>q &lt;= (</a:t>
            </a:r>
            <a:r>
              <a:rPr lang="en-GB" sz="2400" b="1" dirty="0" smtClean="0">
                <a:latin typeface="Arial" pitchFamily="34" charset="0"/>
                <a:cs typeface="Arial" pitchFamily="34" charset="0"/>
              </a:rPr>
              <a:t>others =&gt; '1');</a:t>
            </a:r>
          </a:p>
          <a:p>
            <a:r>
              <a:rPr lang="en-GB" sz="2400" b="1" dirty="0" smtClean="0">
                <a:latin typeface="Arial" pitchFamily="34" charset="0"/>
                <a:cs typeface="Arial" pitchFamily="34" charset="0"/>
              </a:rPr>
              <a:t>	    </a:t>
            </a:r>
            <a:r>
              <a:rPr lang="en-GB" sz="2400" b="1" dirty="0" err="1" smtClean="0">
                <a:latin typeface="Arial" pitchFamily="34" charset="0"/>
                <a:cs typeface="Arial" pitchFamily="34" charset="0"/>
              </a:rPr>
              <a:t>elsif</a:t>
            </a:r>
            <a:r>
              <a:rPr lang="en-GB" sz="2400" b="1" dirty="0" smtClean="0">
                <a:latin typeface="Arial" pitchFamily="34" charset="0"/>
                <a:cs typeface="Arial" pitchFamily="34" charset="0"/>
              </a:rPr>
              <a:t> </a:t>
            </a:r>
            <a:r>
              <a:rPr lang="en-GB" sz="2400" dirty="0" err="1" smtClean="0">
                <a:latin typeface="Arial" pitchFamily="34" charset="0"/>
                <a:cs typeface="Arial" pitchFamily="34" charset="0"/>
              </a:rPr>
              <a:t>clear_bar</a:t>
            </a:r>
            <a:r>
              <a:rPr lang="en-GB" sz="2400" dirty="0" smtClean="0">
                <a:latin typeface="Arial" pitchFamily="34" charset="0"/>
                <a:cs typeface="Arial" pitchFamily="34" charset="0"/>
              </a:rPr>
              <a:t> = '0' </a:t>
            </a:r>
            <a:r>
              <a:rPr lang="en-GB" sz="2400" b="1" dirty="0" smtClean="0">
                <a:latin typeface="Arial" pitchFamily="34" charset="0"/>
                <a:cs typeface="Arial" pitchFamily="34" charset="0"/>
              </a:rPr>
              <a:t>then </a:t>
            </a:r>
            <a:r>
              <a:rPr lang="en-GB" sz="2400" dirty="0" smtClean="0">
                <a:latin typeface="Arial" pitchFamily="34" charset="0"/>
                <a:cs typeface="Arial" pitchFamily="34" charset="0"/>
              </a:rPr>
              <a:t>q &lt;= (</a:t>
            </a:r>
            <a:r>
              <a:rPr lang="en-GB" sz="2400" b="1" dirty="0" smtClean="0">
                <a:latin typeface="Arial" pitchFamily="34" charset="0"/>
                <a:cs typeface="Arial" pitchFamily="34" charset="0"/>
              </a:rPr>
              <a:t>others =&gt; '0');</a:t>
            </a:r>
          </a:p>
          <a:p>
            <a:r>
              <a:rPr lang="en-GB" sz="2400" b="1" dirty="0" smtClean="0">
                <a:latin typeface="Arial" pitchFamily="34" charset="0"/>
                <a:cs typeface="Arial" pitchFamily="34" charset="0"/>
              </a:rPr>
              <a:t>	    </a:t>
            </a:r>
            <a:r>
              <a:rPr lang="en-GB" sz="2400" b="1" dirty="0" err="1" smtClean="0">
                <a:latin typeface="Arial" pitchFamily="34" charset="0"/>
                <a:cs typeface="Arial" pitchFamily="34" charset="0"/>
              </a:rPr>
              <a:t>elsif</a:t>
            </a:r>
            <a:r>
              <a:rPr lang="en-GB" sz="2400" b="1" dirty="0" smtClean="0">
                <a:latin typeface="Arial" pitchFamily="34" charset="0"/>
                <a:cs typeface="Arial" pitchFamily="34" charset="0"/>
              </a:rPr>
              <a:t> </a:t>
            </a:r>
            <a:r>
              <a:rPr lang="en-GB" sz="2400" dirty="0" err="1" smtClean="0">
                <a:latin typeface="Arial" pitchFamily="34" charset="0"/>
                <a:cs typeface="Arial" pitchFamily="34" charset="0"/>
              </a:rPr>
              <a:t>clk</a:t>
            </a:r>
            <a:r>
              <a:rPr lang="en-GB" sz="2400" dirty="0" smtClean="0">
                <a:latin typeface="Arial" pitchFamily="34" charset="0"/>
                <a:cs typeface="Arial" pitchFamily="34" charset="0"/>
              </a:rPr>
              <a:t> = '1' </a:t>
            </a:r>
            <a:r>
              <a:rPr lang="en-GB" sz="2400" b="1" dirty="0" smtClean="0">
                <a:latin typeface="Arial" pitchFamily="34" charset="0"/>
                <a:cs typeface="Arial" pitchFamily="34" charset="0"/>
              </a:rPr>
              <a:t>then </a:t>
            </a:r>
            <a:r>
              <a:rPr lang="en-GB" sz="2400" dirty="0" smtClean="0">
                <a:latin typeface="Arial" pitchFamily="34" charset="0"/>
                <a:cs typeface="Arial" pitchFamily="34" charset="0"/>
              </a:rPr>
              <a:t>q &lt;= d;</a:t>
            </a:r>
          </a:p>
          <a:p>
            <a:r>
              <a:rPr lang="en-GB" sz="2400" b="1" dirty="0" smtClean="0">
                <a:latin typeface="Arial" pitchFamily="34" charset="0"/>
                <a:cs typeface="Arial" pitchFamily="34" charset="0"/>
              </a:rPr>
              <a:t>	  end if;</a:t>
            </a:r>
          </a:p>
          <a:p>
            <a:r>
              <a:rPr lang="en-GB" sz="2400" b="1" dirty="0" smtClean="0">
                <a:latin typeface="Arial" pitchFamily="34" charset="0"/>
                <a:cs typeface="Arial" pitchFamily="34" charset="0"/>
              </a:rPr>
              <a:t>	end process;</a:t>
            </a:r>
          </a:p>
          <a:p>
            <a:r>
              <a:rPr lang="en-GB" sz="2400" b="1" dirty="0" smtClean="0">
                <a:latin typeface="Arial" pitchFamily="34" charset="0"/>
                <a:cs typeface="Arial" pitchFamily="34" charset="0"/>
              </a:rPr>
              <a:t>end </a:t>
            </a:r>
            <a:r>
              <a:rPr lang="en-GB" sz="2400" dirty="0" err="1" smtClean="0">
                <a:latin typeface="Arial" pitchFamily="34" charset="0"/>
                <a:cs typeface="Arial" pitchFamily="34" charset="0"/>
              </a:rPr>
              <a:t>behavioral</a:t>
            </a:r>
            <a:r>
              <a:rPr lang="en-GB" sz="2400" b="1" dirty="0" smtClean="0">
                <a:latin typeface="Arial" pitchFamily="34" charset="0"/>
                <a:cs typeface="Arial" pitchFamily="34" charset="0"/>
              </a:rPr>
              <a:t>;</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15671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38</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t-EE" altLang="et-EE" sz="3200" u="sng" dirty="0" smtClean="0">
                <a:solidFill>
                  <a:srgbClr val="A20000"/>
                </a:solidFill>
                <a:latin typeface="Comic Sans MS" panose="030F0702030302020204" pitchFamily="66" charset="0"/>
              </a:rPr>
              <a:t>Shift registers</a:t>
            </a:r>
            <a:endParaRPr lang="en-US" altLang="et-EE" sz="3200" u="sng" dirty="0">
              <a:solidFill>
                <a:srgbClr val="A20000"/>
              </a:solidFill>
              <a:latin typeface="Comic Sans MS" panose="030F0702030302020204" pitchFamily="66" charset="0"/>
            </a:endParaRPr>
          </a:p>
        </p:txBody>
      </p:sp>
      <p:pic>
        <p:nvPicPr>
          <p:cNvPr id="8" name="Picture 5" descr="AAIJCQS0"/>
          <p:cNvPicPr>
            <a:picLocks noChangeAspect="1" noChangeArrowheads="1"/>
          </p:cNvPicPr>
          <p:nvPr/>
        </p:nvPicPr>
        <p:blipFill>
          <a:blip r:embed="rId2" cstate="print"/>
          <a:srcRect/>
          <a:stretch>
            <a:fillRect/>
          </a:stretch>
        </p:blipFill>
        <p:spPr bwMode="auto">
          <a:xfrm>
            <a:off x="663914" y="3657600"/>
            <a:ext cx="7794286" cy="2438400"/>
          </a:xfrm>
          <a:prstGeom prst="rect">
            <a:avLst/>
          </a:prstGeom>
          <a:noFill/>
        </p:spPr>
      </p:pic>
      <p:sp>
        <p:nvSpPr>
          <p:cNvPr id="6" name="TextBox 5"/>
          <p:cNvSpPr txBox="1"/>
          <p:nvPr/>
        </p:nvSpPr>
        <p:spPr>
          <a:xfrm>
            <a:off x="457200" y="914400"/>
            <a:ext cx="8458200" cy="2462213"/>
          </a:xfrm>
          <a:prstGeom prst="rect">
            <a:avLst/>
          </a:prstGeom>
          <a:noFill/>
        </p:spPr>
        <p:txBody>
          <a:bodyPr wrap="square" rtlCol="0">
            <a:spAutoFit/>
          </a:bodyPr>
          <a:lstStyle/>
          <a:p>
            <a:r>
              <a:rPr lang="en-GB" sz="2200" dirty="0" smtClean="0">
                <a:latin typeface="Arial" pitchFamily="34" charset="0"/>
                <a:cs typeface="Arial" pitchFamily="34" charset="0"/>
              </a:rPr>
              <a:t>Bits stored in a simple </a:t>
            </a:r>
            <a:r>
              <a:rPr lang="en-GB" sz="2200" i="1" dirty="0" smtClean="0">
                <a:latin typeface="Arial" pitchFamily="34" charset="0"/>
                <a:cs typeface="Arial" pitchFamily="34" charset="0"/>
              </a:rPr>
              <a:t>shift register </a:t>
            </a:r>
            <a:r>
              <a:rPr lang="en-GB" sz="2200" dirty="0" smtClean="0">
                <a:latin typeface="Arial" pitchFamily="34" charset="0"/>
                <a:cs typeface="Arial" pitchFamily="34" charset="0"/>
              </a:rPr>
              <a:t>are shifted one bit position (right or left) at each triggering clock edge. If the shift is to the right, all bits are shifted one position to the right, the input value (SI) is shifted into the leftmost bit position, and the original value in the rightmost bit position (SOUT) is shifted out of the register. </a:t>
            </a:r>
          </a:p>
          <a:p>
            <a:r>
              <a:rPr lang="en-GB" sz="2200" dirty="0" smtClean="0">
                <a:latin typeface="Arial" pitchFamily="34" charset="0"/>
                <a:cs typeface="Arial" pitchFamily="34" charset="0"/>
              </a:rPr>
              <a:t>The </a:t>
            </a:r>
            <a:r>
              <a:rPr lang="en-GB" sz="2200" b="1" dirty="0" smtClean="0">
                <a:latin typeface="Arial" pitchFamily="34" charset="0"/>
                <a:cs typeface="Arial" pitchFamily="34" charset="0"/>
              </a:rPr>
              <a:t>primary uses </a:t>
            </a:r>
            <a:r>
              <a:rPr lang="en-GB" sz="2200" dirty="0" smtClean="0">
                <a:latin typeface="Arial" pitchFamily="34" charset="0"/>
                <a:cs typeface="Arial" pitchFamily="34" charset="0"/>
              </a:rPr>
              <a:t>for shift registers are serial-to-parallel conversion, parallel-to-serial conversion, and synchronous delay.</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3116708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39</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More about ports (port mode IN)</a:t>
            </a:r>
            <a:endParaRPr lang="en-US" altLang="et-EE" sz="3200" u="sng" dirty="0">
              <a:solidFill>
                <a:srgbClr val="A20000"/>
              </a:solidFill>
              <a:latin typeface="Comic Sans MS" panose="030F0702030302020204" pitchFamily="66" charset="0"/>
            </a:endParaRPr>
          </a:p>
        </p:txBody>
      </p:sp>
      <p:sp>
        <p:nvSpPr>
          <p:cNvPr id="6" name="TextBox 5"/>
          <p:cNvSpPr txBox="1"/>
          <p:nvPr/>
        </p:nvSpPr>
        <p:spPr>
          <a:xfrm>
            <a:off x="533400" y="1128117"/>
            <a:ext cx="7924800" cy="1538883"/>
          </a:xfrm>
          <a:prstGeom prst="rect">
            <a:avLst/>
          </a:prstGeom>
          <a:noFill/>
        </p:spPr>
        <p:txBody>
          <a:bodyPr wrap="square" rtlCol="0">
            <a:spAutoFit/>
          </a:bodyPr>
          <a:lstStyle/>
          <a:p>
            <a:pPr marL="0" lvl="1"/>
            <a:r>
              <a:rPr kumimoji="1" lang="en-US" sz="2400" dirty="0" smtClean="0">
                <a:latin typeface="Arial" pitchFamily="34" charset="0"/>
              </a:rPr>
              <a:t>Data comes in this port and can only be read within the entity. It can appear </a:t>
            </a:r>
            <a:r>
              <a:rPr kumimoji="1" lang="en-US" sz="2400" b="1" dirty="0" smtClean="0">
                <a:latin typeface="Arial" pitchFamily="34" charset="0"/>
              </a:rPr>
              <a:t>only on the right side</a:t>
            </a:r>
            <a:r>
              <a:rPr kumimoji="1" lang="en-US" sz="2400" dirty="0" smtClean="0">
                <a:latin typeface="Arial" pitchFamily="34" charset="0"/>
              </a:rPr>
              <a:t> of a signal or variable assignment.</a:t>
            </a:r>
          </a:p>
          <a:p>
            <a:endParaRPr lang="en-GB" sz="2200" dirty="0">
              <a:latin typeface="Arial" pitchFamily="34" charset="0"/>
              <a:cs typeface="Arial" pitchFamily="34" charset="0"/>
            </a:endParaRPr>
          </a:p>
        </p:txBody>
      </p:sp>
      <p:grpSp>
        <p:nvGrpSpPr>
          <p:cNvPr id="7" name="Group 23"/>
          <p:cNvGrpSpPr>
            <a:grpSpLocks/>
          </p:cNvGrpSpPr>
          <p:nvPr/>
        </p:nvGrpSpPr>
        <p:grpSpPr bwMode="auto">
          <a:xfrm>
            <a:off x="2057400" y="2933700"/>
            <a:ext cx="4724400" cy="3162300"/>
            <a:chOff x="960" y="1848"/>
            <a:chExt cx="3199" cy="2060"/>
          </a:xfrm>
        </p:grpSpPr>
        <p:sp>
          <p:nvSpPr>
            <p:cNvPr id="9" name="Rectangle 2"/>
            <p:cNvSpPr>
              <a:spLocks noChangeArrowheads="1"/>
            </p:cNvSpPr>
            <p:nvPr/>
          </p:nvSpPr>
          <p:spPr bwMode="auto">
            <a:xfrm>
              <a:off x="2112" y="2844"/>
              <a:ext cx="816" cy="768"/>
            </a:xfrm>
            <a:prstGeom prst="rect">
              <a:avLst/>
            </a:prstGeom>
            <a:noFill/>
            <a:ln w="9525">
              <a:noFill/>
              <a:miter lim="800000"/>
              <a:headEnd/>
              <a:tailEnd/>
            </a:ln>
          </p:spPr>
          <p:txBody>
            <a:bodyPr wrap="none" anchor="ctr"/>
            <a:lstStyle/>
            <a:p>
              <a:pPr algn="ctr">
                <a:spcBef>
                  <a:spcPct val="50000"/>
                </a:spcBef>
              </a:pPr>
              <a:endParaRPr lang="et-EE" sz="1800">
                <a:latin typeface="Arial Narrow" pitchFamily="34" charset="0"/>
              </a:endParaRPr>
            </a:p>
          </p:txBody>
        </p:sp>
        <p:sp>
          <p:nvSpPr>
            <p:cNvPr id="10" name="Line 3"/>
            <p:cNvSpPr>
              <a:spLocks noChangeShapeType="1"/>
            </p:cNvSpPr>
            <p:nvPr/>
          </p:nvSpPr>
          <p:spPr bwMode="auto">
            <a:xfrm>
              <a:off x="2544" y="2124"/>
              <a:ext cx="192" cy="371"/>
            </a:xfrm>
            <a:prstGeom prst="line">
              <a:avLst/>
            </a:prstGeom>
            <a:noFill/>
            <a:ln w="25400" cap="rnd">
              <a:solidFill>
                <a:schemeClr val="tx1"/>
              </a:solidFill>
              <a:prstDash val="sysDot"/>
              <a:round/>
              <a:headEnd/>
              <a:tailEnd type="triangle" w="med" len="med"/>
            </a:ln>
          </p:spPr>
          <p:txBody>
            <a:bodyPr/>
            <a:lstStyle/>
            <a:p>
              <a:endParaRPr lang="en-GB"/>
            </a:p>
          </p:txBody>
        </p:sp>
        <p:sp>
          <p:nvSpPr>
            <p:cNvPr id="11" name="Line 4"/>
            <p:cNvSpPr>
              <a:spLocks noChangeShapeType="1"/>
            </p:cNvSpPr>
            <p:nvPr/>
          </p:nvSpPr>
          <p:spPr bwMode="auto">
            <a:xfrm flipV="1">
              <a:off x="1584" y="2927"/>
              <a:ext cx="192" cy="432"/>
            </a:xfrm>
            <a:prstGeom prst="line">
              <a:avLst/>
            </a:prstGeom>
            <a:noFill/>
            <a:ln w="12700" cap="rnd">
              <a:solidFill>
                <a:schemeClr val="tx1"/>
              </a:solidFill>
              <a:prstDash val="sysDot"/>
              <a:round/>
              <a:headEnd/>
              <a:tailEnd type="triangle" w="lg" len="med"/>
            </a:ln>
          </p:spPr>
          <p:txBody>
            <a:bodyPr/>
            <a:lstStyle/>
            <a:p>
              <a:endParaRPr lang="en-GB"/>
            </a:p>
          </p:txBody>
        </p:sp>
        <p:sp>
          <p:nvSpPr>
            <p:cNvPr id="12" name="Text Box 6"/>
            <p:cNvSpPr txBox="1">
              <a:spLocks noChangeArrowheads="1"/>
            </p:cNvSpPr>
            <p:nvPr/>
          </p:nvSpPr>
          <p:spPr bwMode="auto">
            <a:xfrm>
              <a:off x="2720" y="2381"/>
              <a:ext cx="223"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a</a:t>
              </a:r>
              <a:endParaRPr kumimoji="1" lang="en-US" sz="2400">
                <a:latin typeface="Arial" pitchFamily="34" charset="0"/>
              </a:endParaRPr>
            </a:p>
          </p:txBody>
        </p:sp>
        <p:sp>
          <p:nvSpPr>
            <p:cNvPr id="13" name="Line 7"/>
            <p:cNvSpPr>
              <a:spLocks noChangeShapeType="1"/>
            </p:cNvSpPr>
            <p:nvPr/>
          </p:nvSpPr>
          <p:spPr bwMode="auto">
            <a:xfrm>
              <a:off x="1392" y="2639"/>
              <a:ext cx="432" cy="0"/>
            </a:xfrm>
            <a:prstGeom prst="line">
              <a:avLst/>
            </a:prstGeom>
            <a:noFill/>
            <a:ln w="12700">
              <a:solidFill>
                <a:schemeClr val="tx1"/>
              </a:solidFill>
              <a:round/>
              <a:headEnd/>
              <a:tailEnd/>
            </a:ln>
          </p:spPr>
          <p:txBody>
            <a:bodyPr/>
            <a:lstStyle/>
            <a:p>
              <a:endParaRPr lang="en-GB"/>
            </a:p>
          </p:txBody>
        </p:sp>
        <p:sp>
          <p:nvSpPr>
            <p:cNvPr id="14" name="Rectangle 8"/>
            <p:cNvSpPr>
              <a:spLocks noChangeArrowheads="1"/>
            </p:cNvSpPr>
            <p:nvPr/>
          </p:nvSpPr>
          <p:spPr bwMode="auto">
            <a:xfrm>
              <a:off x="3072" y="2111"/>
              <a:ext cx="1056" cy="1104"/>
            </a:xfrm>
            <a:prstGeom prst="rect">
              <a:avLst/>
            </a:prstGeom>
            <a:noFill/>
            <a:ln w="38100">
              <a:solidFill>
                <a:srgbClr val="FFCC00"/>
              </a:solidFill>
              <a:miter lim="800000"/>
              <a:headEnd/>
              <a:tailEnd/>
            </a:ln>
          </p:spPr>
          <p:txBody>
            <a:bodyPr wrap="none" anchor="ctr"/>
            <a:lstStyle/>
            <a:p>
              <a:pPr algn="ctr">
                <a:spcBef>
                  <a:spcPct val="50000"/>
                </a:spcBef>
              </a:pPr>
              <a:endParaRPr lang="et-EE" sz="1800">
                <a:latin typeface="Arial Narrow" pitchFamily="34" charset="0"/>
              </a:endParaRPr>
            </a:p>
          </p:txBody>
        </p:sp>
        <p:sp>
          <p:nvSpPr>
            <p:cNvPr id="15" name="AutoShape 9"/>
            <p:cNvSpPr>
              <a:spLocks noChangeArrowheads="1"/>
            </p:cNvSpPr>
            <p:nvPr/>
          </p:nvSpPr>
          <p:spPr bwMode="auto">
            <a:xfrm rot="5400000">
              <a:off x="1800" y="2423"/>
              <a:ext cx="576" cy="528"/>
            </a:xfrm>
            <a:prstGeom prst="flowChartExtract">
              <a:avLst/>
            </a:prstGeom>
            <a:noFill/>
            <a:ln w="12700">
              <a:solidFill>
                <a:schemeClr val="tx1"/>
              </a:solidFill>
              <a:miter lim="800000"/>
              <a:headEnd/>
              <a:tailEnd/>
            </a:ln>
          </p:spPr>
          <p:txBody>
            <a:bodyPr rot="10800000" vert="eaVert" wrap="none" anchor="ctr"/>
            <a:lstStyle/>
            <a:p>
              <a:pPr algn="ctr">
                <a:spcBef>
                  <a:spcPct val="50000"/>
                </a:spcBef>
              </a:pPr>
              <a:endParaRPr lang="et-EE" sz="1800">
                <a:latin typeface="Arial Narrow" pitchFamily="34" charset="0"/>
              </a:endParaRPr>
            </a:p>
          </p:txBody>
        </p:sp>
        <p:sp>
          <p:nvSpPr>
            <p:cNvPr id="16" name="Line 10"/>
            <p:cNvSpPr>
              <a:spLocks noChangeShapeType="1"/>
            </p:cNvSpPr>
            <p:nvPr/>
          </p:nvSpPr>
          <p:spPr bwMode="auto">
            <a:xfrm>
              <a:off x="2352" y="2687"/>
              <a:ext cx="432" cy="0"/>
            </a:xfrm>
            <a:prstGeom prst="line">
              <a:avLst/>
            </a:prstGeom>
            <a:noFill/>
            <a:ln w="12700">
              <a:solidFill>
                <a:schemeClr val="tx1"/>
              </a:solidFill>
              <a:round/>
              <a:headEnd/>
              <a:tailEnd type="triangle" w="med" len="med"/>
            </a:ln>
          </p:spPr>
          <p:txBody>
            <a:bodyPr/>
            <a:lstStyle/>
            <a:p>
              <a:endParaRPr lang="en-GB"/>
            </a:p>
          </p:txBody>
        </p:sp>
        <p:sp>
          <p:nvSpPr>
            <p:cNvPr id="17" name="Line 11"/>
            <p:cNvSpPr>
              <a:spLocks noChangeShapeType="1"/>
            </p:cNvSpPr>
            <p:nvPr/>
          </p:nvSpPr>
          <p:spPr bwMode="auto">
            <a:xfrm>
              <a:off x="2736" y="2687"/>
              <a:ext cx="480" cy="0"/>
            </a:xfrm>
            <a:prstGeom prst="line">
              <a:avLst/>
            </a:prstGeom>
            <a:noFill/>
            <a:ln w="12700">
              <a:solidFill>
                <a:schemeClr val="tx1"/>
              </a:solidFill>
              <a:round/>
              <a:headEnd/>
              <a:tailEnd/>
            </a:ln>
          </p:spPr>
          <p:txBody>
            <a:bodyPr/>
            <a:lstStyle/>
            <a:p>
              <a:endParaRPr lang="en-GB"/>
            </a:p>
          </p:txBody>
        </p:sp>
        <p:sp>
          <p:nvSpPr>
            <p:cNvPr id="18" name="Rectangle 12"/>
            <p:cNvSpPr>
              <a:spLocks noChangeArrowheads="1"/>
            </p:cNvSpPr>
            <p:nvPr/>
          </p:nvSpPr>
          <p:spPr bwMode="auto">
            <a:xfrm>
              <a:off x="3120" y="2303"/>
              <a:ext cx="912" cy="864"/>
            </a:xfrm>
            <a:prstGeom prst="rect">
              <a:avLst/>
            </a:prstGeom>
            <a:noFill/>
            <a:ln w="9525">
              <a:noFill/>
              <a:miter lim="800000"/>
              <a:headEnd/>
              <a:tailEnd/>
            </a:ln>
          </p:spPr>
          <p:txBody>
            <a:bodyPr wrap="none" anchor="ctr"/>
            <a:lstStyle/>
            <a:p>
              <a:pPr algn="ctr">
                <a:spcBef>
                  <a:spcPct val="50000"/>
                </a:spcBef>
              </a:pPr>
              <a:endParaRPr lang="et-EE" sz="1800">
                <a:latin typeface="Arial Narrow" pitchFamily="34" charset="0"/>
              </a:endParaRPr>
            </a:p>
          </p:txBody>
        </p:sp>
        <p:sp>
          <p:nvSpPr>
            <p:cNvPr id="19" name="Text Box 13"/>
            <p:cNvSpPr txBox="1">
              <a:spLocks noChangeArrowheads="1"/>
            </p:cNvSpPr>
            <p:nvPr/>
          </p:nvSpPr>
          <p:spPr bwMode="auto">
            <a:xfrm>
              <a:off x="3563" y="2097"/>
              <a:ext cx="596"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Entity</a:t>
              </a:r>
            </a:p>
          </p:txBody>
        </p:sp>
        <p:sp>
          <p:nvSpPr>
            <p:cNvPr id="20" name="Text Box 14"/>
            <p:cNvSpPr txBox="1">
              <a:spLocks noChangeArrowheads="1"/>
            </p:cNvSpPr>
            <p:nvPr/>
          </p:nvSpPr>
          <p:spPr bwMode="auto">
            <a:xfrm>
              <a:off x="1920" y="1848"/>
              <a:ext cx="1024"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dirty="0">
                  <a:latin typeface="Arial" pitchFamily="34" charset="0"/>
                </a:rPr>
                <a:t>Port signal</a:t>
              </a:r>
            </a:p>
          </p:txBody>
        </p:sp>
        <p:sp>
          <p:nvSpPr>
            <p:cNvPr id="21" name="Text Box 15"/>
            <p:cNvSpPr txBox="1">
              <a:spLocks noChangeArrowheads="1"/>
            </p:cNvSpPr>
            <p:nvPr/>
          </p:nvSpPr>
          <p:spPr bwMode="auto">
            <a:xfrm>
              <a:off x="960" y="3344"/>
              <a:ext cx="1568" cy="564"/>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Driver resides</a:t>
              </a:r>
            </a:p>
            <a:p>
              <a:pPr eaLnBrk="0" hangingPunct="0">
                <a:spcBef>
                  <a:spcPct val="20000"/>
                </a:spcBef>
                <a:buClr>
                  <a:srgbClr val="000000"/>
                </a:buClr>
              </a:pPr>
              <a:r>
                <a:rPr kumimoji="1" lang="en-US" sz="2400">
                  <a:latin typeface="Arial" pitchFamily="34" charset="0"/>
                </a:rPr>
                <a:t>outside the entity</a:t>
              </a:r>
            </a:p>
          </p:txBody>
        </p:sp>
      </p:grpSp>
    </p:spTree>
    <p:extLst>
      <p:ext uri="{BB962C8B-B14F-4D97-AF65-F5344CB8AC3E}">
        <p14:creationId xmlns:p14="http://schemas.microsoft.com/office/powerpoint/2010/main" val="4204047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4</a:t>
            </a:fld>
            <a:endParaRPr lang="en-US" altLang="et-EE" sz="1400" dirty="0"/>
          </a:p>
        </p:txBody>
      </p:sp>
      <p:sp>
        <p:nvSpPr>
          <p:cNvPr id="30723" name="Rectangle 9"/>
          <p:cNvSpPr>
            <a:spLocks noGrp="1" noChangeArrowheads="1"/>
          </p:cNvSpPr>
          <p:nvPr>
            <p:ph type="title"/>
          </p:nvPr>
        </p:nvSpPr>
        <p:spPr>
          <a:xfrm>
            <a:off x="533400" y="152400"/>
            <a:ext cx="8293100" cy="641350"/>
          </a:xfrm>
        </p:spPr>
        <p:txBody>
          <a:bodyPr anchor="ctr">
            <a:noAutofit/>
          </a:bodyPr>
          <a:lstStyle/>
          <a:p>
            <a:pPr algn="r" eaLnBrk="1" hangingPunct="1"/>
            <a:r>
              <a:rPr lang="en-US" altLang="et-EE" sz="3200" u="sng" dirty="0" smtClean="0">
                <a:solidFill>
                  <a:srgbClr val="A20000"/>
                </a:solidFill>
                <a:latin typeface="Comic Sans MS" panose="030F0702030302020204" pitchFamily="66" charset="0"/>
              </a:rPr>
              <a:t>Clock </a:t>
            </a:r>
          </a:p>
        </p:txBody>
      </p:sp>
      <p:sp>
        <p:nvSpPr>
          <p:cNvPr id="30724" name="Text Box 13"/>
          <p:cNvSpPr txBox="1">
            <a:spLocks noChangeArrowheads="1"/>
          </p:cNvSpPr>
          <p:nvPr/>
        </p:nvSpPr>
        <p:spPr bwMode="auto">
          <a:xfrm>
            <a:off x="533400" y="2133600"/>
            <a:ext cx="82518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en-GB" sz="2000" dirty="0" smtClean="0"/>
              <a:t>A </a:t>
            </a:r>
            <a:r>
              <a:rPr lang="en-GB" sz="2000" i="1" dirty="0" smtClean="0"/>
              <a:t>clock signal is a train (sequence) of pulses used as a timing signal. </a:t>
            </a:r>
          </a:p>
          <a:p>
            <a:r>
              <a:rPr lang="en-GB" sz="2000" dirty="0" smtClean="0">
                <a:latin typeface="Arial" pitchFamily="34" charset="0"/>
                <a:cs typeface="Arial" pitchFamily="34" charset="0"/>
              </a:rPr>
              <a:t>The amount of time a periodic signal is 1 during its period (</a:t>
            </a:r>
            <a:r>
              <a:rPr lang="en-GB" sz="2000" i="1" dirty="0" err="1" smtClean="0">
                <a:latin typeface="Arial" pitchFamily="34" charset="0"/>
                <a:cs typeface="Arial" pitchFamily="34" charset="0"/>
              </a:rPr>
              <a:t>tH</a:t>
            </a:r>
            <a:r>
              <a:rPr lang="en-GB" sz="2000" i="1" dirty="0" smtClean="0">
                <a:latin typeface="Arial" pitchFamily="34" charset="0"/>
                <a:cs typeface="Arial" pitchFamily="34" charset="0"/>
              </a:rPr>
              <a:t>) is </a:t>
            </a:r>
            <a:r>
              <a:rPr lang="en-GB" sz="2000" dirty="0" smtClean="0">
                <a:latin typeface="Arial" pitchFamily="34" charset="0"/>
                <a:cs typeface="Arial" pitchFamily="34" charset="0"/>
              </a:rPr>
              <a:t>constant. This time is the </a:t>
            </a:r>
            <a:r>
              <a:rPr lang="en-GB" sz="2000" i="1" dirty="0" smtClean="0">
                <a:latin typeface="Arial" pitchFamily="34" charset="0"/>
                <a:cs typeface="Arial" pitchFamily="34" charset="0"/>
              </a:rPr>
              <a:t>clock’s width. The ratio of the clock’s width to its period </a:t>
            </a:r>
            <a:r>
              <a:rPr lang="en-GB" sz="2000" dirty="0" smtClean="0">
                <a:latin typeface="Arial" pitchFamily="34" charset="0"/>
                <a:cs typeface="Arial" pitchFamily="34" charset="0"/>
              </a:rPr>
              <a:t>(</a:t>
            </a:r>
            <a:r>
              <a:rPr lang="en-GB" sz="2000" i="1" dirty="0" err="1" smtClean="0">
                <a:latin typeface="Arial" pitchFamily="34" charset="0"/>
                <a:cs typeface="Arial" pitchFamily="34" charset="0"/>
              </a:rPr>
              <a:t>tH</a:t>
            </a:r>
            <a:r>
              <a:rPr lang="en-GB" sz="2000" i="1" dirty="0" smtClean="0">
                <a:latin typeface="Arial" pitchFamily="34" charset="0"/>
                <a:cs typeface="Arial" pitchFamily="34" charset="0"/>
              </a:rPr>
              <a:t> / T), expressed as a percent, is its duty cycle.</a:t>
            </a:r>
            <a:endParaRPr lang="en-US" altLang="et-EE" sz="2000" dirty="0">
              <a:latin typeface="Arial" pitchFamily="34" charset="0"/>
              <a:cs typeface="Arial" pitchFamily="34" charset="0"/>
            </a:endParaRPr>
          </a:p>
        </p:txBody>
      </p:sp>
      <p:sp>
        <p:nvSpPr>
          <p:cNvPr id="30725" name="Text Box 1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pic>
        <p:nvPicPr>
          <p:cNvPr id="3074" name="Picture 2"/>
          <p:cNvPicPr>
            <a:picLocks noChangeAspect="1" noChangeArrowheads="1"/>
          </p:cNvPicPr>
          <p:nvPr/>
        </p:nvPicPr>
        <p:blipFill>
          <a:blip r:embed="rId3" cstate="print"/>
          <a:srcRect/>
          <a:stretch>
            <a:fillRect/>
          </a:stretch>
        </p:blipFill>
        <p:spPr bwMode="auto">
          <a:xfrm>
            <a:off x="533400" y="381000"/>
            <a:ext cx="7086600" cy="1789019"/>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676400" y="3810001"/>
            <a:ext cx="5334000" cy="1325218"/>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1676400" y="5315134"/>
            <a:ext cx="5334000" cy="1406392"/>
          </a:xfrm>
          <a:prstGeom prst="rect">
            <a:avLst/>
          </a:prstGeom>
          <a:noFill/>
          <a:ln w="9525">
            <a:noFill/>
            <a:miter lim="800000"/>
            <a:headEnd/>
            <a:tailEnd/>
          </a:ln>
        </p:spPr>
      </p:pic>
    </p:spTree>
    <p:extLst>
      <p:ext uri="{BB962C8B-B14F-4D97-AF65-F5344CB8AC3E}">
        <p14:creationId xmlns:p14="http://schemas.microsoft.com/office/powerpoint/2010/main" val="2182245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40</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More about ports (port mode OUT)</a:t>
            </a:r>
            <a:endParaRPr lang="en-US" altLang="et-EE" sz="3200" u="sng" dirty="0">
              <a:solidFill>
                <a:srgbClr val="A20000"/>
              </a:solidFill>
              <a:latin typeface="Comic Sans MS" panose="030F0702030302020204" pitchFamily="66" charset="0"/>
            </a:endParaRPr>
          </a:p>
        </p:txBody>
      </p:sp>
      <p:sp>
        <p:nvSpPr>
          <p:cNvPr id="6" name="TextBox 5"/>
          <p:cNvSpPr txBox="1"/>
          <p:nvPr/>
        </p:nvSpPr>
        <p:spPr>
          <a:xfrm>
            <a:off x="533400" y="1066800"/>
            <a:ext cx="7924800" cy="1200329"/>
          </a:xfrm>
          <a:prstGeom prst="rect">
            <a:avLst/>
          </a:prstGeom>
          <a:noFill/>
        </p:spPr>
        <p:txBody>
          <a:bodyPr wrap="square" rtlCol="0">
            <a:spAutoFit/>
          </a:bodyPr>
          <a:lstStyle/>
          <a:p>
            <a:pPr marL="0" lvl="1"/>
            <a:r>
              <a:rPr kumimoji="1" lang="en-US" sz="2400" dirty="0" smtClean="0">
                <a:latin typeface="Arial" pitchFamily="34" charset="0"/>
              </a:rPr>
              <a:t>The value of an output port can only be updated within the entity. </a:t>
            </a:r>
            <a:r>
              <a:rPr kumimoji="1" lang="en-US" sz="2400" b="1" dirty="0" smtClean="0">
                <a:latin typeface="Arial" pitchFamily="34" charset="0"/>
              </a:rPr>
              <a:t>It cannot be read</a:t>
            </a:r>
            <a:r>
              <a:rPr kumimoji="1" lang="en-US" sz="2400" dirty="0" smtClean="0">
                <a:latin typeface="Arial" pitchFamily="34" charset="0"/>
              </a:rPr>
              <a:t>. It can only appear </a:t>
            </a:r>
            <a:r>
              <a:rPr kumimoji="1" lang="en-US" sz="2400" b="1" dirty="0" smtClean="0">
                <a:latin typeface="Arial" pitchFamily="34" charset="0"/>
              </a:rPr>
              <a:t>on the left side</a:t>
            </a:r>
            <a:r>
              <a:rPr kumimoji="1" lang="en-US" sz="2400" dirty="0" smtClean="0">
                <a:latin typeface="Arial" pitchFamily="34" charset="0"/>
              </a:rPr>
              <a:t> of a signal assignment. </a:t>
            </a:r>
          </a:p>
        </p:txBody>
      </p:sp>
      <p:grpSp>
        <p:nvGrpSpPr>
          <p:cNvPr id="30" name="Group 43"/>
          <p:cNvGrpSpPr>
            <a:grpSpLocks/>
          </p:cNvGrpSpPr>
          <p:nvPr/>
        </p:nvGrpSpPr>
        <p:grpSpPr bwMode="auto">
          <a:xfrm>
            <a:off x="1905000" y="2590800"/>
            <a:ext cx="4876800" cy="3711575"/>
            <a:chOff x="1200" y="1632"/>
            <a:chExt cx="3072" cy="2338"/>
          </a:xfrm>
        </p:grpSpPr>
        <p:sp>
          <p:nvSpPr>
            <p:cNvPr id="31" name="Rectangle 8"/>
            <p:cNvSpPr>
              <a:spLocks noChangeArrowheads="1"/>
            </p:cNvSpPr>
            <p:nvPr/>
          </p:nvSpPr>
          <p:spPr bwMode="auto">
            <a:xfrm>
              <a:off x="1344" y="1632"/>
              <a:ext cx="1584" cy="1728"/>
            </a:xfrm>
            <a:prstGeom prst="rect">
              <a:avLst/>
            </a:prstGeom>
            <a:noFill/>
            <a:ln w="38100">
              <a:solidFill>
                <a:srgbClr val="FFCC00"/>
              </a:solidFill>
              <a:miter lim="800000"/>
              <a:headEnd/>
              <a:tailEnd/>
            </a:ln>
          </p:spPr>
          <p:txBody>
            <a:bodyPr wrap="none" anchor="ctr"/>
            <a:lstStyle/>
            <a:p>
              <a:pPr algn="ctr">
                <a:spcBef>
                  <a:spcPct val="50000"/>
                </a:spcBef>
              </a:pPr>
              <a:endParaRPr lang="et-EE" sz="2400">
                <a:latin typeface="Arial Narrow" pitchFamily="34" charset="0"/>
              </a:endParaRPr>
            </a:p>
          </p:txBody>
        </p:sp>
        <p:sp>
          <p:nvSpPr>
            <p:cNvPr id="32" name="Line 2"/>
            <p:cNvSpPr>
              <a:spLocks noChangeShapeType="1"/>
            </p:cNvSpPr>
            <p:nvPr/>
          </p:nvSpPr>
          <p:spPr bwMode="auto">
            <a:xfrm flipV="1">
              <a:off x="1968" y="2880"/>
              <a:ext cx="96" cy="528"/>
            </a:xfrm>
            <a:prstGeom prst="line">
              <a:avLst/>
            </a:prstGeom>
            <a:noFill/>
            <a:ln w="12700" cap="rnd">
              <a:solidFill>
                <a:schemeClr val="tx1"/>
              </a:solidFill>
              <a:prstDash val="sysDot"/>
              <a:round/>
              <a:headEnd/>
              <a:tailEnd type="triangle" w="lg" len="med"/>
            </a:ln>
          </p:spPr>
          <p:txBody>
            <a:bodyPr/>
            <a:lstStyle/>
            <a:p>
              <a:endParaRPr lang="en-GB"/>
            </a:p>
          </p:txBody>
        </p:sp>
        <p:sp>
          <p:nvSpPr>
            <p:cNvPr id="33" name="Line 3"/>
            <p:cNvSpPr>
              <a:spLocks noChangeShapeType="1"/>
            </p:cNvSpPr>
            <p:nvPr/>
          </p:nvSpPr>
          <p:spPr bwMode="auto">
            <a:xfrm flipH="1">
              <a:off x="3120" y="1968"/>
              <a:ext cx="384" cy="336"/>
            </a:xfrm>
            <a:prstGeom prst="line">
              <a:avLst/>
            </a:prstGeom>
            <a:noFill/>
            <a:ln w="19050" cap="rnd">
              <a:solidFill>
                <a:schemeClr val="tx1"/>
              </a:solidFill>
              <a:prstDash val="sysDot"/>
              <a:round/>
              <a:headEnd/>
              <a:tailEnd type="triangle" w="med" len="med"/>
            </a:ln>
          </p:spPr>
          <p:txBody>
            <a:bodyPr/>
            <a:lstStyle/>
            <a:p>
              <a:endParaRPr lang="en-GB"/>
            </a:p>
          </p:txBody>
        </p:sp>
        <p:sp>
          <p:nvSpPr>
            <p:cNvPr id="34" name="Line 4"/>
            <p:cNvSpPr>
              <a:spLocks noChangeShapeType="1"/>
            </p:cNvSpPr>
            <p:nvPr/>
          </p:nvSpPr>
          <p:spPr bwMode="auto">
            <a:xfrm flipH="1">
              <a:off x="2832" y="2976"/>
              <a:ext cx="672" cy="0"/>
            </a:xfrm>
            <a:prstGeom prst="line">
              <a:avLst/>
            </a:prstGeom>
            <a:noFill/>
            <a:ln w="19050" cap="rnd">
              <a:solidFill>
                <a:schemeClr val="tx1"/>
              </a:solidFill>
              <a:prstDash val="sysDot"/>
              <a:round/>
              <a:headEnd/>
              <a:tailEnd type="triangle" w="lg" len="med"/>
            </a:ln>
          </p:spPr>
          <p:txBody>
            <a:bodyPr/>
            <a:lstStyle/>
            <a:p>
              <a:endParaRPr lang="en-GB"/>
            </a:p>
          </p:txBody>
        </p:sp>
        <p:sp>
          <p:nvSpPr>
            <p:cNvPr id="35" name="Rectangle 6"/>
            <p:cNvSpPr>
              <a:spLocks noChangeArrowheads="1"/>
            </p:cNvSpPr>
            <p:nvPr/>
          </p:nvSpPr>
          <p:spPr bwMode="auto">
            <a:xfrm>
              <a:off x="2352" y="2688"/>
              <a:ext cx="816" cy="768"/>
            </a:xfrm>
            <a:prstGeom prst="rect">
              <a:avLst/>
            </a:prstGeom>
            <a:noFill/>
            <a:ln w="9525">
              <a:noFill/>
              <a:miter lim="800000"/>
              <a:headEnd/>
              <a:tailEnd/>
            </a:ln>
          </p:spPr>
          <p:txBody>
            <a:bodyPr wrap="none" anchor="ctr"/>
            <a:lstStyle/>
            <a:p>
              <a:pPr algn="ctr">
                <a:spcBef>
                  <a:spcPct val="50000"/>
                </a:spcBef>
              </a:pPr>
              <a:endParaRPr lang="et-EE" sz="2400">
                <a:latin typeface="Arial Narrow" pitchFamily="34" charset="0"/>
              </a:endParaRPr>
            </a:p>
          </p:txBody>
        </p:sp>
        <p:sp>
          <p:nvSpPr>
            <p:cNvPr id="36" name="Line 7"/>
            <p:cNvSpPr>
              <a:spLocks noChangeShapeType="1"/>
            </p:cNvSpPr>
            <p:nvPr/>
          </p:nvSpPr>
          <p:spPr bwMode="auto">
            <a:xfrm>
              <a:off x="1632" y="2483"/>
              <a:ext cx="432" cy="0"/>
            </a:xfrm>
            <a:prstGeom prst="line">
              <a:avLst/>
            </a:prstGeom>
            <a:noFill/>
            <a:ln w="12700">
              <a:solidFill>
                <a:schemeClr val="tx1"/>
              </a:solidFill>
              <a:round/>
              <a:headEnd/>
              <a:tailEnd/>
            </a:ln>
          </p:spPr>
          <p:txBody>
            <a:bodyPr/>
            <a:lstStyle/>
            <a:p>
              <a:endParaRPr lang="en-GB"/>
            </a:p>
          </p:txBody>
        </p:sp>
        <p:sp>
          <p:nvSpPr>
            <p:cNvPr id="37" name="AutoShape 9"/>
            <p:cNvSpPr>
              <a:spLocks noChangeArrowheads="1"/>
            </p:cNvSpPr>
            <p:nvPr/>
          </p:nvSpPr>
          <p:spPr bwMode="auto">
            <a:xfrm rot="5400000">
              <a:off x="2040" y="2267"/>
              <a:ext cx="576" cy="528"/>
            </a:xfrm>
            <a:prstGeom prst="flowChartExtract">
              <a:avLst/>
            </a:prstGeom>
            <a:noFill/>
            <a:ln w="12700">
              <a:solidFill>
                <a:schemeClr val="tx1"/>
              </a:solidFill>
              <a:miter lim="800000"/>
              <a:headEnd/>
              <a:tailEnd/>
            </a:ln>
          </p:spPr>
          <p:txBody>
            <a:bodyPr rot="10800000" vert="eaVert" wrap="none" anchor="ctr"/>
            <a:lstStyle/>
            <a:p>
              <a:pPr algn="ctr">
                <a:spcBef>
                  <a:spcPct val="50000"/>
                </a:spcBef>
              </a:pPr>
              <a:endParaRPr lang="et-EE" sz="2400">
                <a:latin typeface="Arial Narrow" pitchFamily="34" charset="0"/>
              </a:endParaRPr>
            </a:p>
          </p:txBody>
        </p:sp>
        <p:sp>
          <p:nvSpPr>
            <p:cNvPr id="38" name="Line 10"/>
            <p:cNvSpPr>
              <a:spLocks noChangeShapeType="1"/>
            </p:cNvSpPr>
            <p:nvPr/>
          </p:nvSpPr>
          <p:spPr bwMode="auto">
            <a:xfrm>
              <a:off x="2592" y="2531"/>
              <a:ext cx="432" cy="0"/>
            </a:xfrm>
            <a:prstGeom prst="line">
              <a:avLst/>
            </a:prstGeom>
            <a:noFill/>
            <a:ln w="12700">
              <a:solidFill>
                <a:schemeClr val="tx1"/>
              </a:solidFill>
              <a:round/>
              <a:headEnd/>
              <a:tailEnd type="triangle" w="med" len="med"/>
            </a:ln>
          </p:spPr>
          <p:txBody>
            <a:bodyPr/>
            <a:lstStyle/>
            <a:p>
              <a:endParaRPr lang="en-GB"/>
            </a:p>
          </p:txBody>
        </p:sp>
        <p:sp>
          <p:nvSpPr>
            <p:cNvPr id="39" name="Line 11"/>
            <p:cNvSpPr>
              <a:spLocks noChangeShapeType="1"/>
            </p:cNvSpPr>
            <p:nvPr/>
          </p:nvSpPr>
          <p:spPr bwMode="auto">
            <a:xfrm>
              <a:off x="2976" y="2531"/>
              <a:ext cx="480" cy="0"/>
            </a:xfrm>
            <a:prstGeom prst="line">
              <a:avLst/>
            </a:prstGeom>
            <a:noFill/>
            <a:ln w="12700">
              <a:solidFill>
                <a:schemeClr val="tx1"/>
              </a:solidFill>
              <a:round/>
              <a:headEnd/>
              <a:tailEnd/>
            </a:ln>
          </p:spPr>
          <p:txBody>
            <a:bodyPr/>
            <a:lstStyle/>
            <a:p>
              <a:endParaRPr lang="en-GB"/>
            </a:p>
          </p:txBody>
        </p:sp>
        <p:sp>
          <p:nvSpPr>
            <p:cNvPr id="40" name="Text Box 12"/>
            <p:cNvSpPr txBox="1">
              <a:spLocks noChangeArrowheads="1"/>
            </p:cNvSpPr>
            <p:nvPr/>
          </p:nvSpPr>
          <p:spPr bwMode="auto">
            <a:xfrm>
              <a:off x="1368" y="1647"/>
              <a:ext cx="596"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Entity</a:t>
              </a:r>
            </a:p>
          </p:txBody>
        </p:sp>
        <p:sp>
          <p:nvSpPr>
            <p:cNvPr id="41" name="Text Box 13"/>
            <p:cNvSpPr txBox="1">
              <a:spLocks noChangeArrowheads="1"/>
            </p:cNvSpPr>
            <p:nvPr/>
          </p:nvSpPr>
          <p:spPr bwMode="auto">
            <a:xfrm>
              <a:off x="3134" y="1728"/>
              <a:ext cx="1024"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Port signal</a:t>
              </a:r>
            </a:p>
          </p:txBody>
        </p:sp>
        <p:sp>
          <p:nvSpPr>
            <p:cNvPr id="42" name="Text Box 14"/>
            <p:cNvSpPr txBox="1">
              <a:spLocks noChangeArrowheads="1"/>
            </p:cNvSpPr>
            <p:nvPr/>
          </p:nvSpPr>
          <p:spPr bwMode="auto">
            <a:xfrm>
              <a:off x="1200" y="3443"/>
              <a:ext cx="1352" cy="527"/>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200" dirty="0">
                  <a:latin typeface="Arial" pitchFamily="34" charset="0"/>
                </a:rPr>
                <a:t>Driver resides</a:t>
              </a:r>
            </a:p>
            <a:p>
              <a:pPr eaLnBrk="0" hangingPunct="0">
                <a:spcBef>
                  <a:spcPct val="20000"/>
                </a:spcBef>
                <a:buClr>
                  <a:srgbClr val="000000"/>
                </a:buClr>
              </a:pPr>
              <a:r>
                <a:rPr kumimoji="1" lang="en-US" sz="2200" dirty="0">
                  <a:latin typeface="Arial" pitchFamily="34" charset="0"/>
                </a:rPr>
                <a:t>inside the entity</a:t>
              </a:r>
            </a:p>
          </p:txBody>
        </p:sp>
        <p:sp>
          <p:nvSpPr>
            <p:cNvPr id="43" name="Line 15"/>
            <p:cNvSpPr>
              <a:spLocks noChangeShapeType="1"/>
            </p:cNvSpPr>
            <p:nvPr/>
          </p:nvSpPr>
          <p:spPr bwMode="auto">
            <a:xfrm flipH="1">
              <a:off x="2784" y="2544"/>
              <a:ext cx="0" cy="432"/>
            </a:xfrm>
            <a:prstGeom prst="line">
              <a:avLst/>
            </a:prstGeom>
            <a:noFill/>
            <a:ln w="12700">
              <a:solidFill>
                <a:schemeClr val="tx1"/>
              </a:solidFill>
              <a:round/>
              <a:headEnd/>
              <a:tailEnd/>
            </a:ln>
          </p:spPr>
          <p:txBody>
            <a:bodyPr/>
            <a:lstStyle/>
            <a:p>
              <a:endParaRPr lang="en-GB"/>
            </a:p>
          </p:txBody>
        </p:sp>
        <p:sp>
          <p:nvSpPr>
            <p:cNvPr id="44" name="Line 16"/>
            <p:cNvSpPr>
              <a:spLocks noChangeShapeType="1"/>
            </p:cNvSpPr>
            <p:nvPr/>
          </p:nvSpPr>
          <p:spPr bwMode="auto">
            <a:xfrm flipH="1">
              <a:off x="2496" y="2976"/>
              <a:ext cx="288" cy="0"/>
            </a:xfrm>
            <a:prstGeom prst="line">
              <a:avLst/>
            </a:prstGeom>
            <a:noFill/>
            <a:ln w="12700">
              <a:solidFill>
                <a:schemeClr val="tx1"/>
              </a:solidFill>
              <a:round/>
              <a:headEnd/>
              <a:tailEnd type="triangle" w="med" len="med"/>
            </a:ln>
          </p:spPr>
          <p:txBody>
            <a:bodyPr/>
            <a:lstStyle/>
            <a:p>
              <a:endParaRPr lang="en-GB"/>
            </a:p>
          </p:txBody>
        </p:sp>
        <p:sp>
          <p:nvSpPr>
            <p:cNvPr id="45" name="Text Box 19"/>
            <p:cNvSpPr txBox="1">
              <a:spLocks noChangeArrowheads="1"/>
            </p:cNvSpPr>
            <p:nvPr/>
          </p:nvSpPr>
          <p:spPr bwMode="auto">
            <a:xfrm>
              <a:off x="2988" y="2271"/>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z</a:t>
              </a:r>
              <a:endParaRPr kumimoji="1" lang="en-US" sz="2400">
                <a:latin typeface="Arial" pitchFamily="34" charset="0"/>
              </a:endParaRPr>
            </a:p>
          </p:txBody>
        </p:sp>
        <p:sp>
          <p:nvSpPr>
            <p:cNvPr id="48" name="Text Box 20"/>
            <p:cNvSpPr txBox="1">
              <a:spLocks noChangeArrowheads="1"/>
            </p:cNvSpPr>
            <p:nvPr/>
          </p:nvSpPr>
          <p:spPr bwMode="auto">
            <a:xfrm>
              <a:off x="3552" y="3552"/>
              <a:ext cx="638"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c </a:t>
              </a:r>
              <a:r>
                <a:rPr kumimoji="1" lang="en-US" sz="2400">
                  <a:latin typeface="Arial" pitchFamily="34" charset="0"/>
                </a:rPr>
                <a:t>&lt;=</a:t>
              </a:r>
              <a:r>
                <a:rPr kumimoji="1" lang="pl-PL" sz="2400">
                  <a:latin typeface="Arial" pitchFamily="34" charset="0"/>
                </a:rPr>
                <a:t> z</a:t>
              </a:r>
              <a:endParaRPr kumimoji="1" lang="en-US" sz="2400">
                <a:latin typeface="Arial" pitchFamily="34" charset="0"/>
              </a:endParaRPr>
            </a:p>
          </p:txBody>
        </p:sp>
        <p:sp>
          <p:nvSpPr>
            <p:cNvPr id="71" name="Line 21"/>
            <p:cNvSpPr>
              <a:spLocks noChangeShapeType="1"/>
            </p:cNvSpPr>
            <p:nvPr/>
          </p:nvSpPr>
          <p:spPr bwMode="auto">
            <a:xfrm>
              <a:off x="3504" y="3504"/>
              <a:ext cx="768" cy="384"/>
            </a:xfrm>
            <a:prstGeom prst="line">
              <a:avLst/>
            </a:prstGeom>
            <a:noFill/>
            <a:ln w="19050">
              <a:solidFill>
                <a:srgbClr val="CC3300"/>
              </a:solidFill>
              <a:round/>
              <a:headEnd/>
              <a:tailEnd/>
            </a:ln>
          </p:spPr>
          <p:txBody>
            <a:bodyPr/>
            <a:lstStyle/>
            <a:p>
              <a:endParaRPr lang="en-GB"/>
            </a:p>
          </p:txBody>
        </p:sp>
        <p:sp>
          <p:nvSpPr>
            <p:cNvPr id="72" name="Line 22"/>
            <p:cNvSpPr>
              <a:spLocks noChangeShapeType="1"/>
            </p:cNvSpPr>
            <p:nvPr/>
          </p:nvSpPr>
          <p:spPr bwMode="auto">
            <a:xfrm flipH="1">
              <a:off x="3504" y="3504"/>
              <a:ext cx="768" cy="384"/>
            </a:xfrm>
            <a:prstGeom prst="line">
              <a:avLst/>
            </a:prstGeom>
            <a:noFill/>
            <a:ln w="19050">
              <a:solidFill>
                <a:srgbClr val="CC3300"/>
              </a:solidFill>
              <a:round/>
              <a:headEnd/>
              <a:tailEnd/>
            </a:ln>
          </p:spPr>
          <p:txBody>
            <a:bodyPr/>
            <a:lstStyle/>
            <a:p>
              <a:endParaRPr lang="en-GB"/>
            </a:p>
          </p:txBody>
        </p:sp>
        <p:sp>
          <p:nvSpPr>
            <p:cNvPr id="73" name="Text Box 23"/>
            <p:cNvSpPr txBox="1">
              <a:spLocks noChangeArrowheads="1"/>
            </p:cNvSpPr>
            <p:nvPr/>
          </p:nvSpPr>
          <p:spPr bwMode="auto">
            <a:xfrm>
              <a:off x="2216" y="2849"/>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c</a:t>
              </a:r>
              <a:endParaRPr kumimoji="1" lang="en-US" sz="2400">
                <a:latin typeface="Arial" pitchFamily="34" charset="0"/>
              </a:endParaRPr>
            </a:p>
          </p:txBody>
        </p:sp>
        <p:sp>
          <p:nvSpPr>
            <p:cNvPr id="74" name="Oval 24"/>
            <p:cNvSpPr>
              <a:spLocks noChangeArrowheads="1"/>
            </p:cNvSpPr>
            <p:nvPr/>
          </p:nvSpPr>
          <p:spPr bwMode="auto">
            <a:xfrm>
              <a:off x="2760" y="2508"/>
              <a:ext cx="48" cy="48"/>
            </a:xfrm>
            <a:prstGeom prst="ellipse">
              <a:avLst/>
            </a:prstGeom>
            <a:solidFill>
              <a:schemeClr val="tx1"/>
            </a:solidFill>
            <a:ln w="9525" algn="ctr">
              <a:solidFill>
                <a:schemeClr val="tx1"/>
              </a:solidFill>
              <a:round/>
              <a:headEnd/>
              <a:tailEnd/>
            </a:ln>
          </p:spPr>
          <p:txBody>
            <a:bodyPr wrap="none" anchor="ctr"/>
            <a:lstStyle/>
            <a:p>
              <a:pPr algn="ctr">
                <a:spcBef>
                  <a:spcPct val="50000"/>
                </a:spcBef>
              </a:pPr>
              <a:endParaRPr lang="et-EE" sz="2400">
                <a:latin typeface="Arial Narrow" pitchFamily="34" charset="0"/>
              </a:endParaRPr>
            </a:p>
          </p:txBody>
        </p:sp>
        <p:sp>
          <p:nvSpPr>
            <p:cNvPr id="75" name="Line 26"/>
            <p:cNvSpPr>
              <a:spLocks noChangeShapeType="1"/>
            </p:cNvSpPr>
            <p:nvPr/>
          </p:nvSpPr>
          <p:spPr bwMode="auto">
            <a:xfrm flipH="1">
              <a:off x="2544" y="2832"/>
              <a:ext cx="288" cy="240"/>
            </a:xfrm>
            <a:prstGeom prst="line">
              <a:avLst/>
            </a:prstGeom>
            <a:noFill/>
            <a:ln w="28575">
              <a:solidFill>
                <a:srgbClr val="CC3300"/>
              </a:solidFill>
              <a:round/>
              <a:headEnd/>
              <a:tailEnd/>
            </a:ln>
          </p:spPr>
          <p:txBody>
            <a:bodyPr/>
            <a:lstStyle/>
            <a:p>
              <a:endParaRPr lang="en-GB"/>
            </a:p>
          </p:txBody>
        </p:sp>
        <p:sp>
          <p:nvSpPr>
            <p:cNvPr id="76" name="Line 27"/>
            <p:cNvSpPr>
              <a:spLocks noChangeShapeType="1"/>
            </p:cNvSpPr>
            <p:nvPr/>
          </p:nvSpPr>
          <p:spPr bwMode="auto">
            <a:xfrm>
              <a:off x="2544" y="2832"/>
              <a:ext cx="240" cy="240"/>
            </a:xfrm>
            <a:prstGeom prst="line">
              <a:avLst/>
            </a:prstGeom>
            <a:noFill/>
            <a:ln w="28575">
              <a:solidFill>
                <a:srgbClr val="CC3300"/>
              </a:solidFill>
              <a:round/>
              <a:headEnd/>
              <a:tailEnd/>
            </a:ln>
          </p:spPr>
          <p:txBody>
            <a:bodyPr/>
            <a:lstStyle/>
            <a:p>
              <a:endParaRPr lang="en-GB"/>
            </a:p>
          </p:txBody>
        </p:sp>
      </p:grpSp>
      <p:sp>
        <p:nvSpPr>
          <p:cNvPr id="77" name="Text Box 18"/>
          <p:cNvSpPr txBox="1">
            <a:spLocks noChangeArrowheads="1"/>
          </p:cNvSpPr>
          <p:nvPr/>
        </p:nvSpPr>
        <p:spPr bwMode="auto">
          <a:xfrm>
            <a:off x="5553074" y="4348163"/>
            <a:ext cx="3362325" cy="769441"/>
          </a:xfrm>
          <a:prstGeom prst="rect">
            <a:avLst/>
          </a:prstGeom>
          <a:noFill/>
          <a:ln w="9525">
            <a:noFill/>
            <a:miter lim="800000"/>
            <a:headEnd/>
            <a:tailEnd/>
          </a:ln>
        </p:spPr>
        <p:txBody>
          <a:bodyPr wrap="square">
            <a:spAutoFit/>
          </a:bodyPr>
          <a:lstStyle/>
          <a:p>
            <a:pPr eaLnBrk="0" hangingPunct="0">
              <a:buClr>
                <a:srgbClr val="000000"/>
              </a:buClr>
            </a:pPr>
            <a:r>
              <a:rPr kumimoji="1" lang="en-US" sz="2200" dirty="0" smtClean="0">
                <a:latin typeface="Arial" pitchFamily="34" charset="0"/>
              </a:rPr>
              <a:t>Output (signal z) </a:t>
            </a:r>
            <a:r>
              <a:rPr kumimoji="1" lang="en-US" sz="2200" dirty="0">
                <a:latin typeface="Arial" pitchFamily="34" charset="0"/>
              </a:rPr>
              <a:t>cannot be read within the entity</a:t>
            </a:r>
          </a:p>
        </p:txBody>
      </p:sp>
    </p:spTree>
    <p:extLst>
      <p:ext uri="{BB962C8B-B14F-4D97-AF65-F5344CB8AC3E}">
        <p14:creationId xmlns:p14="http://schemas.microsoft.com/office/powerpoint/2010/main" val="2644363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41</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More about ports (port mode INOUT)</a:t>
            </a:r>
            <a:endParaRPr lang="en-US" altLang="et-EE" sz="3200" u="sng" dirty="0">
              <a:solidFill>
                <a:srgbClr val="A20000"/>
              </a:solidFill>
              <a:latin typeface="Comic Sans MS" panose="030F0702030302020204" pitchFamily="66" charset="0"/>
            </a:endParaRPr>
          </a:p>
        </p:txBody>
      </p:sp>
      <p:sp>
        <p:nvSpPr>
          <p:cNvPr id="6" name="TextBox 5"/>
          <p:cNvSpPr txBox="1"/>
          <p:nvPr/>
        </p:nvSpPr>
        <p:spPr>
          <a:xfrm>
            <a:off x="533400" y="1066800"/>
            <a:ext cx="7924800" cy="1200329"/>
          </a:xfrm>
          <a:prstGeom prst="rect">
            <a:avLst/>
          </a:prstGeom>
          <a:noFill/>
        </p:spPr>
        <p:txBody>
          <a:bodyPr wrap="square" rtlCol="0">
            <a:spAutoFit/>
          </a:bodyPr>
          <a:lstStyle/>
          <a:p>
            <a:pPr marL="0" lvl="1"/>
            <a:r>
              <a:rPr kumimoji="1" lang="en-US" sz="2400" dirty="0" smtClean="0">
                <a:latin typeface="Arial" pitchFamily="34" charset="0"/>
              </a:rPr>
              <a:t>The value of a bi-directional port can be read and updated within the entity model. It can appear on </a:t>
            </a:r>
            <a:r>
              <a:rPr kumimoji="1" lang="en-US" sz="2400" b="1" dirty="0" smtClean="0">
                <a:latin typeface="Arial" pitchFamily="34" charset="0"/>
              </a:rPr>
              <a:t>both sides</a:t>
            </a:r>
            <a:r>
              <a:rPr kumimoji="1" lang="en-US" sz="2400" dirty="0" smtClean="0">
                <a:latin typeface="Arial" pitchFamily="34" charset="0"/>
              </a:rPr>
              <a:t> of a signal assignment. </a:t>
            </a:r>
          </a:p>
        </p:txBody>
      </p:sp>
      <p:sp>
        <p:nvSpPr>
          <p:cNvPr id="46" name="Text Box 4"/>
          <p:cNvSpPr txBox="1">
            <a:spLocks noChangeArrowheads="1"/>
          </p:cNvSpPr>
          <p:nvPr/>
        </p:nvSpPr>
        <p:spPr bwMode="auto">
          <a:xfrm>
            <a:off x="6505576" y="4214813"/>
            <a:ext cx="2506663" cy="1187450"/>
          </a:xfrm>
          <a:prstGeom prst="rect">
            <a:avLst/>
          </a:prstGeom>
          <a:noFill/>
          <a:ln w="9525">
            <a:noFill/>
            <a:miter lim="800000"/>
            <a:headEnd/>
            <a:tailEnd/>
          </a:ln>
        </p:spPr>
        <p:txBody>
          <a:bodyPr>
            <a:spAutoFit/>
          </a:bodyPr>
          <a:lstStyle/>
          <a:p>
            <a:pPr eaLnBrk="0" hangingPunct="0">
              <a:buClr>
                <a:srgbClr val="000000"/>
              </a:buClr>
            </a:pPr>
            <a:r>
              <a:rPr kumimoji="1" lang="en-US" sz="2400">
                <a:latin typeface="Arial" pitchFamily="34" charset="0"/>
              </a:rPr>
              <a:t>Signal can be</a:t>
            </a:r>
          </a:p>
          <a:p>
            <a:pPr eaLnBrk="0" hangingPunct="0">
              <a:buClr>
                <a:srgbClr val="000000"/>
              </a:buClr>
            </a:pPr>
            <a:r>
              <a:rPr kumimoji="1" lang="en-US" sz="2400">
                <a:latin typeface="Arial" pitchFamily="34" charset="0"/>
              </a:rPr>
              <a:t>read inside the entity</a:t>
            </a:r>
          </a:p>
        </p:txBody>
      </p:sp>
      <p:sp>
        <p:nvSpPr>
          <p:cNvPr id="47" name="Text Box 13"/>
          <p:cNvSpPr txBox="1">
            <a:spLocks noChangeArrowheads="1"/>
          </p:cNvSpPr>
          <p:nvPr/>
        </p:nvSpPr>
        <p:spPr bwMode="auto">
          <a:xfrm>
            <a:off x="1049338" y="5624513"/>
            <a:ext cx="4584700" cy="822325"/>
          </a:xfrm>
          <a:prstGeom prst="rect">
            <a:avLst/>
          </a:prstGeom>
          <a:noFill/>
          <a:ln w="9525">
            <a:noFill/>
            <a:miter lim="800000"/>
            <a:headEnd/>
            <a:tailEnd/>
          </a:ln>
        </p:spPr>
        <p:txBody>
          <a:bodyPr>
            <a:spAutoFit/>
          </a:bodyPr>
          <a:lstStyle/>
          <a:p>
            <a:pPr eaLnBrk="0" hangingPunct="0">
              <a:spcBef>
                <a:spcPct val="20000"/>
              </a:spcBef>
              <a:buClr>
                <a:srgbClr val="000000"/>
              </a:buClr>
            </a:pPr>
            <a:r>
              <a:rPr kumimoji="1" lang="en-US" sz="2400">
                <a:latin typeface="Arial" pitchFamily="34" charset="0"/>
              </a:rPr>
              <a:t>Driver may reside</a:t>
            </a:r>
            <a:r>
              <a:rPr kumimoji="1" lang="et-EE" sz="2400">
                <a:latin typeface="Arial" pitchFamily="34" charset="0"/>
              </a:rPr>
              <a:t> </a:t>
            </a:r>
            <a:r>
              <a:rPr kumimoji="1" lang="en-US" sz="2400">
                <a:latin typeface="Arial" pitchFamily="34" charset="0"/>
              </a:rPr>
              <a:t>both inside and outside</a:t>
            </a:r>
            <a:r>
              <a:rPr kumimoji="1" lang="et-EE" sz="2400">
                <a:latin typeface="Arial" pitchFamily="34" charset="0"/>
              </a:rPr>
              <a:t> </a:t>
            </a:r>
            <a:r>
              <a:rPr kumimoji="1" lang="pl-PL" sz="2400">
                <a:latin typeface="Arial" pitchFamily="34" charset="0"/>
              </a:rPr>
              <a:t>of </a:t>
            </a:r>
            <a:r>
              <a:rPr kumimoji="1" lang="en-US" sz="2400">
                <a:latin typeface="Arial" pitchFamily="34" charset="0"/>
              </a:rPr>
              <a:t>the entity</a:t>
            </a:r>
          </a:p>
        </p:txBody>
      </p:sp>
      <p:grpSp>
        <p:nvGrpSpPr>
          <p:cNvPr id="48" name="Group 48"/>
          <p:cNvGrpSpPr>
            <a:grpSpLocks/>
          </p:cNvGrpSpPr>
          <p:nvPr/>
        </p:nvGrpSpPr>
        <p:grpSpPr bwMode="auto">
          <a:xfrm>
            <a:off x="1049338" y="2416175"/>
            <a:ext cx="7962900" cy="4030663"/>
            <a:chOff x="661" y="1522"/>
            <a:chExt cx="5016" cy="2539"/>
          </a:xfrm>
        </p:grpSpPr>
        <p:sp>
          <p:nvSpPr>
            <p:cNvPr id="49" name="Rectangle 9"/>
            <p:cNvSpPr>
              <a:spLocks noChangeArrowheads="1"/>
            </p:cNvSpPr>
            <p:nvPr/>
          </p:nvSpPr>
          <p:spPr bwMode="auto">
            <a:xfrm>
              <a:off x="2226" y="1623"/>
              <a:ext cx="1584" cy="1728"/>
            </a:xfrm>
            <a:prstGeom prst="rect">
              <a:avLst/>
            </a:prstGeom>
            <a:noFill/>
            <a:ln w="38100">
              <a:solidFill>
                <a:srgbClr val="FFCC00"/>
              </a:solidFill>
              <a:miter lim="800000"/>
              <a:headEnd/>
              <a:tailEnd/>
            </a:ln>
          </p:spPr>
          <p:txBody>
            <a:bodyPr wrap="none" anchor="ctr"/>
            <a:lstStyle/>
            <a:p>
              <a:pPr algn="ctr">
                <a:spcBef>
                  <a:spcPct val="50000"/>
                </a:spcBef>
              </a:pPr>
              <a:endParaRPr lang="et-EE" sz="2400">
                <a:latin typeface="Arial Narrow" pitchFamily="34" charset="0"/>
              </a:endParaRPr>
            </a:p>
          </p:txBody>
        </p:sp>
        <p:sp>
          <p:nvSpPr>
            <p:cNvPr id="50" name="Line 2"/>
            <p:cNvSpPr>
              <a:spLocks noChangeShapeType="1"/>
            </p:cNvSpPr>
            <p:nvPr/>
          </p:nvSpPr>
          <p:spPr bwMode="auto">
            <a:xfrm>
              <a:off x="1170" y="2439"/>
              <a:ext cx="0" cy="0"/>
            </a:xfrm>
            <a:prstGeom prst="line">
              <a:avLst/>
            </a:prstGeom>
            <a:noFill/>
            <a:ln w="9525">
              <a:noFill/>
              <a:round/>
              <a:headEnd/>
              <a:tailEnd type="triangle" w="med" len="med"/>
            </a:ln>
          </p:spPr>
          <p:txBody>
            <a:bodyPr wrap="none" anchor="ctr"/>
            <a:lstStyle/>
            <a:p>
              <a:endParaRPr lang="en-GB"/>
            </a:p>
          </p:txBody>
        </p:sp>
        <p:sp>
          <p:nvSpPr>
            <p:cNvPr id="51" name="Text Box 4"/>
            <p:cNvSpPr txBox="1">
              <a:spLocks noChangeArrowheads="1"/>
            </p:cNvSpPr>
            <p:nvPr/>
          </p:nvSpPr>
          <p:spPr bwMode="auto">
            <a:xfrm>
              <a:off x="4098" y="2655"/>
              <a:ext cx="1579" cy="748"/>
            </a:xfrm>
            <a:prstGeom prst="rect">
              <a:avLst/>
            </a:prstGeom>
            <a:noFill/>
            <a:ln w="9525">
              <a:noFill/>
              <a:miter lim="800000"/>
              <a:headEnd/>
              <a:tailEnd/>
            </a:ln>
          </p:spPr>
          <p:txBody>
            <a:bodyPr>
              <a:spAutoFit/>
            </a:bodyPr>
            <a:lstStyle/>
            <a:p>
              <a:pPr eaLnBrk="0" hangingPunct="0">
                <a:buClr>
                  <a:srgbClr val="000000"/>
                </a:buClr>
              </a:pPr>
              <a:r>
                <a:rPr kumimoji="1" lang="en-US" sz="2400">
                  <a:latin typeface="Arial" pitchFamily="34" charset="0"/>
                </a:rPr>
                <a:t>Signal can be</a:t>
              </a:r>
            </a:p>
            <a:p>
              <a:pPr eaLnBrk="0" hangingPunct="0">
                <a:buClr>
                  <a:srgbClr val="000000"/>
                </a:buClr>
              </a:pPr>
              <a:r>
                <a:rPr kumimoji="1" lang="en-US" sz="2400">
                  <a:latin typeface="Arial" pitchFamily="34" charset="0"/>
                </a:rPr>
                <a:t>read inside the entity</a:t>
              </a:r>
            </a:p>
          </p:txBody>
        </p:sp>
        <p:sp>
          <p:nvSpPr>
            <p:cNvPr id="52" name="Line 6"/>
            <p:cNvSpPr>
              <a:spLocks noChangeShapeType="1"/>
            </p:cNvSpPr>
            <p:nvPr/>
          </p:nvSpPr>
          <p:spPr bwMode="auto">
            <a:xfrm>
              <a:off x="1668" y="1819"/>
              <a:ext cx="144" cy="480"/>
            </a:xfrm>
            <a:prstGeom prst="line">
              <a:avLst/>
            </a:prstGeom>
            <a:noFill/>
            <a:ln w="25400" cap="rnd">
              <a:solidFill>
                <a:schemeClr val="tx1"/>
              </a:solidFill>
              <a:prstDash val="sysDot"/>
              <a:round/>
              <a:headEnd/>
              <a:tailEnd type="triangle" w="med" len="med"/>
            </a:ln>
          </p:spPr>
          <p:txBody>
            <a:bodyPr/>
            <a:lstStyle/>
            <a:p>
              <a:endParaRPr lang="en-GB"/>
            </a:p>
          </p:txBody>
        </p:sp>
        <p:sp>
          <p:nvSpPr>
            <p:cNvPr id="53" name="Rectangle 7"/>
            <p:cNvSpPr>
              <a:spLocks noChangeArrowheads="1"/>
            </p:cNvSpPr>
            <p:nvPr/>
          </p:nvSpPr>
          <p:spPr bwMode="auto">
            <a:xfrm>
              <a:off x="3234" y="2679"/>
              <a:ext cx="816" cy="768"/>
            </a:xfrm>
            <a:prstGeom prst="rect">
              <a:avLst/>
            </a:prstGeom>
            <a:noFill/>
            <a:ln w="9525">
              <a:noFill/>
              <a:miter lim="800000"/>
              <a:headEnd/>
              <a:tailEnd/>
            </a:ln>
          </p:spPr>
          <p:txBody>
            <a:bodyPr wrap="none" anchor="ctr"/>
            <a:lstStyle/>
            <a:p>
              <a:pPr algn="ctr">
                <a:spcBef>
                  <a:spcPct val="50000"/>
                </a:spcBef>
              </a:pPr>
              <a:endParaRPr lang="et-EE" sz="2400">
                <a:latin typeface="Arial Narrow" pitchFamily="34" charset="0"/>
              </a:endParaRPr>
            </a:p>
          </p:txBody>
        </p:sp>
        <p:sp>
          <p:nvSpPr>
            <p:cNvPr id="54" name="Line 8"/>
            <p:cNvSpPr>
              <a:spLocks noChangeShapeType="1"/>
            </p:cNvSpPr>
            <p:nvPr/>
          </p:nvSpPr>
          <p:spPr bwMode="auto">
            <a:xfrm>
              <a:off x="2418" y="2439"/>
              <a:ext cx="528" cy="0"/>
            </a:xfrm>
            <a:prstGeom prst="line">
              <a:avLst/>
            </a:prstGeom>
            <a:noFill/>
            <a:ln w="12700">
              <a:solidFill>
                <a:schemeClr val="tx1"/>
              </a:solidFill>
              <a:round/>
              <a:headEnd/>
              <a:tailEnd/>
            </a:ln>
          </p:spPr>
          <p:txBody>
            <a:bodyPr/>
            <a:lstStyle/>
            <a:p>
              <a:endParaRPr lang="en-GB"/>
            </a:p>
          </p:txBody>
        </p:sp>
        <p:sp>
          <p:nvSpPr>
            <p:cNvPr id="55" name="AutoShape 10"/>
            <p:cNvSpPr>
              <a:spLocks noChangeArrowheads="1"/>
            </p:cNvSpPr>
            <p:nvPr/>
          </p:nvSpPr>
          <p:spPr bwMode="auto">
            <a:xfrm rot="16200000" flipH="1">
              <a:off x="2922" y="2175"/>
              <a:ext cx="576" cy="528"/>
            </a:xfrm>
            <a:prstGeom prst="flowChartExtract">
              <a:avLst/>
            </a:prstGeom>
            <a:noFill/>
            <a:ln w="12700">
              <a:solidFill>
                <a:schemeClr val="tx1"/>
              </a:solidFill>
              <a:miter lim="800000"/>
              <a:headEnd/>
              <a:tailEnd/>
            </a:ln>
          </p:spPr>
          <p:txBody>
            <a:bodyPr vert="eaVert" wrap="none" anchor="ctr"/>
            <a:lstStyle/>
            <a:p>
              <a:pPr algn="ctr">
                <a:spcBef>
                  <a:spcPct val="50000"/>
                </a:spcBef>
              </a:pPr>
              <a:endParaRPr lang="et-EE" sz="2400">
                <a:latin typeface="Arial Narrow" pitchFamily="34" charset="0"/>
              </a:endParaRPr>
            </a:p>
          </p:txBody>
        </p:sp>
        <p:sp>
          <p:nvSpPr>
            <p:cNvPr id="56" name="Text Box 11"/>
            <p:cNvSpPr txBox="1">
              <a:spLocks noChangeArrowheads="1"/>
            </p:cNvSpPr>
            <p:nvPr/>
          </p:nvSpPr>
          <p:spPr bwMode="auto">
            <a:xfrm>
              <a:off x="3155" y="1660"/>
              <a:ext cx="596" cy="288"/>
            </a:xfrm>
            <a:prstGeom prst="rect">
              <a:avLst/>
            </a:prstGeom>
            <a:noFill/>
            <a:ln w="9525">
              <a:noFill/>
              <a:miter lim="800000"/>
              <a:headEnd/>
              <a:tailEnd/>
            </a:ln>
          </p:spPr>
          <p:txBody>
            <a:bodyPr>
              <a:spAutoFit/>
            </a:bodyPr>
            <a:lstStyle/>
            <a:p>
              <a:pPr eaLnBrk="0" hangingPunct="0">
                <a:spcBef>
                  <a:spcPct val="20000"/>
                </a:spcBef>
                <a:buClr>
                  <a:srgbClr val="000000"/>
                </a:buClr>
              </a:pPr>
              <a:r>
                <a:rPr kumimoji="1" lang="en-US" sz="2400">
                  <a:latin typeface="Arial" pitchFamily="34" charset="0"/>
                </a:rPr>
                <a:t>Entity</a:t>
              </a:r>
            </a:p>
          </p:txBody>
        </p:sp>
        <p:sp>
          <p:nvSpPr>
            <p:cNvPr id="57" name="Text Box 12"/>
            <p:cNvSpPr txBox="1">
              <a:spLocks noChangeArrowheads="1"/>
            </p:cNvSpPr>
            <p:nvPr/>
          </p:nvSpPr>
          <p:spPr bwMode="auto">
            <a:xfrm>
              <a:off x="1074" y="1522"/>
              <a:ext cx="1024"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Port signal</a:t>
              </a:r>
            </a:p>
          </p:txBody>
        </p:sp>
        <p:sp>
          <p:nvSpPr>
            <p:cNvPr id="58" name="Text Box 13"/>
            <p:cNvSpPr txBox="1">
              <a:spLocks noChangeArrowheads="1"/>
            </p:cNvSpPr>
            <p:nvPr/>
          </p:nvSpPr>
          <p:spPr bwMode="auto">
            <a:xfrm>
              <a:off x="661" y="3543"/>
              <a:ext cx="2888" cy="518"/>
            </a:xfrm>
            <a:prstGeom prst="rect">
              <a:avLst/>
            </a:prstGeom>
            <a:noFill/>
            <a:ln w="9525">
              <a:noFill/>
              <a:miter lim="800000"/>
              <a:headEnd/>
              <a:tailEnd/>
            </a:ln>
          </p:spPr>
          <p:txBody>
            <a:bodyPr>
              <a:spAutoFit/>
            </a:bodyPr>
            <a:lstStyle/>
            <a:p>
              <a:pPr eaLnBrk="0" hangingPunct="0">
                <a:spcBef>
                  <a:spcPct val="20000"/>
                </a:spcBef>
                <a:buClr>
                  <a:srgbClr val="000000"/>
                </a:buClr>
              </a:pPr>
              <a:r>
                <a:rPr kumimoji="1" lang="en-US" sz="2400">
                  <a:latin typeface="Arial" pitchFamily="34" charset="0"/>
                </a:rPr>
                <a:t>Driver may reside</a:t>
              </a:r>
              <a:r>
                <a:rPr kumimoji="1" lang="et-EE" sz="2400">
                  <a:latin typeface="Arial" pitchFamily="34" charset="0"/>
                </a:rPr>
                <a:t> </a:t>
              </a:r>
              <a:r>
                <a:rPr kumimoji="1" lang="en-US" sz="2400">
                  <a:latin typeface="Arial" pitchFamily="34" charset="0"/>
                </a:rPr>
                <a:t>both inside and outside</a:t>
              </a:r>
              <a:r>
                <a:rPr kumimoji="1" lang="et-EE" sz="2400">
                  <a:latin typeface="Arial" pitchFamily="34" charset="0"/>
                </a:rPr>
                <a:t> </a:t>
              </a:r>
              <a:r>
                <a:rPr kumimoji="1" lang="pl-PL" sz="2400">
                  <a:latin typeface="Arial" pitchFamily="34" charset="0"/>
                </a:rPr>
                <a:t>of </a:t>
              </a:r>
              <a:r>
                <a:rPr kumimoji="1" lang="en-US" sz="2400">
                  <a:latin typeface="Arial" pitchFamily="34" charset="0"/>
                </a:rPr>
                <a:t>the entity</a:t>
              </a:r>
            </a:p>
          </p:txBody>
        </p:sp>
        <p:sp>
          <p:nvSpPr>
            <p:cNvPr id="59" name="Line 14"/>
            <p:cNvSpPr>
              <a:spLocks noChangeShapeType="1"/>
            </p:cNvSpPr>
            <p:nvPr/>
          </p:nvSpPr>
          <p:spPr bwMode="auto">
            <a:xfrm flipH="1">
              <a:off x="2850" y="2439"/>
              <a:ext cx="0" cy="432"/>
            </a:xfrm>
            <a:prstGeom prst="line">
              <a:avLst/>
            </a:prstGeom>
            <a:noFill/>
            <a:ln w="12700">
              <a:solidFill>
                <a:schemeClr val="tx1"/>
              </a:solidFill>
              <a:round/>
              <a:headEnd/>
              <a:tailEnd/>
            </a:ln>
          </p:spPr>
          <p:txBody>
            <a:bodyPr/>
            <a:lstStyle/>
            <a:p>
              <a:endParaRPr lang="en-GB"/>
            </a:p>
          </p:txBody>
        </p:sp>
        <p:sp>
          <p:nvSpPr>
            <p:cNvPr id="60" name="Line 15"/>
            <p:cNvSpPr>
              <a:spLocks noChangeShapeType="1"/>
            </p:cNvSpPr>
            <p:nvPr/>
          </p:nvSpPr>
          <p:spPr bwMode="auto">
            <a:xfrm>
              <a:off x="2850" y="2871"/>
              <a:ext cx="288" cy="0"/>
            </a:xfrm>
            <a:prstGeom prst="line">
              <a:avLst/>
            </a:prstGeom>
            <a:noFill/>
            <a:ln w="12700">
              <a:solidFill>
                <a:schemeClr val="tx1"/>
              </a:solidFill>
              <a:round/>
              <a:headEnd/>
              <a:tailEnd type="triangle" w="med" len="med"/>
            </a:ln>
          </p:spPr>
          <p:txBody>
            <a:bodyPr/>
            <a:lstStyle/>
            <a:p>
              <a:endParaRPr lang="en-GB"/>
            </a:p>
          </p:txBody>
        </p:sp>
        <p:sp>
          <p:nvSpPr>
            <p:cNvPr id="61" name="Line 16"/>
            <p:cNvSpPr>
              <a:spLocks noChangeShapeType="1"/>
            </p:cNvSpPr>
            <p:nvPr/>
          </p:nvSpPr>
          <p:spPr bwMode="auto">
            <a:xfrm flipH="1" flipV="1">
              <a:off x="3330" y="2871"/>
              <a:ext cx="708" cy="9"/>
            </a:xfrm>
            <a:prstGeom prst="line">
              <a:avLst/>
            </a:prstGeom>
            <a:noFill/>
            <a:ln w="19050" cap="rnd">
              <a:solidFill>
                <a:schemeClr val="tx1"/>
              </a:solidFill>
              <a:prstDash val="sysDot"/>
              <a:round/>
              <a:headEnd/>
              <a:tailEnd type="triangle" w="lg" len="med"/>
            </a:ln>
          </p:spPr>
          <p:txBody>
            <a:bodyPr/>
            <a:lstStyle/>
            <a:p>
              <a:endParaRPr lang="en-GB"/>
            </a:p>
          </p:txBody>
        </p:sp>
        <p:sp>
          <p:nvSpPr>
            <p:cNvPr id="62" name="Text Box 17"/>
            <p:cNvSpPr txBox="1">
              <a:spLocks noChangeArrowheads="1"/>
            </p:cNvSpPr>
            <p:nvPr/>
          </p:nvSpPr>
          <p:spPr bwMode="auto">
            <a:xfrm>
              <a:off x="1826" y="2148"/>
              <a:ext cx="223"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a</a:t>
              </a:r>
              <a:endParaRPr kumimoji="1" lang="en-US" sz="2400">
                <a:latin typeface="Arial" pitchFamily="34" charset="0"/>
              </a:endParaRPr>
            </a:p>
          </p:txBody>
        </p:sp>
        <p:sp>
          <p:nvSpPr>
            <p:cNvPr id="63" name="AutoShape 18"/>
            <p:cNvSpPr>
              <a:spLocks noChangeArrowheads="1"/>
            </p:cNvSpPr>
            <p:nvPr/>
          </p:nvSpPr>
          <p:spPr bwMode="auto">
            <a:xfrm rot="5400000">
              <a:off x="1098" y="2175"/>
              <a:ext cx="576" cy="528"/>
            </a:xfrm>
            <a:prstGeom prst="flowChartExtract">
              <a:avLst/>
            </a:prstGeom>
            <a:noFill/>
            <a:ln w="12700">
              <a:solidFill>
                <a:schemeClr val="tx1"/>
              </a:solidFill>
              <a:miter lim="800000"/>
              <a:headEnd/>
              <a:tailEnd/>
            </a:ln>
          </p:spPr>
          <p:txBody>
            <a:bodyPr rot="10800000" vert="eaVert" wrap="none" anchor="ctr"/>
            <a:lstStyle/>
            <a:p>
              <a:pPr algn="ctr">
                <a:spcBef>
                  <a:spcPct val="50000"/>
                </a:spcBef>
              </a:pPr>
              <a:endParaRPr lang="et-EE" sz="2400">
                <a:latin typeface="Arial Narrow" pitchFamily="34" charset="0"/>
              </a:endParaRPr>
            </a:p>
          </p:txBody>
        </p:sp>
        <p:sp>
          <p:nvSpPr>
            <p:cNvPr id="64" name="Line 19"/>
            <p:cNvSpPr>
              <a:spLocks noChangeShapeType="1"/>
            </p:cNvSpPr>
            <p:nvPr/>
          </p:nvSpPr>
          <p:spPr bwMode="auto">
            <a:xfrm>
              <a:off x="1842" y="2439"/>
              <a:ext cx="240" cy="0"/>
            </a:xfrm>
            <a:prstGeom prst="line">
              <a:avLst/>
            </a:prstGeom>
            <a:noFill/>
            <a:ln w="12700">
              <a:solidFill>
                <a:schemeClr val="tx1"/>
              </a:solidFill>
              <a:round/>
              <a:headEnd/>
              <a:tailEnd type="triangle" w="lg" len="med"/>
            </a:ln>
          </p:spPr>
          <p:txBody>
            <a:bodyPr wrap="none" anchor="ctr"/>
            <a:lstStyle/>
            <a:p>
              <a:endParaRPr lang="en-GB"/>
            </a:p>
          </p:txBody>
        </p:sp>
        <p:sp>
          <p:nvSpPr>
            <p:cNvPr id="65" name="Line 20"/>
            <p:cNvSpPr>
              <a:spLocks noChangeShapeType="1"/>
            </p:cNvSpPr>
            <p:nvPr/>
          </p:nvSpPr>
          <p:spPr bwMode="auto">
            <a:xfrm flipH="1">
              <a:off x="1746" y="2439"/>
              <a:ext cx="672" cy="0"/>
            </a:xfrm>
            <a:prstGeom prst="line">
              <a:avLst/>
            </a:prstGeom>
            <a:noFill/>
            <a:ln w="9525">
              <a:solidFill>
                <a:schemeClr val="tx1"/>
              </a:solidFill>
              <a:round/>
              <a:headEnd/>
              <a:tailEnd type="triangle" w="lg" len="med"/>
            </a:ln>
          </p:spPr>
          <p:txBody>
            <a:bodyPr wrap="none" anchor="ctr"/>
            <a:lstStyle/>
            <a:p>
              <a:endParaRPr lang="en-GB"/>
            </a:p>
          </p:txBody>
        </p:sp>
        <p:sp>
          <p:nvSpPr>
            <p:cNvPr id="66" name="Line 21"/>
            <p:cNvSpPr>
              <a:spLocks noChangeShapeType="1"/>
            </p:cNvSpPr>
            <p:nvPr/>
          </p:nvSpPr>
          <p:spPr bwMode="auto">
            <a:xfrm>
              <a:off x="1650" y="2439"/>
              <a:ext cx="96" cy="0"/>
            </a:xfrm>
            <a:prstGeom prst="line">
              <a:avLst/>
            </a:prstGeom>
            <a:noFill/>
            <a:ln w="12700">
              <a:solidFill>
                <a:schemeClr val="tx1"/>
              </a:solidFill>
              <a:round/>
              <a:headEnd/>
              <a:tailEnd/>
            </a:ln>
          </p:spPr>
          <p:txBody>
            <a:bodyPr wrap="none" anchor="ctr"/>
            <a:lstStyle/>
            <a:p>
              <a:endParaRPr lang="en-GB"/>
            </a:p>
          </p:txBody>
        </p:sp>
        <p:sp>
          <p:nvSpPr>
            <p:cNvPr id="67" name="Line 22"/>
            <p:cNvSpPr>
              <a:spLocks noChangeShapeType="1"/>
            </p:cNvSpPr>
            <p:nvPr/>
          </p:nvSpPr>
          <p:spPr bwMode="auto">
            <a:xfrm flipH="1" flipV="1">
              <a:off x="1410" y="2679"/>
              <a:ext cx="432" cy="864"/>
            </a:xfrm>
            <a:prstGeom prst="line">
              <a:avLst/>
            </a:prstGeom>
            <a:noFill/>
            <a:ln w="19050" cap="rnd">
              <a:solidFill>
                <a:schemeClr val="tx1"/>
              </a:solidFill>
              <a:prstDash val="sysDot"/>
              <a:round/>
              <a:headEnd/>
              <a:tailEnd type="triangle" w="lg" len="med"/>
            </a:ln>
          </p:spPr>
          <p:txBody>
            <a:bodyPr wrap="none" anchor="ctr"/>
            <a:lstStyle/>
            <a:p>
              <a:endParaRPr lang="en-GB"/>
            </a:p>
          </p:txBody>
        </p:sp>
        <p:sp>
          <p:nvSpPr>
            <p:cNvPr id="68" name="Line 23"/>
            <p:cNvSpPr>
              <a:spLocks noChangeShapeType="1"/>
            </p:cNvSpPr>
            <p:nvPr/>
          </p:nvSpPr>
          <p:spPr bwMode="auto">
            <a:xfrm flipV="1">
              <a:off x="2130" y="2583"/>
              <a:ext cx="960" cy="960"/>
            </a:xfrm>
            <a:prstGeom prst="line">
              <a:avLst/>
            </a:prstGeom>
            <a:noFill/>
            <a:ln w="19050" cap="rnd">
              <a:solidFill>
                <a:schemeClr val="tx1"/>
              </a:solidFill>
              <a:prstDash val="sysDot"/>
              <a:round/>
              <a:headEnd/>
              <a:tailEnd type="triangle" w="lg" len="med"/>
            </a:ln>
          </p:spPr>
          <p:txBody>
            <a:bodyPr wrap="none" anchor="ctr"/>
            <a:lstStyle/>
            <a:p>
              <a:endParaRPr lang="en-GB"/>
            </a:p>
          </p:txBody>
        </p:sp>
        <p:sp>
          <p:nvSpPr>
            <p:cNvPr id="69" name="Line 24"/>
            <p:cNvSpPr>
              <a:spLocks noChangeShapeType="1"/>
            </p:cNvSpPr>
            <p:nvPr/>
          </p:nvSpPr>
          <p:spPr bwMode="auto">
            <a:xfrm>
              <a:off x="690" y="2439"/>
              <a:ext cx="432" cy="0"/>
            </a:xfrm>
            <a:prstGeom prst="line">
              <a:avLst/>
            </a:prstGeom>
            <a:noFill/>
            <a:ln w="12700">
              <a:solidFill>
                <a:schemeClr val="tx1"/>
              </a:solidFill>
              <a:round/>
              <a:headEnd/>
              <a:tailEnd/>
            </a:ln>
          </p:spPr>
          <p:txBody>
            <a:bodyPr wrap="none" anchor="ctr"/>
            <a:lstStyle/>
            <a:p>
              <a:endParaRPr lang="en-GB"/>
            </a:p>
          </p:txBody>
        </p:sp>
        <p:sp>
          <p:nvSpPr>
            <p:cNvPr id="70" name="Line 47"/>
            <p:cNvSpPr>
              <a:spLocks noChangeShapeType="1"/>
            </p:cNvSpPr>
            <p:nvPr/>
          </p:nvSpPr>
          <p:spPr bwMode="auto">
            <a:xfrm flipH="1" flipV="1">
              <a:off x="3447" y="2432"/>
              <a:ext cx="750" cy="9"/>
            </a:xfrm>
            <a:prstGeom prst="line">
              <a:avLst/>
            </a:prstGeom>
            <a:noFill/>
            <a:ln w="9525">
              <a:solidFill>
                <a:schemeClr val="tx1"/>
              </a:solidFill>
              <a:miter lim="800000"/>
              <a:headEnd/>
              <a:tailEnd/>
            </a:ln>
          </p:spPr>
          <p:txBody>
            <a:bodyPr wrap="none"/>
            <a:lstStyle/>
            <a:p>
              <a:endParaRPr lang="en-GB"/>
            </a:p>
          </p:txBody>
        </p:sp>
      </p:grpSp>
    </p:spTree>
    <p:extLst>
      <p:ext uri="{BB962C8B-B14F-4D97-AF65-F5344CB8AC3E}">
        <p14:creationId xmlns:p14="http://schemas.microsoft.com/office/powerpoint/2010/main" val="278976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42</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More about ports (port mode OUT with extra signal)</a:t>
            </a:r>
            <a:endParaRPr lang="en-US" altLang="et-EE" sz="3200" u="sng" dirty="0">
              <a:solidFill>
                <a:srgbClr val="A20000"/>
              </a:solidFill>
              <a:latin typeface="Comic Sans MS" panose="030F0702030302020204" pitchFamily="66" charset="0"/>
            </a:endParaRPr>
          </a:p>
        </p:txBody>
      </p:sp>
      <p:sp>
        <p:nvSpPr>
          <p:cNvPr id="6" name="TextBox 5"/>
          <p:cNvSpPr txBox="1"/>
          <p:nvPr/>
        </p:nvSpPr>
        <p:spPr>
          <a:xfrm>
            <a:off x="533400" y="1066800"/>
            <a:ext cx="7924800" cy="461665"/>
          </a:xfrm>
          <a:prstGeom prst="rect">
            <a:avLst/>
          </a:prstGeom>
          <a:noFill/>
        </p:spPr>
        <p:txBody>
          <a:bodyPr wrap="square" rtlCol="0">
            <a:spAutoFit/>
          </a:bodyPr>
          <a:lstStyle/>
          <a:p>
            <a:pPr marL="0" lvl="1"/>
            <a:endParaRPr kumimoji="1" lang="en-US" sz="2400" dirty="0" smtClean="0">
              <a:latin typeface="Arial" pitchFamily="34" charset="0"/>
            </a:endParaRPr>
          </a:p>
        </p:txBody>
      </p:sp>
      <p:grpSp>
        <p:nvGrpSpPr>
          <p:cNvPr id="30" name="Group 49"/>
          <p:cNvGrpSpPr>
            <a:grpSpLocks/>
          </p:cNvGrpSpPr>
          <p:nvPr/>
        </p:nvGrpSpPr>
        <p:grpSpPr bwMode="auto">
          <a:xfrm>
            <a:off x="1600200" y="1447800"/>
            <a:ext cx="6934200" cy="3770313"/>
            <a:chOff x="1200" y="1686"/>
            <a:chExt cx="4368" cy="2375"/>
          </a:xfrm>
        </p:grpSpPr>
        <p:sp>
          <p:nvSpPr>
            <p:cNvPr id="31" name="Rectangle 9"/>
            <p:cNvSpPr>
              <a:spLocks noChangeArrowheads="1"/>
            </p:cNvSpPr>
            <p:nvPr/>
          </p:nvSpPr>
          <p:spPr bwMode="auto">
            <a:xfrm>
              <a:off x="1344" y="1686"/>
              <a:ext cx="1584" cy="1728"/>
            </a:xfrm>
            <a:prstGeom prst="rect">
              <a:avLst/>
            </a:prstGeom>
            <a:noFill/>
            <a:ln w="38100">
              <a:solidFill>
                <a:srgbClr val="FFCC00"/>
              </a:solidFill>
              <a:miter lim="800000"/>
              <a:headEnd/>
              <a:tailEnd/>
            </a:ln>
          </p:spPr>
          <p:txBody>
            <a:bodyPr wrap="none" anchor="ctr"/>
            <a:lstStyle/>
            <a:p>
              <a:pPr algn="ctr">
                <a:spcBef>
                  <a:spcPct val="50000"/>
                </a:spcBef>
              </a:pPr>
              <a:endParaRPr lang="et-EE" sz="2400">
                <a:latin typeface="Arial Narrow" pitchFamily="34" charset="0"/>
              </a:endParaRPr>
            </a:p>
          </p:txBody>
        </p:sp>
        <p:sp>
          <p:nvSpPr>
            <p:cNvPr id="32" name="Line 2"/>
            <p:cNvSpPr>
              <a:spLocks noChangeShapeType="1"/>
            </p:cNvSpPr>
            <p:nvPr/>
          </p:nvSpPr>
          <p:spPr bwMode="auto">
            <a:xfrm flipV="1">
              <a:off x="1968" y="2934"/>
              <a:ext cx="96" cy="528"/>
            </a:xfrm>
            <a:prstGeom prst="line">
              <a:avLst/>
            </a:prstGeom>
            <a:noFill/>
            <a:ln w="19050" cap="rnd">
              <a:solidFill>
                <a:schemeClr val="tx1"/>
              </a:solidFill>
              <a:prstDash val="sysDot"/>
              <a:round/>
              <a:headEnd/>
              <a:tailEnd type="triangle" w="lg" len="med"/>
            </a:ln>
          </p:spPr>
          <p:txBody>
            <a:bodyPr/>
            <a:lstStyle/>
            <a:p>
              <a:endParaRPr lang="en-GB"/>
            </a:p>
          </p:txBody>
        </p:sp>
        <p:sp>
          <p:nvSpPr>
            <p:cNvPr id="33" name="Line 3"/>
            <p:cNvSpPr>
              <a:spLocks noChangeShapeType="1"/>
            </p:cNvSpPr>
            <p:nvPr/>
          </p:nvSpPr>
          <p:spPr bwMode="auto">
            <a:xfrm flipH="1">
              <a:off x="3072" y="2022"/>
              <a:ext cx="432" cy="480"/>
            </a:xfrm>
            <a:prstGeom prst="line">
              <a:avLst/>
            </a:prstGeom>
            <a:noFill/>
            <a:ln w="19050" cap="rnd">
              <a:solidFill>
                <a:schemeClr val="tx1"/>
              </a:solidFill>
              <a:prstDash val="sysDot"/>
              <a:round/>
              <a:headEnd/>
              <a:tailEnd type="triangle" w="med" len="med"/>
            </a:ln>
          </p:spPr>
          <p:txBody>
            <a:bodyPr/>
            <a:lstStyle/>
            <a:p>
              <a:endParaRPr lang="en-GB"/>
            </a:p>
          </p:txBody>
        </p:sp>
        <p:sp>
          <p:nvSpPr>
            <p:cNvPr id="34" name="Text Box 5"/>
            <p:cNvSpPr txBox="1">
              <a:spLocks noChangeArrowheads="1"/>
            </p:cNvSpPr>
            <p:nvPr/>
          </p:nvSpPr>
          <p:spPr bwMode="auto">
            <a:xfrm>
              <a:off x="3038" y="1830"/>
              <a:ext cx="1024"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Port signal</a:t>
              </a:r>
            </a:p>
          </p:txBody>
        </p:sp>
        <p:sp>
          <p:nvSpPr>
            <p:cNvPr id="35" name="Rectangle 7"/>
            <p:cNvSpPr>
              <a:spLocks noChangeArrowheads="1"/>
            </p:cNvSpPr>
            <p:nvPr/>
          </p:nvSpPr>
          <p:spPr bwMode="auto">
            <a:xfrm>
              <a:off x="2352" y="2742"/>
              <a:ext cx="816" cy="768"/>
            </a:xfrm>
            <a:prstGeom prst="rect">
              <a:avLst/>
            </a:prstGeom>
            <a:noFill/>
            <a:ln w="9525">
              <a:noFill/>
              <a:miter lim="800000"/>
              <a:headEnd/>
              <a:tailEnd/>
            </a:ln>
          </p:spPr>
          <p:txBody>
            <a:bodyPr wrap="none" anchor="ctr"/>
            <a:lstStyle/>
            <a:p>
              <a:pPr algn="ctr">
                <a:spcBef>
                  <a:spcPct val="50000"/>
                </a:spcBef>
              </a:pPr>
              <a:endParaRPr lang="et-EE" sz="2400">
                <a:latin typeface="Arial Narrow" pitchFamily="34" charset="0"/>
              </a:endParaRPr>
            </a:p>
          </p:txBody>
        </p:sp>
        <p:sp>
          <p:nvSpPr>
            <p:cNvPr id="36" name="Line 8"/>
            <p:cNvSpPr>
              <a:spLocks noChangeShapeType="1"/>
            </p:cNvSpPr>
            <p:nvPr/>
          </p:nvSpPr>
          <p:spPr bwMode="auto">
            <a:xfrm>
              <a:off x="1632" y="2537"/>
              <a:ext cx="432" cy="0"/>
            </a:xfrm>
            <a:prstGeom prst="line">
              <a:avLst/>
            </a:prstGeom>
            <a:noFill/>
            <a:ln w="12700">
              <a:solidFill>
                <a:schemeClr val="tx1"/>
              </a:solidFill>
              <a:round/>
              <a:headEnd/>
              <a:tailEnd/>
            </a:ln>
          </p:spPr>
          <p:txBody>
            <a:bodyPr/>
            <a:lstStyle/>
            <a:p>
              <a:endParaRPr lang="en-GB"/>
            </a:p>
          </p:txBody>
        </p:sp>
        <p:sp>
          <p:nvSpPr>
            <p:cNvPr id="37" name="AutoShape 10"/>
            <p:cNvSpPr>
              <a:spLocks noChangeArrowheads="1"/>
            </p:cNvSpPr>
            <p:nvPr/>
          </p:nvSpPr>
          <p:spPr bwMode="auto">
            <a:xfrm rot="5400000">
              <a:off x="2040" y="2321"/>
              <a:ext cx="576" cy="528"/>
            </a:xfrm>
            <a:prstGeom prst="flowChartExtract">
              <a:avLst/>
            </a:prstGeom>
            <a:noFill/>
            <a:ln w="12700">
              <a:solidFill>
                <a:schemeClr val="tx1"/>
              </a:solidFill>
              <a:miter lim="800000"/>
              <a:headEnd/>
              <a:tailEnd/>
            </a:ln>
          </p:spPr>
          <p:txBody>
            <a:bodyPr rot="10800000" vert="eaVert" wrap="none" anchor="ctr"/>
            <a:lstStyle/>
            <a:p>
              <a:pPr algn="ctr">
                <a:spcBef>
                  <a:spcPct val="50000"/>
                </a:spcBef>
              </a:pPr>
              <a:endParaRPr lang="et-EE" sz="2400">
                <a:latin typeface="Arial Narrow" pitchFamily="34" charset="0"/>
              </a:endParaRPr>
            </a:p>
          </p:txBody>
        </p:sp>
        <p:sp>
          <p:nvSpPr>
            <p:cNvPr id="38" name="Line 11"/>
            <p:cNvSpPr>
              <a:spLocks noChangeShapeType="1"/>
            </p:cNvSpPr>
            <p:nvPr/>
          </p:nvSpPr>
          <p:spPr bwMode="auto">
            <a:xfrm>
              <a:off x="2592" y="2585"/>
              <a:ext cx="432" cy="0"/>
            </a:xfrm>
            <a:prstGeom prst="line">
              <a:avLst/>
            </a:prstGeom>
            <a:noFill/>
            <a:ln w="12700">
              <a:solidFill>
                <a:schemeClr val="tx1"/>
              </a:solidFill>
              <a:round/>
              <a:headEnd/>
              <a:tailEnd type="triangle" w="med" len="med"/>
            </a:ln>
          </p:spPr>
          <p:txBody>
            <a:bodyPr/>
            <a:lstStyle/>
            <a:p>
              <a:endParaRPr lang="en-GB"/>
            </a:p>
          </p:txBody>
        </p:sp>
        <p:sp>
          <p:nvSpPr>
            <p:cNvPr id="39" name="Line 12"/>
            <p:cNvSpPr>
              <a:spLocks noChangeShapeType="1"/>
            </p:cNvSpPr>
            <p:nvPr/>
          </p:nvSpPr>
          <p:spPr bwMode="auto">
            <a:xfrm>
              <a:off x="2976" y="2585"/>
              <a:ext cx="480" cy="0"/>
            </a:xfrm>
            <a:prstGeom prst="line">
              <a:avLst/>
            </a:prstGeom>
            <a:noFill/>
            <a:ln w="12700">
              <a:solidFill>
                <a:schemeClr val="tx1"/>
              </a:solidFill>
              <a:round/>
              <a:headEnd/>
              <a:tailEnd/>
            </a:ln>
          </p:spPr>
          <p:txBody>
            <a:bodyPr/>
            <a:lstStyle/>
            <a:p>
              <a:endParaRPr lang="en-GB"/>
            </a:p>
          </p:txBody>
        </p:sp>
        <p:sp>
          <p:nvSpPr>
            <p:cNvPr id="40" name="Text Box 13"/>
            <p:cNvSpPr txBox="1">
              <a:spLocks noChangeArrowheads="1"/>
            </p:cNvSpPr>
            <p:nvPr/>
          </p:nvSpPr>
          <p:spPr bwMode="auto">
            <a:xfrm>
              <a:off x="1377" y="1710"/>
              <a:ext cx="596"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Entity</a:t>
              </a:r>
            </a:p>
          </p:txBody>
        </p:sp>
        <p:sp>
          <p:nvSpPr>
            <p:cNvPr id="41" name="Text Box 14"/>
            <p:cNvSpPr txBox="1">
              <a:spLocks noChangeArrowheads="1"/>
            </p:cNvSpPr>
            <p:nvPr/>
          </p:nvSpPr>
          <p:spPr bwMode="auto">
            <a:xfrm>
              <a:off x="1200" y="3497"/>
              <a:ext cx="1451" cy="564"/>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dirty="0">
                  <a:latin typeface="Arial" pitchFamily="34" charset="0"/>
                </a:rPr>
                <a:t>Driver resides</a:t>
              </a:r>
            </a:p>
            <a:p>
              <a:pPr eaLnBrk="0" hangingPunct="0">
                <a:spcBef>
                  <a:spcPct val="20000"/>
                </a:spcBef>
                <a:buClr>
                  <a:srgbClr val="000000"/>
                </a:buClr>
              </a:pPr>
              <a:r>
                <a:rPr kumimoji="1" lang="en-US" sz="2400" dirty="0">
                  <a:latin typeface="Arial" pitchFamily="34" charset="0"/>
                </a:rPr>
                <a:t>inside the entity</a:t>
              </a:r>
            </a:p>
          </p:txBody>
        </p:sp>
        <p:sp>
          <p:nvSpPr>
            <p:cNvPr id="42" name="Line 15"/>
            <p:cNvSpPr>
              <a:spLocks noChangeShapeType="1"/>
            </p:cNvSpPr>
            <p:nvPr/>
          </p:nvSpPr>
          <p:spPr bwMode="auto">
            <a:xfrm flipH="1">
              <a:off x="2784" y="2598"/>
              <a:ext cx="0" cy="432"/>
            </a:xfrm>
            <a:prstGeom prst="line">
              <a:avLst/>
            </a:prstGeom>
            <a:noFill/>
            <a:ln w="12700">
              <a:solidFill>
                <a:schemeClr val="tx1"/>
              </a:solidFill>
              <a:round/>
              <a:headEnd/>
              <a:tailEnd/>
            </a:ln>
          </p:spPr>
          <p:txBody>
            <a:bodyPr/>
            <a:lstStyle/>
            <a:p>
              <a:endParaRPr lang="en-GB"/>
            </a:p>
          </p:txBody>
        </p:sp>
        <p:sp>
          <p:nvSpPr>
            <p:cNvPr id="43" name="Line 16"/>
            <p:cNvSpPr>
              <a:spLocks noChangeShapeType="1"/>
            </p:cNvSpPr>
            <p:nvPr/>
          </p:nvSpPr>
          <p:spPr bwMode="auto">
            <a:xfrm flipH="1">
              <a:off x="2496" y="3030"/>
              <a:ext cx="288" cy="0"/>
            </a:xfrm>
            <a:prstGeom prst="line">
              <a:avLst/>
            </a:prstGeom>
            <a:noFill/>
            <a:ln w="12700">
              <a:solidFill>
                <a:schemeClr val="tx1"/>
              </a:solidFill>
              <a:round/>
              <a:headEnd/>
              <a:tailEnd type="triangle" w="med" len="med"/>
            </a:ln>
          </p:spPr>
          <p:txBody>
            <a:bodyPr/>
            <a:lstStyle/>
            <a:p>
              <a:endParaRPr lang="en-GB"/>
            </a:p>
          </p:txBody>
        </p:sp>
        <p:sp>
          <p:nvSpPr>
            <p:cNvPr id="44" name="Line 17"/>
            <p:cNvSpPr>
              <a:spLocks noChangeShapeType="1"/>
            </p:cNvSpPr>
            <p:nvPr/>
          </p:nvSpPr>
          <p:spPr bwMode="auto">
            <a:xfrm flipH="1">
              <a:off x="2832" y="3030"/>
              <a:ext cx="672" cy="0"/>
            </a:xfrm>
            <a:prstGeom prst="line">
              <a:avLst/>
            </a:prstGeom>
            <a:noFill/>
            <a:ln w="19050" cap="rnd">
              <a:solidFill>
                <a:schemeClr val="tx1"/>
              </a:solidFill>
              <a:prstDash val="sysDot"/>
              <a:round/>
              <a:headEnd/>
              <a:tailEnd type="triangle" w="lg" len="med"/>
            </a:ln>
          </p:spPr>
          <p:txBody>
            <a:bodyPr/>
            <a:lstStyle/>
            <a:p>
              <a:endParaRPr lang="en-GB"/>
            </a:p>
          </p:txBody>
        </p:sp>
        <p:sp>
          <p:nvSpPr>
            <p:cNvPr id="45" name="Text Box 19"/>
            <p:cNvSpPr txBox="1">
              <a:spLocks noChangeArrowheads="1"/>
            </p:cNvSpPr>
            <p:nvPr/>
          </p:nvSpPr>
          <p:spPr bwMode="auto">
            <a:xfrm>
              <a:off x="2592" y="2340"/>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x</a:t>
              </a:r>
              <a:endParaRPr kumimoji="1" lang="en-US" sz="2400">
                <a:latin typeface="Arial" pitchFamily="34" charset="0"/>
              </a:endParaRPr>
            </a:p>
          </p:txBody>
        </p:sp>
        <p:sp>
          <p:nvSpPr>
            <p:cNvPr id="48" name="Text Box 20"/>
            <p:cNvSpPr txBox="1">
              <a:spLocks noChangeArrowheads="1"/>
            </p:cNvSpPr>
            <p:nvPr/>
          </p:nvSpPr>
          <p:spPr bwMode="auto">
            <a:xfrm>
              <a:off x="2208" y="2916"/>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c</a:t>
              </a:r>
              <a:endParaRPr kumimoji="1" lang="en-US" sz="2400">
                <a:latin typeface="Arial" pitchFamily="34" charset="0"/>
              </a:endParaRPr>
            </a:p>
          </p:txBody>
        </p:sp>
        <p:sp>
          <p:nvSpPr>
            <p:cNvPr id="71" name="Text Box 21"/>
            <p:cNvSpPr txBox="1">
              <a:spLocks noChangeArrowheads="1"/>
            </p:cNvSpPr>
            <p:nvPr/>
          </p:nvSpPr>
          <p:spPr bwMode="auto">
            <a:xfrm>
              <a:off x="3132" y="2322"/>
              <a:ext cx="288" cy="288"/>
            </a:xfrm>
            <a:prstGeom prst="rect">
              <a:avLst/>
            </a:prstGeom>
            <a:noFill/>
            <a:ln w="9525">
              <a:noFill/>
              <a:miter lim="800000"/>
              <a:headEnd/>
              <a:tailEnd/>
            </a:ln>
          </p:spPr>
          <p:txBody>
            <a:bodyPr>
              <a:spAutoFit/>
            </a:bodyPr>
            <a:lstStyle/>
            <a:p>
              <a:pPr eaLnBrk="0" hangingPunct="0">
                <a:spcBef>
                  <a:spcPct val="20000"/>
                </a:spcBef>
                <a:buClr>
                  <a:srgbClr val="000000"/>
                </a:buClr>
              </a:pPr>
              <a:r>
                <a:rPr kumimoji="1" lang="pl-PL" sz="2400">
                  <a:latin typeface="Arial" pitchFamily="34" charset="0"/>
                </a:rPr>
                <a:t>z</a:t>
              </a:r>
              <a:endParaRPr kumimoji="1" lang="en-US" sz="2400">
                <a:latin typeface="Arial" pitchFamily="34" charset="0"/>
              </a:endParaRPr>
            </a:p>
          </p:txBody>
        </p:sp>
        <p:sp>
          <p:nvSpPr>
            <p:cNvPr id="72" name="Text Box 22"/>
            <p:cNvSpPr txBox="1">
              <a:spLocks noChangeArrowheads="1"/>
            </p:cNvSpPr>
            <p:nvPr/>
          </p:nvSpPr>
          <p:spPr bwMode="auto">
            <a:xfrm>
              <a:off x="3542" y="3487"/>
              <a:ext cx="638" cy="564"/>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dirty="0">
                  <a:latin typeface="Arial" pitchFamily="34" charset="0"/>
                </a:rPr>
                <a:t>z </a:t>
              </a:r>
              <a:r>
                <a:rPr kumimoji="1" lang="en-US" sz="2400" dirty="0">
                  <a:latin typeface="Arial" pitchFamily="34" charset="0"/>
                </a:rPr>
                <a:t>&lt;= </a:t>
              </a:r>
              <a:r>
                <a:rPr kumimoji="1" lang="pl-PL" sz="2400" dirty="0">
                  <a:latin typeface="Arial" pitchFamily="34" charset="0"/>
                </a:rPr>
                <a:t>x</a:t>
              </a:r>
              <a:endParaRPr kumimoji="1" lang="en-US" sz="2400" dirty="0">
                <a:latin typeface="Arial" pitchFamily="34" charset="0"/>
              </a:endParaRPr>
            </a:p>
            <a:p>
              <a:pPr eaLnBrk="0" hangingPunct="0">
                <a:spcBef>
                  <a:spcPct val="20000"/>
                </a:spcBef>
                <a:buClr>
                  <a:srgbClr val="000000"/>
                </a:buClr>
              </a:pPr>
              <a:r>
                <a:rPr kumimoji="1" lang="pl-PL" sz="2400" dirty="0">
                  <a:latin typeface="Arial" pitchFamily="34" charset="0"/>
                </a:rPr>
                <a:t>c </a:t>
              </a:r>
              <a:r>
                <a:rPr kumimoji="1" lang="en-US" sz="2400" dirty="0">
                  <a:latin typeface="Arial" pitchFamily="34" charset="0"/>
                </a:rPr>
                <a:t>&lt;= </a:t>
              </a:r>
              <a:r>
                <a:rPr kumimoji="1" lang="pl-PL" sz="2400" dirty="0">
                  <a:latin typeface="Arial" pitchFamily="34" charset="0"/>
                </a:rPr>
                <a:t>x</a:t>
              </a:r>
              <a:endParaRPr kumimoji="1" lang="en-US" sz="2400" dirty="0">
                <a:latin typeface="Arial" pitchFamily="34" charset="0"/>
              </a:endParaRPr>
            </a:p>
          </p:txBody>
        </p:sp>
        <p:sp>
          <p:nvSpPr>
            <p:cNvPr id="73" name="Oval 23"/>
            <p:cNvSpPr>
              <a:spLocks noChangeArrowheads="1"/>
            </p:cNvSpPr>
            <p:nvPr/>
          </p:nvSpPr>
          <p:spPr bwMode="auto">
            <a:xfrm>
              <a:off x="2760" y="2562"/>
              <a:ext cx="48" cy="48"/>
            </a:xfrm>
            <a:prstGeom prst="ellipse">
              <a:avLst/>
            </a:prstGeom>
            <a:solidFill>
              <a:schemeClr val="tx1"/>
            </a:solidFill>
            <a:ln w="9525" algn="ctr">
              <a:solidFill>
                <a:schemeClr val="tx1"/>
              </a:solidFill>
              <a:round/>
              <a:headEnd/>
              <a:tailEnd/>
            </a:ln>
          </p:spPr>
          <p:txBody>
            <a:bodyPr wrap="none" anchor="ctr"/>
            <a:lstStyle/>
            <a:p>
              <a:pPr algn="ctr">
                <a:spcBef>
                  <a:spcPct val="50000"/>
                </a:spcBef>
              </a:pPr>
              <a:endParaRPr lang="et-EE" sz="2400">
                <a:latin typeface="Arial Narrow" pitchFamily="34" charset="0"/>
              </a:endParaRPr>
            </a:p>
          </p:txBody>
        </p:sp>
        <p:sp>
          <p:nvSpPr>
            <p:cNvPr id="74" name="Text Box 18"/>
            <p:cNvSpPr txBox="1">
              <a:spLocks noChangeArrowheads="1"/>
            </p:cNvSpPr>
            <p:nvPr/>
          </p:nvSpPr>
          <p:spPr bwMode="auto">
            <a:xfrm>
              <a:off x="3504" y="2769"/>
              <a:ext cx="2064" cy="518"/>
            </a:xfrm>
            <a:prstGeom prst="rect">
              <a:avLst/>
            </a:prstGeom>
            <a:noFill/>
            <a:ln w="9525">
              <a:noFill/>
              <a:miter lim="800000"/>
              <a:headEnd/>
              <a:tailEnd/>
            </a:ln>
          </p:spPr>
          <p:txBody>
            <a:bodyPr>
              <a:spAutoFit/>
            </a:bodyPr>
            <a:lstStyle/>
            <a:p>
              <a:pPr eaLnBrk="0" hangingPunct="0">
                <a:buClr>
                  <a:srgbClr val="000000"/>
                </a:buClr>
              </a:pPr>
              <a:r>
                <a:rPr kumimoji="1" lang="en-US" sz="2400">
                  <a:latin typeface="Arial" pitchFamily="34" charset="0"/>
                </a:rPr>
                <a:t>Signal x</a:t>
              </a:r>
              <a:r>
                <a:rPr kumimoji="1" lang="pl-PL" sz="2400" i="1">
                  <a:latin typeface="Arial" pitchFamily="34" charset="0"/>
                </a:rPr>
                <a:t> </a:t>
              </a:r>
              <a:r>
                <a:rPr kumimoji="1" lang="en-US" sz="2400">
                  <a:latin typeface="Arial" pitchFamily="34" charset="0"/>
                </a:rPr>
                <a:t>can be</a:t>
              </a:r>
            </a:p>
            <a:p>
              <a:pPr eaLnBrk="0" hangingPunct="0">
                <a:buClr>
                  <a:srgbClr val="000000"/>
                </a:buClr>
              </a:pPr>
              <a:r>
                <a:rPr kumimoji="1" lang="en-US" sz="2400">
                  <a:latin typeface="Arial" pitchFamily="34" charset="0"/>
                </a:rPr>
                <a:t>read inside the entity</a:t>
              </a:r>
            </a:p>
          </p:txBody>
        </p:sp>
      </p:grpSp>
    </p:spTree>
    <p:extLst>
      <p:ext uri="{BB962C8B-B14F-4D97-AF65-F5344CB8AC3E}">
        <p14:creationId xmlns:p14="http://schemas.microsoft.com/office/powerpoint/2010/main" val="2396397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43</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More about ports (port mode BUFFER)</a:t>
            </a:r>
            <a:endParaRPr lang="en-US" altLang="et-EE" sz="3200" u="sng" dirty="0">
              <a:solidFill>
                <a:srgbClr val="A20000"/>
              </a:solidFill>
              <a:latin typeface="Comic Sans MS" panose="030F0702030302020204" pitchFamily="66" charset="0"/>
            </a:endParaRPr>
          </a:p>
        </p:txBody>
      </p:sp>
      <p:sp>
        <p:nvSpPr>
          <p:cNvPr id="6" name="TextBox 5"/>
          <p:cNvSpPr txBox="1"/>
          <p:nvPr/>
        </p:nvSpPr>
        <p:spPr>
          <a:xfrm>
            <a:off x="533400" y="762000"/>
            <a:ext cx="7924800" cy="1569660"/>
          </a:xfrm>
          <a:prstGeom prst="rect">
            <a:avLst/>
          </a:prstGeom>
          <a:noFill/>
        </p:spPr>
        <p:txBody>
          <a:bodyPr wrap="square" rtlCol="0">
            <a:spAutoFit/>
          </a:bodyPr>
          <a:lstStyle/>
          <a:p>
            <a:pPr lvl="1" eaLnBrk="0" hangingPunct="0">
              <a:spcBef>
                <a:spcPct val="20000"/>
              </a:spcBef>
              <a:buClr>
                <a:srgbClr val="000000"/>
              </a:buClr>
            </a:pPr>
            <a:r>
              <a:rPr kumimoji="1" lang="en-US" sz="2400" b="1" dirty="0" smtClean="0"/>
              <a:t>Buffer:</a:t>
            </a:r>
            <a:r>
              <a:rPr kumimoji="1" lang="en-US" sz="2400" dirty="0" smtClean="0"/>
              <a:t> Used for a signal that is an output from an entity. The value of the signal can be used inside the entity, which means that in an assignment statement the signal can appear on the left and right sides of the &lt;= operator</a:t>
            </a:r>
            <a:endParaRPr lang="en-US" sz="2400" dirty="0">
              <a:latin typeface="Arial" pitchFamily="34" charset="0"/>
            </a:endParaRPr>
          </a:p>
        </p:txBody>
      </p:sp>
      <p:grpSp>
        <p:nvGrpSpPr>
          <p:cNvPr id="26" name="Group 44"/>
          <p:cNvGrpSpPr>
            <a:grpSpLocks/>
          </p:cNvGrpSpPr>
          <p:nvPr/>
        </p:nvGrpSpPr>
        <p:grpSpPr bwMode="auto">
          <a:xfrm>
            <a:off x="1905000" y="2828925"/>
            <a:ext cx="8951089" cy="3800475"/>
            <a:chOff x="1200" y="1782"/>
            <a:chExt cx="5568" cy="2378"/>
          </a:xfrm>
        </p:grpSpPr>
        <p:sp>
          <p:nvSpPr>
            <p:cNvPr id="27" name="Rectangle 7"/>
            <p:cNvSpPr>
              <a:spLocks noChangeArrowheads="1"/>
            </p:cNvSpPr>
            <p:nvPr/>
          </p:nvSpPr>
          <p:spPr bwMode="auto">
            <a:xfrm>
              <a:off x="1344" y="1785"/>
              <a:ext cx="1584" cy="1728"/>
            </a:xfrm>
            <a:prstGeom prst="rect">
              <a:avLst/>
            </a:prstGeom>
            <a:noFill/>
            <a:ln w="38100">
              <a:solidFill>
                <a:srgbClr val="FFCC00"/>
              </a:solidFill>
              <a:miter lim="800000"/>
              <a:headEnd/>
              <a:tailEnd/>
            </a:ln>
          </p:spPr>
          <p:txBody>
            <a:bodyPr wrap="none" anchor="ctr"/>
            <a:lstStyle/>
            <a:p>
              <a:pPr algn="ctr">
                <a:spcBef>
                  <a:spcPct val="50000"/>
                </a:spcBef>
              </a:pPr>
              <a:endParaRPr lang="et-EE" sz="2400">
                <a:latin typeface="Arial Narrow" pitchFamily="34" charset="0"/>
              </a:endParaRPr>
            </a:p>
          </p:txBody>
        </p:sp>
        <p:sp>
          <p:nvSpPr>
            <p:cNvPr id="28" name="Line 2"/>
            <p:cNvSpPr>
              <a:spLocks noChangeShapeType="1"/>
            </p:cNvSpPr>
            <p:nvPr/>
          </p:nvSpPr>
          <p:spPr bwMode="auto">
            <a:xfrm flipV="1">
              <a:off x="1968" y="3033"/>
              <a:ext cx="96" cy="528"/>
            </a:xfrm>
            <a:prstGeom prst="line">
              <a:avLst/>
            </a:prstGeom>
            <a:noFill/>
            <a:ln w="19050" cap="rnd">
              <a:solidFill>
                <a:schemeClr val="tx1"/>
              </a:solidFill>
              <a:prstDash val="sysDot"/>
              <a:round/>
              <a:headEnd/>
              <a:tailEnd type="triangle" w="lg" len="med"/>
            </a:ln>
          </p:spPr>
          <p:txBody>
            <a:bodyPr/>
            <a:lstStyle/>
            <a:p>
              <a:endParaRPr lang="en-GB"/>
            </a:p>
          </p:txBody>
        </p:sp>
        <p:sp>
          <p:nvSpPr>
            <p:cNvPr id="29" name="Line 3"/>
            <p:cNvSpPr>
              <a:spLocks noChangeShapeType="1"/>
            </p:cNvSpPr>
            <p:nvPr/>
          </p:nvSpPr>
          <p:spPr bwMode="auto">
            <a:xfrm flipH="1">
              <a:off x="3264" y="2121"/>
              <a:ext cx="240" cy="336"/>
            </a:xfrm>
            <a:prstGeom prst="line">
              <a:avLst/>
            </a:prstGeom>
            <a:noFill/>
            <a:ln w="19050" cap="rnd">
              <a:solidFill>
                <a:schemeClr val="tx1"/>
              </a:solidFill>
              <a:prstDash val="sysDot"/>
              <a:round/>
              <a:headEnd/>
              <a:tailEnd type="triangle" w="med" len="med"/>
            </a:ln>
          </p:spPr>
          <p:txBody>
            <a:bodyPr/>
            <a:lstStyle/>
            <a:p>
              <a:endParaRPr lang="en-GB"/>
            </a:p>
          </p:txBody>
        </p:sp>
        <p:sp>
          <p:nvSpPr>
            <p:cNvPr id="30" name="Rectangle 5"/>
            <p:cNvSpPr>
              <a:spLocks noChangeArrowheads="1"/>
            </p:cNvSpPr>
            <p:nvPr/>
          </p:nvSpPr>
          <p:spPr bwMode="auto">
            <a:xfrm>
              <a:off x="2352" y="2841"/>
              <a:ext cx="816" cy="768"/>
            </a:xfrm>
            <a:prstGeom prst="rect">
              <a:avLst/>
            </a:prstGeom>
            <a:noFill/>
            <a:ln w="9525">
              <a:noFill/>
              <a:miter lim="800000"/>
              <a:headEnd/>
              <a:tailEnd/>
            </a:ln>
          </p:spPr>
          <p:txBody>
            <a:bodyPr wrap="none" anchor="ctr"/>
            <a:lstStyle/>
            <a:p>
              <a:pPr algn="ctr">
                <a:spcBef>
                  <a:spcPct val="50000"/>
                </a:spcBef>
              </a:pPr>
              <a:endParaRPr lang="et-EE" sz="2400">
                <a:latin typeface="Arial Narrow" pitchFamily="34" charset="0"/>
              </a:endParaRPr>
            </a:p>
          </p:txBody>
        </p:sp>
        <p:sp>
          <p:nvSpPr>
            <p:cNvPr id="46" name="Line 6"/>
            <p:cNvSpPr>
              <a:spLocks noChangeShapeType="1"/>
            </p:cNvSpPr>
            <p:nvPr/>
          </p:nvSpPr>
          <p:spPr bwMode="auto">
            <a:xfrm>
              <a:off x="1632" y="2636"/>
              <a:ext cx="432" cy="0"/>
            </a:xfrm>
            <a:prstGeom prst="line">
              <a:avLst/>
            </a:prstGeom>
            <a:noFill/>
            <a:ln w="12700">
              <a:solidFill>
                <a:schemeClr val="tx1"/>
              </a:solidFill>
              <a:round/>
              <a:headEnd/>
              <a:tailEnd/>
            </a:ln>
          </p:spPr>
          <p:txBody>
            <a:bodyPr/>
            <a:lstStyle/>
            <a:p>
              <a:endParaRPr lang="en-GB"/>
            </a:p>
          </p:txBody>
        </p:sp>
        <p:sp>
          <p:nvSpPr>
            <p:cNvPr id="47" name="AutoShape 8"/>
            <p:cNvSpPr>
              <a:spLocks noChangeArrowheads="1"/>
            </p:cNvSpPr>
            <p:nvPr/>
          </p:nvSpPr>
          <p:spPr bwMode="auto">
            <a:xfrm rot="5400000">
              <a:off x="2040" y="2420"/>
              <a:ext cx="576" cy="528"/>
            </a:xfrm>
            <a:prstGeom prst="flowChartExtract">
              <a:avLst/>
            </a:prstGeom>
            <a:noFill/>
            <a:ln w="12700">
              <a:solidFill>
                <a:schemeClr val="tx1"/>
              </a:solidFill>
              <a:miter lim="800000"/>
              <a:headEnd/>
              <a:tailEnd/>
            </a:ln>
          </p:spPr>
          <p:txBody>
            <a:bodyPr rot="10800000" vert="eaVert" wrap="none" anchor="ctr"/>
            <a:lstStyle/>
            <a:p>
              <a:pPr algn="ctr">
                <a:spcBef>
                  <a:spcPct val="50000"/>
                </a:spcBef>
              </a:pPr>
              <a:endParaRPr lang="et-EE" sz="2400">
                <a:latin typeface="Arial Narrow" pitchFamily="34" charset="0"/>
              </a:endParaRPr>
            </a:p>
          </p:txBody>
        </p:sp>
        <p:sp>
          <p:nvSpPr>
            <p:cNvPr id="49" name="Line 9"/>
            <p:cNvSpPr>
              <a:spLocks noChangeShapeType="1"/>
            </p:cNvSpPr>
            <p:nvPr/>
          </p:nvSpPr>
          <p:spPr bwMode="auto">
            <a:xfrm>
              <a:off x="2592" y="2684"/>
              <a:ext cx="432" cy="0"/>
            </a:xfrm>
            <a:prstGeom prst="line">
              <a:avLst/>
            </a:prstGeom>
            <a:noFill/>
            <a:ln w="12700">
              <a:solidFill>
                <a:schemeClr val="tx1"/>
              </a:solidFill>
              <a:round/>
              <a:headEnd/>
              <a:tailEnd type="triangle" w="med" len="med"/>
            </a:ln>
          </p:spPr>
          <p:txBody>
            <a:bodyPr/>
            <a:lstStyle/>
            <a:p>
              <a:endParaRPr lang="en-GB"/>
            </a:p>
          </p:txBody>
        </p:sp>
        <p:sp>
          <p:nvSpPr>
            <p:cNvPr id="50" name="Line 10"/>
            <p:cNvSpPr>
              <a:spLocks noChangeShapeType="1"/>
            </p:cNvSpPr>
            <p:nvPr/>
          </p:nvSpPr>
          <p:spPr bwMode="auto">
            <a:xfrm>
              <a:off x="2976" y="2684"/>
              <a:ext cx="480" cy="0"/>
            </a:xfrm>
            <a:prstGeom prst="line">
              <a:avLst/>
            </a:prstGeom>
            <a:noFill/>
            <a:ln w="12700">
              <a:solidFill>
                <a:schemeClr val="tx1"/>
              </a:solidFill>
              <a:round/>
              <a:headEnd/>
              <a:tailEnd/>
            </a:ln>
          </p:spPr>
          <p:txBody>
            <a:bodyPr/>
            <a:lstStyle/>
            <a:p>
              <a:endParaRPr lang="en-GB"/>
            </a:p>
          </p:txBody>
        </p:sp>
        <p:sp>
          <p:nvSpPr>
            <p:cNvPr id="51" name="Text Box 11"/>
            <p:cNvSpPr txBox="1">
              <a:spLocks noChangeArrowheads="1"/>
            </p:cNvSpPr>
            <p:nvPr/>
          </p:nvSpPr>
          <p:spPr bwMode="auto">
            <a:xfrm>
              <a:off x="1373" y="1782"/>
              <a:ext cx="596"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Entity</a:t>
              </a:r>
            </a:p>
          </p:txBody>
        </p:sp>
        <p:sp>
          <p:nvSpPr>
            <p:cNvPr id="52" name="Text Box 12"/>
            <p:cNvSpPr txBox="1">
              <a:spLocks noChangeArrowheads="1"/>
            </p:cNvSpPr>
            <p:nvPr/>
          </p:nvSpPr>
          <p:spPr bwMode="auto">
            <a:xfrm>
              <a:off x="3134" y="1881"/>
              <a:ext cx="1024"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a:latin typeface="Arial" pitchFamily="34" charset="0"/>
                </a:rPr>
                <a:t>Port signal</a:t>
              </a:r>
            </a:p>
          </p:txBody>
        </p:sp>
        <p:sp>
          <p:nvSpPr>
            <p:cNvPr id="53" name="Text Box 13"/>
            <p:cNvSpPr txBox="1">
              <a:spLocks noChangeArrowheads="1"/>
            </p:cNvSpPr>
            <p:nvPr/>
          </p:nvSpPr>
          <p:spPr bwMode="auto">
            <a:xfrm>
              <a:off x="1200" y="3596"/>
              <a:ext cx="1451" cy="564"/>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en-US" sz="2400" dirty="0">
                  <a:latin typeface="Arial" pitchFamily="34" charset="0"/>
                </a:rPr>
                <a:t>Driver resides</a:t>
              </a:r>
            </a:p>
            <a:p>
              <a:pPr eaLnBrk="0" hangingPunct="0">
                <a:spcBef>
                  <a:spcPct val="20000"/>
                </a:spcBef>
                <a:buClr>
                  <a:srgbClr val="000000"/>
                </a:buClr>
              </a:pPr>
              <a:r>
                <a:rPr kumimoji="1" lang="en-US" sz="2400" dirty="0">
                  <a:latin typeface="Arial" pitchFamily="34" charset="0"/>
                </a:rPr>
                <a:t>inside the entity</a:t>
              </a:r>
            </a:p>
          </p:txBody>
        </p:sp>
        <p:sp>
          <p:nvSpPr>
            <p:cNvPr id="54" name="Line 14"/>
            <p:cNvSpPr>
              <a:spLocks noChangeShapeType="1"/>
            </p:cNvSpPr>
            <p:nvPr/>
          </p:nvSpPr>
          <p:spPr bwMode="auto">
            <a:xfrm flipH="1">
              <a:off x="2784" y="2697"/>
              <a:ext cx="0" cy="432"/>
            </a:xfrm>
            <a:prstGeom prst="line">
              <a:avLst/>
            </a:prstGeom>
            <a:noFill/>
            <a:ln w="12700">
              <a:solidFill>
                <a:schemeClr val="tx1"/>
              </a:solidFill>
              <a:round/>
              <a:headEnd/>
              <a:tailEnd/>
            </a:ln>
          </p:spPr>
          <p:txBody>
            <a:bodyPr/>
            <a:lstStyle/>
            <a:p>
              <a:endParaRPr lang="en-GB"/>
            </a:p>
          </p:txBody>
        </p:sp>
        <p:sp>
          <p:nvSpPr>
            <p:cNvPr id="55" name="Line 15"/>
            <p:cNvSpPr>
              <a:spLocks noChangeShapeType="1"/>
            </p:cNvSpPr>
            <p:nvPr/>
          </p:nvSpPr>
          <p:spPr bwMode="auto">
            <a:xfrm flipH="1">
              <a:off x="2496" y="3129"/>
              <a:ext cx="288" cy="0"/>
            </a:xfrm>
            <a:prstGeom prst="line">
              <a:avLst/>
            </a:prstGeom>
            <a:noFill/>
            <a:ln w="12700">
              <a:solidFill>
                <a:schemeClr val="tx1"/>
              </a:solidFill>
              <a:round/>
              <a:headEnd/>
              <a:tailEnd type="triangle" w="med" len="med"/>
            </a:ln>
          </p:spPr>
          <p:txBody>
            <a:bodyPr/>
            <a:lstStyle/>
            <a:p>
              <a:endParaRPr lang="en-GB"/>
            </a:p>
          </p:txBody>
        </p:sp>
        <p:sp>
          <p:nvSpPr>
            <p:cNvPr id="56" name="Line 16"/>
            <p:cNvSpPr>
              <a:spLocks noChangeShapeType="1"/>
            </p:cNvSpPr>
            <p:nvPr/>
          </p:nvSpPr>
          <p:spPr bwMode="auto">
            <a:xfrm flipH="1">
              <a:off x="2832" y="3129"/>
              <a:ext cx="672" cy="0"/>
            </a:xfrm>
            <a:prstGeom prst="line">
              <a:avLst/>
            </a:prstGeom>
            <a:noFill/>
            <a:ln w="19050" cap="rnd">
              <a:solidFill>
                <a:schemeClr val="tx1"/>
              </a:solidFill>
              <a:prstDash val="sysDot"/>
              <a:round/>
              <a:headEnd/>
              <a:tailEnd type="triangle" w="lg" len="med"/>
            </a:ln>
          </p:spPr>
          <p:txBody>
            <a:bodyPr/>
            <a:lstStyle/>
            <a:p>
              <a:endParaRPr lang="en-GB"/>
            </a:p>
          </p:txBody>
        </p:sp>
        <p:sp>
          <p:nvSpPr>
            <p:cNvPr id="57" name="Text Box 17"/>
            <p:cNvSpPr txBox="1">
              <a:spLocks noChangeArrowheads="1"/>
            </p:cNvSpPr>
            <p:nvPr/>
          </p:nvSpPr>
          <p:spPr bwMode="auto">
            <a:xfrm>
              <a:off x="2928" y="3147"/>
              <a:ext cx="2064" cy="518"/>
            </a:xfrm>
            <a:prstGeom prst="rect">
              <a:avLst/>
            </a:prstGeom>
            <a:noFill/>
            <a:ln w="9525">
              <a:noFill/>
              <a:miter lim="800000"/>
              <a:headEnd/>
              <a:tailEnd/>
            </a:ln>
          </p:spPr>
          <p:txBody>
            <a:bodyPr>
              <a:spAutoFit/>
            </a:bodyPr>
            <a:lstStyle/>
            <a:p>
              <a:pPr eaLnBrk="0" hangingPunct="0">
                <a:buClr>
                  <a:srgbClr val="000000"/>
                </a:buClr>
              </a:pPr>
              <a:r>
                <a:rPr kumimoji="1" lang="en-US" sz="2400">
                  <a:latin typeface="Arial" pitchFamily="34" charset="0"/>
                </a:rPr>
                <a:t>Port signal </a:t>
              </a:r>
              <a:r>
                <a:rPr kumimoji="1" lang="en-US" sz="2400" i="1">
                  <a:latin typeface="Arial" pitchFamily="34" charset="0"/>
                </a:rPr>
                <a:t>Z</a:t>
              </a:r>
              <a:r>
                <a:rPr kumimoji="1" lang="en-US" sz="2400">
                  <a:latin typeface="Arial" pitchFamily="34" charset="0"/>
                </a:rPr>
                <a:t> can be</a:t>
              </a:r>
            </a:p>
            <a:p>
              <a:pPr eaLnBrk="0" hangingPunct="0">
                <a:buClr>
                  <a:srgbClr val="000000"/>
                </a:buClr>
              </a:pPr>
              <a:r>
                <a:rPr kumimoji="1" lang="en-US" sz="2400">
                  <a:latin typeface="Arial" pitchFamily="34" charset="0"/>
                </a:rPr>
                <a:t>read inside the entity</a:t>
              </a:r>
            </a:p>
          </p:txBody>
        </p:sp>
        <p:sp>
          <p:nvSpPr>
            <p:cNvPr id="58" name="Text Box 18"/>
            <p:cNvSpPr txBox="1">
              <a:spLocks noChangeArrowheads="1"/>
            </p:cNvSpPr>
            <p:nvPr/>
          </p:nvSpPr>
          <p:spPr bwMode="auto">
            <a:xfrm>
              <a:off x="2193" y="2985"/>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c</a:t>
              </a:r>
              <a:endParaRPr kumimoji="1" lang="en-US" sz="2400">
                <a:latin typeface="Arial" pitchFamily="34" charset="0"/>
              </a:endParaRPr>
            </a:p>
          </p:txBody>
        </p:sp>
        <p:sp>
          <p:nvSpPr>
            <p:cNvPr id="59" name="Text Box 19"/>
            <p:cNvSpPr txBox="1">
              <a:spLocks noChangeArrowheads="1"/>
            </p:cNvSpPr>
            <p:nvPr/>
          </p:nvSpPr>
          <p:spPr bwMode="auto">
            <a:xfrm>
              <a:off x="3042" y="2379"/>
              <a:ext cx="212"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a:latin typeface="Arial" pitchFamily="34" charset="0"/>
                </a:rPr>
                <a:t>z</a:t>
              </a:r>
              <a:endParaRPr kumimoji="1" lang="en-US" sz="2400">
                <a:latin typeface="Arial" pitchFamily="34" charset="0"/>
              </a:endParaRPr>
            </a:p>
          </p:txBody>
        </p:sp>
        <p:sp>
          <p:nvSpPr>
            <p:cNvPr id="60" name="Text Box 20"/>
            <p:cNvSpPr txBox="1">
              <a:spLocks noChangeArrowheads="1"/>
            </p:cNvSpPr>
            <p:nvPr/>
          </p:nvSpPr>
          <p:spPr bwMode="auto">
            <a:xfrm>
              <a:off x="6130" y="3111"/>
              <a:ext cx="638" cy="288"/>
            </a:xfrm>
            <a:prstGeom prst="rect">
              <a:avLst/>
            </a:prstGeom>
            <a:noFill/>
            <a:ln w="9525">
              <a:noFill/>
              <a:miter lim="800000"/>
              <a:headEnd/>
              <a:tailEnd/>
            </a:ln>
          </p:spPr>
          <p:txBody>
            <a:bodyPr wrap="none">
              <a:spAutoFit/>
            </a:bodyPr>
            <a:lstStyle/>
            <a:p>
              <a:pPr eaLnBrk="0" hangingPunct="0">
                <a:spcBef>
                  <a:spcPct val="20000"/>
                </a:spcBef>
                <a:buClr>
                  <a:srgbClr val="000000"/>
                </a:buClr>
              </a:pPr>
              <a:r>
                <a:rPr kumimoji="1" lang="pl-PL" sz="2400" dirty="0">
                  <a:latin typeface="Arial" pitchFamily="34" charset="0"/>
                </a:rPr>
                <a:t>c </a:t>
              </a:r>
              <a:r>
                <a:rPr kumimoji="1" lang="en-US" sz="2400" dirty="0">
                  <a:latin typeface="Arial" pitchFamily="34" charset="0"/>
                </a:rPr>
                <a:t>&lt;= </a:t>
              </a:r>
              <a:r>
                <a:rPr kumimoji="1" lang="pl-PL" sz="2400" dirty="0">
                  <a:latin typeface="Arial" pitchFamily="34" charset="0"/>
                </a:rPr>
                <a:t>z</a:t>
              </a:r>
              <a:endParaRPr kumimoji="1" lang="en-US" sz="2400" dirty="0">
                <a:latin typeface="Arial" pitchFamily="34" charset="0"/>
              </a:endParaRPr>
            </a:p>
          </p:txBody>
        </p:sp>
      </p:grpSp>
    </p:spTree>
    <p:extLst>
      <p:ext uri="{BB962C8B-B14F-4D97-AF65-F5344CB8AC3E}">
        <p14:creationId xmlns:p14="http://schemas.microsoft.com/office/powerpoint/2010/main" val="2788131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44</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More about ports (port mode BUFFER)</a:t>
            </a:r>
            <a:endParaRPr lang="en-US" altLang="et-EE" sz="3200" u="sng" dirty="0">
              <a:solidFill>
                <a:srgbClr val="A20000"/>
              </a:solidFill>
              <a:latin typeface="Comic Sans MS" panose="030F0702030302020204" pitchFamily="66" charset="0"/>
            </a:endParaRPr>
          </a:p>
        </p:txBody>
      </p:sp>
      <p:sp>
        <p:nvSpPr>
          <p:cNvPr id="6" name="TextBox 5"/>
          <p:cNvSpPr txBox="1"/>
          <p:nvPr/>
        </p:nvSpPr>
        <p:spPr>
          <a:xfrm>
            <a:off x="533400" y="762000"/>
            <a:ext cx="7924800" cy="2554545"/>
          </a:xfrm>
          <a:prstGeom prst="rect">
            <a:avLst/>
          </a:prstGeom>
          <a:noFill/>
        </p:spPr>
        <p:txBody>
          <a:bodyPr wrap="square" rtlCol="0">
            <a:spAutoFit/>
          </a:bodyPr>
          <a:lstStyle/>
          <a:p>
            <a:r>
              <a:rPr kumimoji="1" lang="en-US" sz="2000" b="1" dirty="0" smtClean="0">
                <a:latin typeface="Arial" pitchFamily="34" charset="0"/>
                <a:cs typeface="Arial" pitchFamily="34" charset="0"/>
              </a:rPr>
              <a:t>Buffer:</a:t>
            </a:r>
            <a:r>
              <a:rPr kumimoji="1" lang="en-US" sz="2000" dirty="0" smtClean="0">
                <a:latin typeface="Arial" pitchFamily="34" charset="0"/>
                <a:cs typeface="Arial" pitchFamily="34" charset="0"/>
              </a:rPr>
              <a:t> </a:t>
            </a:r>
            <a:r>
              <a:rPr lang="en-GB" sz="2000" dirty="0" smtClean="0">
                <a:latin typeface="Arial" pitchFamily="34" charset="0"/>
                <a:cs typeface="Arial" pitchFamily="34" charset="0"/>
              </a:rPr>
              <a:t>A mode buffer port is an output port that can also be read from inside the architecture</a:t>
            </a:r>
            <a:r>
              <a:rPr lang="et-EE" sz="2000" dirty="0" smtClean="0">
                <a:latin typeface="Arial" pitchFamily="34" charset="0"/>
                <a:cs typeface="Arial" pitchFamily="34" charset="0"/>
              </a:rPr>
              <a:t> </a:t>
            </a:r>
            <a:r>
              <a:rPr lang="en-GB" sz="2000" dirty="0" smtClean="0">
                <a:latin typeface="Arial" pitchFamily="34" charset="0"/>
                <a:cs typeface="Arial" pitchFamily="34" charset="0"/>
              </a:rPr>
              <a:t>body. The signal is </a:t>
            </a:r>
            <a:r>
              <a:rPr lang="en-GB" sz="2000" dirty="0" err="1" smtClean="0">
                <a:latin typeface="Arial" pitchFamily="34" charset="0"/>
                <a:cs typeface="Arial" pitchFamily="34" charset="0"/>
              </a:rPr>
              <a:t>modeled</a:t>
            </a:r>
            <a:r>
              <a:rPr lang="en-GB" sz="2000" dirty="0" smtClean="0">
                <a:latin typeface="Arial" pitchFamily="34" charset="0"/>
                <a:cs typeface="Arial" pitchFamily="34" charset="0"/>
              </a:rPr>
              <a:t> as if the driver is connected to the port through a</a:t>
            </a:r>
            <a:r>
              <a:rPr lang="et-EE" sz="2000" dirty="0" smtClean="0">
                <a:latin typeface="Arial" pitchFamily="34" charset="0"/>
                <a:cs typeface="Arial" pitchFamily="34" charset="0"/>
              </a:rPr>
              <a:t> </a:t>
            </a:r>
            <a:r>
              <a:rPr lang="en-GB" sz="2000" dirty="0" smtClean="0">
                <a:latin typeface="Arial" pitchFamily="34" charset="0"/>
                <a:cs typeface="Arial" pitchFamily="34" charset="0"/>
              </a:rPr>
              <a:t>buffer. Statements in the entity’s architecture body can read and write the port. Therefore,</a:t>
            </a:r>
            <a:r>
              <a:rPr lang="et-EE" sz="2000" dirty="0" smtClean="0">
                <a:latin typeface="Arial" pitchFamily="34" charset="0"/>
                <a:cs typeface="Arial" pitchFamily="34" charset="0"/>
              </a:rPr>
              <a:t> </a:t>
            </a:r>
            <a:r>
              <a:rPr lang="en-GB" sz="2000" dirty="0" smtClean="0">
                <a:latin typeface="Arial" pitchFamily="34" charset="0"/>
                <a:cs typeface="Arial" pitchFamily="34" charset="0"/>
              </a:rPr>
              <a:t>the port’s name can appear on either side of a signal assignment statement.</a:t>
            </a:r>
            <a:r>
              <a:rPr kumimoji="1" lang="en-US" sz="2000" dirty="0" smtClean="0">
                <a:latin typeface="Arial" pitchFamily="34" charset="0"/>
                <a:cs typeface="Arial" pitchFamily="34" charset="0"/>
              </a:rPr>
              <a:t> The value of the signal can be used inside the entity, which means that in an assignment statement the signal can appear on the left and right sides of the &lt;= operator</a:t>
            </a:r>
            <a:r>
              <a:rPr kumimoji="1" lang="et-EE" sz="2000" dirty="0" smtClean="0">
                <a:latin typeface="Arial" pitchFamily="34" charset="0"/>
                <a:cs typeface="Arial" pitchFamily="34" charset="0"/>
              </a:rPr>
              <a:t>.</a:t>
            </a:r>
            <a:endParaRPr lang="en-US" sz="20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0" y="3429000"/>
            <a:ext cx="5983457" cy="2895600"/>
          </a:xfrm>
          <a:prstGeom prst="rect">
            <a:avLst/>
          </a:prstGeom>
          <a:noFill/>
          <a:ln w="9525">
            <a:noFill/>
            <a:miter lim="800000"/>
            <a:headEnd/>
            <a:tailEnd/>
          </a:ln>
        </p:spPr>
      </p:pic>
      <p:sp>
        <p:nvSpPr>
          <p:cNvPr id="25" name="TextBox 24"/>
          <p:cNvSpPr txBox="1"/>
          <p:nvPr/>
        </p:nvSpPr>
        <p:spPr>
          <a:xfrm>
            <a:off x="6096000" y="3505200"/>
            <a:ext cx="2971800" cy="2862322"/>
          </a:xfrm>
          <a:prstGeom prst="rect">
            <a:avLst/>
          </a:prstGeom>
          <a:noFill/>
        </p:spPr>
        <p:txBody>
          <a:bodyPr wrap="square" rtlCol="0">
            <a:spAutoFit/>
          </a:bodyPr>
          <a:lstStyle/>
          <a:p>
            <a:r>
              <a:rPr lang="en-GB" sz="2000" dirty="0" smtClean="0"/>
              <a:t>Prior to IEEE Std 1076-2002 there was a restriction that, in a port map, a formal port </a:t>
            </a:r>
            <a:r>
              <a:rPr lang="en-GB" sz="2000" dirty="0" err="1" smtClean="0"/>
              <a:t>ofmode</a:t>
            </a:r>
            <a:r>
              <a:rPr lang="en-GB" sz="2000" dirty="0" smtClean="0"/>
              <a:t> buffer could be associated with an actual that was itself a port only if the actual</a:t>
            </a:r>
            <a:r>
              <a:rPr lang="et-EE" sz="2000" dirty="0" smtClean="0"/>
              <a:t> </a:t>
            </a:r>
            <a:r>
              <a:rPr lang="en-GB" sz="2000" dirty="0" smtClean="0"/>
              <a:t>port was also of mode buffer.</a:t>
            </a:r>
            <a:endParaRPr lang="en-GB" sz="2000" dirty="0"/>
          </a:p>
        </p:txBody>
      </p:sp>
    </p:spTree>
    <p:extLst>
      <p:ext uri="{BB962C8B-B14F-4D97-AF65-F5344CB8AC3E}">
        <p14:creationId xmlns:p14="http://schemas.microsoft.com/office/powerpoint/2010/main" val="2517899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45</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t-EE" altLang="et-EE" sz="3200" u="sng" dirty="0" smtClean="0">
                <a:solidFill>
                  <a:srgbClr val="A20000"/>
                </a:solidFill>
                <a:latin typeface="Comic Sans MS" panose="030F0702030302020204" pitchFamily="66" charset="0"/>
              </a:rPr>
              <a:t>Shift registers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80645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smtClean="0">
                <a:solidFill>
                  <a:srgbClr val="A20000"/>
                </a:solidFill>
                <a:latin typeface="Comic Sans MS" panose="030F0702030302020204" pitchFamily="66" charset="0"/>
                <a:ea typeface="+mj-ea"/>
                <a:cs typeface="+mj-cs"/>
              </a:rPr>
              <a:t>using a buffer mode port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6" name="TextBox 5"/>
          <p:cNvSpPr txBox="1"/>
          <p:nvPr/>
        </p:nvSpPr>
        <p:spPr>
          <a:xfrm>
            <a:off x="685800" y="1143000"/>
            <a:ext cx="8001000" cy="5016758"/>
          </a:xfrm>
          <a:prstGeom prst="rect">
            <a:avLst/>
          </a:prstGeom>
          <a:noFill/>
        </p:spPr>
        <p:txBody>
          <a:bodyPr wrap="square" rtlCol="0">
            <a:spAutoFit/>
          </a:bodyPr>
          <a:lstStyle/>
          <a:p>
            <a:r>
              <a:rPr lang="en-GB" sz="2000" b="1" dirty="0" smtClean="0"/>
              <a:t>entity </a:t>
            </a:r>
            <a:r>
              <a:rPr lang="en-GB" sz="2000" dirty="0" err="1" smtClean="0"/>
              <a:t>shiftreg_rb</a:t>
            </a:r>
            <a:r>
              <a:rPr lang="en-GB" sz="2000" b="1" dirty="0" smtClean="0"/>
              <a:t> is</a:t>
            </a:r>
          </a:p>
          <a:p>
            <a:r>
              <a:rPr lang="et-EE" sz="2000" b="1" dirty="0" smtClean="0"/>
              <a:t>     </a:t>
            </a:r>
            <a:r>
              <a:rPr lang="it-IT" sz="2000" b="1" dirty="0" smtClean="0"/>
              <a:t>port </a:t>
            </a:r>
            <a:r>
              <a:rPr lang="it-IT" sz="2000" dirty="0" smtClean="0"/>
              <a:t>(si, clr_bar, clk : </a:t>
            </a:r>
            <a:r>
              <a:rPr lang="it-IT" sz="2000" b="1" dirty="0" smtClean="0"/>
              <a:t>in </a:t>
            </a:r>
            <a:r>
              <a:rPr lang="it-IT" sz="2000" dirty="0" smtClean="0"/>
              <a:t>std_logic;</a:t>
            </a:r>
          </a:p>
          <a:p>
            <a:r>
              <a:rPr lang="et-EE" sz="2000" dirty="0" smtClean="0"/>
              <a:t>		</a:t>
            </a:r>
            <a:r>
              <a:rPr lang="en-GB" sz="2000" dirty="0" err="1" smtClean="0"/>
              <a:t>qout</a:t>
            </a:r>
            <a:r>
              <a:rPr lang="en-GB" sz="2000" dirty="0" smtClean="0"/>
              <a:t> : </a:t>
            </a:r>
            <a:r>
              <a:rPr lang="en-GB" sz="2000" b="1" dirty="0" smtClean="0">
                <a:solidFill>
                  <a:srgbClr val="A20000"/>
                </a:solidFill>
              </a:rPr>
              <a:t>buffer</a:t>
            </a:r>
            <a:r>
              <a:rPr lang="en-GB" sz="2000" b="1" dirty="0" smtClean="0"/>
              <a:t> </a:t>
            </a:r>
            <a:r>
              <a:rPr lang="en-GB" sz="2000" dirty="0" err="1" smtClean="0"/>
              <a:t>std_logic_vector</a:t>
            </a:r>
            <a:r>
              <a:rPr lang="et-EE" sz="2000" dirty="0" smtClean="0"/>
              <a:t> </a:t>
            </a:r>
            <a:r>
              <a:rPr lang="en-GB" sz="2000" dirty="0" smtClean="0"/>
              <a:t>(3</a:t>
            </a:r>
            <a:r>
              <a:rPr lang="en-GB" sz="2000" b="1" dirty="0" smtClean="0"/>
              <a:t> </a:t>
            </a:r>
            <a:r>
              <a:rPr lang="en-GB" sz="2000" b="1" dirty="0" err="1" smtClean="0"/>
              <a:t>downto</a:t>
            </a:r>
            <a:r>
              <a:rPr lang="en-GB" sz="2000" b="1" dirty="0" smtClean="0"/>
              <a:t> </a:t>
            </a:r>
            <a:r>
              <a:rPr lang="en-GB" sz="2000" dirty="0" smtClean="0"/>
              <a:t>0));</a:t>
            </a:r>
          </a:p>
          <a:p>
            <a:r>
              <a:rPr lang="en-GB" sz="2000" b="1" dirty="0" smtClean="0"/>
              <a:t>end </a:t>
            </a:r>
            <a:r>
              <a:rPr lang="en-GB" sz="2000" dirty="0" err="1" smtClean="0"/>
              <a:t>shiftreg_rb</a:t>
            </a:r>
            <a:r>
              <a:rPr lang="en-GB" sz="2000" dirty="0" smtClean="0"/>
              <a:t>;</a:t>
            </a:r>
          </a:p>
          <a:p>
            <a:r>
              <a:rPr lang="en-GB" sz="2000" b="1" dirty="0" smtClean="0"/>
              <a:t>architecture </a:t>
            </a:r>
            <a:r>
              <a:rPr lang="en-GB" sz="2000" dirty="0" err="1" smtClean="0"/>
              <a:t>behavior</a:t>
            </a:r>
            <a:r>
              <a:rPr lang="en-GB" sz="2000" dirty="0" smtClean="0"/>
              <a:t> </a:t>
            </a:r>
            <a:r>
              <a:rPr lang="en-GB" sz="2000" b="1" dirty="0" smtClean="0"/>
              <a:t>of </a:t>
            </a:r>
            <a:r>
              <a:rPr lang="en-GB" sz="2000" dirty="0" err="1" smtClean="0"/>
              <a:t>shiftreg_rb</a:t>
            </a:r>
            <a:r>
              <a:rPr lang="en-GB" sz="2000" b="1" dirty="0" smtClean="0"/>
              <a:t> is</a:t>
            </a:r>
          </a:p>
          <a:p>
            <a:r>
              <a:rPr lang="en-GB" sz="2000" b="1" dirty="0" smtClean="0"/>
              <a:t>begin</a:t>
            </a:r>
          </a:p>
          <a:p>
            <a:r>
              <a:rPr lang="et-EE" sz="2000" b="1" dirty="0" smtClean="0"/>
              <a:t>	</a:t>
            </a:r>
            <a:r>
              <a:rPr lang="en-GB" sz="2000" b="1" dirty="0" smtClean="0"/>
              <a:t>process </a:t>
            </a:r>
            <a:r>
              <a:rPr lang="en-GB" sz="2000" dirty="0" smtClean="0"/>
              <a:t>(</a:t>
            </a:r>
            <a:r>
              <a:rPr lang="en-GB" sz="2000" dirty="0" err="1" smtClean="0"/>
              <a:t>clk</a:t>
            </a:r>
            <a:r>
              <a:rPr lang="en-GB" sz="2000" dirty="0" smtClean="0"/>
              <a:t>)</a:t>
            </a:r>
          </a:p>
          <a:p>
            <a:r>
              <a:rPr lang="et-EE" sz="2000" b="1" dirty="0" smtClean="0"/>
              <a:t>	</a:t>
            </a:r>
            <a:r>
              <a:rPr lang="en-GB" sz="2000" b="1" dirty="0" smtClean="0"/>
              <a:t>begin</a:t>
            </a:r>
          </a:p>
          <a:p>
            <a:r>
              <a:rPr lang="et-EE" sz="2000" b="1" dirty="0" smtClean="0"/>
              <a:t>		</a:t>
            </a:r>
            <a:r>
              <a:rPr lang="en-GB" sz="2000" b="1" dirty="0" smtClean="0"/>
              <a:t>if </a:t>
            </a:r>
            <a:r>
              <a:rPr lang="en-GB" sz="2000" dirty="0" err="1" smtClean="0"/>
              <a:t>rising_edge</a:t>
            </a:r>
            <a:r>
              <a:rPr lang="en-GB" sz="2000" dirty="0" smtClean="0"/>
              <a:t>(</a:t>
            </a:r>
            <a:r>
              <a:rPr lang="en-GB" sz="2000" dirty="0" err="1" smtClean="0"/>
              <a:t>clk</a:t>
            </a:r>
            <a:r>
              <a:rPr lang="en-GB" sz="2000" dirty="0" smtClean="0"/>
              <a:t>)</a:t>
            </a:r>
            <a:r>
              <a:rPr lang="en-GB" sz="2000" b="1" dirty="0" smtClean="0"/>
              <a:t> then</a:t>
            </a:r>
          </a:p>
          <a:p>
            <a:r>
              <a:rPr lang="et-EE" sz="2000" b="1" dirty="0" smtClean="0"/>
              <a:t>		   </a:t>
            </a:r>
            <a:r>
              <a:rPr lang="en-GB" sz="2000" b="1" dirty="0" smtClean="0"/>
              <a:t>if </a:t>
            </a:r>
            <a:r>
              <a:rPr lang="en-GB" sz="2000" dirty="0" err="1" smtClean="0"/>
              <a:t>clr_bar</a:t>
            </a:r>
            <a:r>
              <a:rPr lang="en-GB" sz="2000" dirty="0" smtClean="0"/>
              <a:t> = '0' </a:t>
            </a:r>
            <a:r>
              <a:rPr lang="en-GB" sz="2000" b="1" dirty="0" smtClean="0"/>
              <a:t>then</a:t>
            </a:r>
            <a:r>
              <a:rPr lang="et-EE" sz="2000" b="1" dirty="0" smtClean="0"/>
              <a:t> </a:t>
            </a:r>
            <a:r>
              <a:rPr lang="en-GB" sz="2000" dirty="0" err="1" smtClean="0"/>
              <a:t>qout</a:t>
            </a:r>
            <a:r>
              <a:rPr lang="en-GB" sz="2000" dirty="0" smtClean="0"/>
              <a:t> &lt;= "0000"; -- </a:t>
            </a:r>
            <a:r>
              <a:rPr lang="en-GB" sz="2000" i="1" dirty="0" smtClean="0"/>
              <a:t>clear shift register</a:t>
            </a:r>
          </a:p>
          <a:p>
            <a:r>
              <a:rPr lang="et-EE" sz="2000" b="1" dirty="0" smtClean="0"/>
              <a:t>		   </a:t>
            </a:r>
            <a:r>
              <a:rPr lang="en-GB" sz="2000" b="1" dirty="0" smtClean="0"/>
              <a:t>else</a:t>
            </a:r>
            <a:endParaRPr lang="et-EE" sz="2000" b="1" dirty="0" smtClean="0"/>
          </a:p>
          <a:p>
            <a:r>
              <a:rPr lang="en-GB" sz="2000" dirty="0" err="1" smtClean="0">
                <a:solidFill>
                  <a:srgbClr val="A20000"/>
                </a:solidFill>
              </a:rPr>
              <a:t>qout</a:t>
            </a:r>
            <a:r>
              <a:rPr lang="en-GB" sz="2000" dirty="0" smtClean="0">
                <a:solidFill>
                  <a:srgbClr val="A20000"/>
                </a:solidFill>
              </a:rPr>
              <a:t>(0) &lt;= </a:t>
            </a:r>
            <a:r>
              <a:rPr lang="en-GB" sz="2000" dirty="0" err="1" smtClean="0">
                <a:solidFill>
                  <a:srgbClr val="A20000"/>
                </a:solidFill>
              </a:rPr>
              <a:t>qout</a:t>
            </a:r>
            <a:r>
              <a:rPr lang="en-GB" sz="2000" dirty="0" smtClean="0">
                <a:solidFill>
                  <a:srgbClr val="A20000"/>
                </a:solidFill>
              </a:rPr>
              <a:t>(1); </a:t>
            </a:r>
            <a:r>
              <a:rPr lang="et-EE" sz="2000" i="1" dirty="0" smtClean="0">
                <a:solidFill>
                  <a:srgbClr val="A20000"/>
                </a:solidFill>
              </a:rPr>
              <a:t> </a:t>
            </a:r>
            <a:r>
              <a:rPr lang="en-GB" sz="2000" dirty="0" err="1" smtClean="0">
                <a:solidFill>
                  <a:srgbClr val="A20000"/>
                </a:solidFill>
              </a:rPr>
              <a:t>qout</a:t>
            </a:r>
            <a:r>
              <a:rPr lang="en-GB" sz="2000" dirty="0" smtClean="0">
                <a:solidFill>
                  <a:srgbClr val="A20000"/>
                </a:solidFill>
              </a:rPr>
              <a:t>(2) &lt;= </a:t>
            </a:r>
            <a:r>
              <a:rPr lang="en-GB" sz="2000" dirty="0" err="1" smtClean="0">
                <a:solidFill>
                  <a:srgbClr val="A20000"/>
                </a:solidFill>
              </a:rPr>
              <a:t>qout</a:t>
            </a:r>
            <a:r>
              <a:rPr lang="en-GB" sz="2000" dirty="0" smtClean="0">
                <a:solidFill>
                  <a:srgbClr val="A20000"/>
                </a:solidFill>
              </a:rPr>
              <a:t>(3);</a:t>
            </a:r>
            <a:r>
              <a:rPr lang="et-EE" sz="2000" dirty="0" smtClean="0">
                <a:solidFill>
                  <a:srgbClr val="A20000"/>
                </a:solidFill>
              </a:rPr>
              <a:t> </a:t>
            </a:r>
            <a:r>
              <a:rPr lang="en-GB" sz="2000" dirty="0" err="1" smtClean="0">
                <a:solidFill>
                  <a:srgbClr val="A20000"/>
                </a:solidFill>
              </a:rPr>
              <a:t>qout</a:t>
            </a:r>
            <a:r>
              <a:rPr lang="en-GB" sz="2000" dirty="0" smtClean="0">
                <a:solidFill>
                  <a:srgbClr val="A20000"/>
                </a:solidFill>
              </a:rPr>
              <a:t>(1) &lt;= </a:t>
            </a:r>
            <a:r>
              <a:rPr lang="en-GB" sz="2000" dirty="0" err="1" smtClean="0">
                <a:solidFill>
                  <a:srgbClr val="A20000"/>
                </a:solidFill>
              </a:rPr>
              <a:t>qout</a:t>
            </a:r>
            <a:r>
              <a:rPr lang="en-GB" sz="2000" dirty="0" smtClean="0">
                <a:solidFill>
                  <a:srgbClr val="A20000"/>
                </a:solidFill>
              </a:rPr>
              <a:t>(2);</a:t>
            </a:r>
            <a:r>
              <a:rPr lang="et-EE" sz="2000" dirty="0" smtClean="0">
                <a:solidFill>
                  <a:srgbClr val="A20000"/>
                </a:solidFill>
              </a:rPr>
              <a:t> </a:t>
            </a:r>
            <a:r>
              <a:rPr lang="en-GB" sz="2000" dirty="0" err="1" smtClean="0">
                <a:solidFill>
                  <a:srgbClr val="A20000"/>
                </a:solidFill>
              </a:rPr>
              <a:t>qout</a:t>
            </a:r>
            <a:r>
              <a:rPr lang="en-GB" sz="2000" dirty="0" smtClean="0">
                <a:solidFill>
                  <a:srgbClr val="A20000"/>
                </a:solidFill>
              </a:rPr>
              <a:t>(3) &lt;= </a:t>
            </a:r>
            <a:r>
              <a:rPr lang="en-GB" sz="2000" dirty="0" err="1" smtClean="0">
                <a:solidFill>
                  <a:srgbClr val="A20000"/>
                </a:solidFill>
              </a:rPr>
              <a:t>si</a:t>
            </a:r>
            <a:r>
              <a:rPr lang="en-GB" sz="2000" dirty="0" smtClean="0">
                <a:solidFill>
                  <a:srgbClr val="A20000"/>
                </a:solidFill>
              </a:rPr>
              <a:t>;</a:t>
            </a:r>
          </a:p>
          <a:p>
            <a:r>
              <a:rPr lang="et-EE" sz="2000" b="1" dirty="0" smtClean="0"/>
              <a:t>		   </a:t>
            </a:r>
            <a:r>
              <a:rPr lang="en-GB" sz="2000" b="1" dirty="0" smtClean="0"/>
              <a:t>end if;</a:t>
            </a:r>
            <a:r>
              <a:rPr lang="et-EE" sz="2000" b="1" dirty="0" smtClean="0"/>
              <a:t> </a:t>
            </a:r>
          </a:p>
          <a:p>
            <a:r>
              <a:rPr lang="et-EE" sz="2000" b="1" dirty="0" smtClean="0"/>
              <a:t>		</a:t>
            </a:r>
            <a:r>
              <a:rPr lang="en-GB" sz="2000" b="1" dirty="0" smtClean="0"/>
              <a:t>end if;</a:t>
            </a:r>
            <a:r>
              <a:rPr lang="et-EE" sz="2000" b="1" dirty="0" smtClean="0"/>
              <a:t> </a:t>
            </a:r>
          </a:p>
          <a:p>
            <a:r>
              <a:rPr lang="en-GB" sz="2000" b="1" dirty="0" smtClean="0"/>
              <a:t>end process;</a:t>
            </a:r>
          </a:p>
          <a:p>
            <a:r>
              <a:rPr lang="en-GB" sz="2000" b="1" dirty="0" smtClean="0"/>
              <a:t>end </a:t>
            </a:r>
            <a:r>
              <a:rPr lang="en-GB" sz="2000" dirty="0" err="1" smtClean="0"/>
              <a:t>behavior</a:t>
            </a:r>
            <a:r>
              <a:rPr lang="en-GB" sz="2000" dirty="0" smtClean="0"/>
              <a:t>;</a:t>
            </a:r>
            <a:endParaRPr lang="en-GB" sz="2000" dirty="0">
              <a:latin typeface="Arial" pitchFamily="34" charset="0"/>
              <a:cs typeface="Arial" pitchFamily="34" charset="0"/>
            </a:endParaRPr>
          </a:p>
        </p:txBody>
      </p:sp>
      <p:sp>
        <p:nvSpPr>
          <p:cNvPr id="11" name="Right Arrow 10"/>
          <p:cNvSpPr/>
          <p:nvPr/>
        </p:nvSpPr>
        <p:spPr>
          <a:xfrm rot="13022937">
            <a:off x="4563459" y="5134985"/>
            <a:ext cx="913821" cy="16942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352800" y="5410200"/>
            <a:ext cx="5181600" cy="1138773"/>
          </a:xfrm>
          <a:prstGeom prst="rect">
            <a:avLst/>
          </a:prstGeom>
          <a:noFill/>
          <a:ln>
            <a:solidFill>
              <a:srgbClr val="A20000"/>
            </a:solidFill>
            <a:prstDash val="dash"/>
          </a:ln>
        </p:spPr>
        <p:txBody>
          <a:bodyPr wrap="square" rtlCol="0">
            <a:spAutoFit/>
          </a:bodyPr>
          <a:lstStyle/>
          <a:p>
            <a:pPr algn="ctr"/>
            <a:r>
              <a:rPr lang="et-EE" sz="2800" dirty="0" smtClean="0">
                <a:solidFill>
                  <a:srgbClr val="A20000"/>
                </a:solidFill>
              </a:rPr>
              <a:t>shift right</a:t>
            </a:r>
            <a:endParaRPr lang="en-US" sz="2800" dirty="0" smtClean="0">
              <a:solidFill>
                <a:srgbClr val="A20000"/>
              </a:solidFill>
            </a:endParaRPr>
          </a:p>
          <a:p>
            <a:r>
              <a:rPr lang="en-GB" sz="2000" dirty="0" smtClean="0">
                <a:solidFill>
                  <a:srgbClr val="00B050"/>
                </a:solidFill>
              </a:rPr>
              <a:t>The order in which the flip-flop outputs are read and their values assigned does not matter.</a:t>
            </a:r>
            <a:endParaRPr lang="en-GB" sz="2000" dirty="0">
              <a:solidFill>
                <a:srgbClr val="00B050"/>
              </a:solidFill>
            </a:endParaRPr>
          </a:p>
        </p:txBody>
      </p:sp>
      <p:sp>
        <p:nvSpPr>
          <p:cNvPr id="8" name="TextBox 7"/>
          <p:cNvSpPr txBox="1"/>
          <p:nvPr/>
        </p:nvSpPr>
        <p:spPr>
          <a:xfrm>
            <a:off x="5105400" y="2286000"/>
            <a:ext cx="3886200" cy="1477328"/>
          </a:xfrm>
          <a:prstGeom prst="rect">
            <a:avLst/>
          </a:prstGeom>
          <a:noFill/>
          <a:ln>
            <a:solidFill>
              <a:srgbClr val="FF0000"/>
            </a:solidFill>
            <a:prstDash val="dash"/>
          </a:ln>
        </p:spPr>
        <p:txBody>
          <a:bodyPr wrap="square" rtlCol="0">
            <a:spAutoFit/>
          </a:bodyPr>
          <a:lstStyle/>
          <a:p>
            <a:r>
              <a:rPr lang="en-GB" dirty="0" smtClean="0">
                <a:solidFill>
                  <a:srgbClr val="00B050"/>
                </a:solidFill>
              </a:rPr>
              <a:t>To describe the shift, we need to be able to read the present value in the shift register.</a:t>
            </a:r>
            <a:r>
              <a:rPr lang="et-EE" dirty="0" smtClean="0">
                <a:solidFill>
                  <a:srgbClr val="00B050"/>
                </a:solidFill>
              </a:rPr>
              <a:t> </a:t>
            </a:r>
            <a:r>
              <a:rPr lang="en-GB" dirty="0" smtClean="0">
                <a:solidFill>
                  <a:srgbClr val="00B050"/>
                </a:solidFill>
              </a:rPr>
              <a:t>If its mode is out, port </a:t>
            </a:r>
            <a:r>
              <a:rPr lang="en-GB" dirty="0" err="1" smtClean="0">
                <a:solidFill>
                  <a:srgbClr val="00B050"/>
                </a:solidFill>
              </a:rPr>
              <a:t>qout</a:t>
            </a:r>
            <a:r>
              <a:rPr lang="en-GB" dirty="0" smtClean="0">
                <a:solidFill>
                  <a:srgbClr val="00B050"/>
                </a:solidFill>
              </a:rPr>
              <a:t> cannot be directly read. Instead, </a:t>
            </a:r>
            <a:r>
              <a:rPr lang="en-GB" dirty="0" err="1" smtClean="0">
                <a:solidFill>
                  <a:srgbClr val="00B050"/>
                </a:solidFill>
              </a:rPr>
              <a:t>qout</a:t>
            </a:r>
            <a:r>
              <a:rPr lang="en-GB" dirty="0" smtClean="0">
                <a:solidFill>
                  <a:srgbClr val="00B050"/>
                </a:solidFill>
              </a:rPr>
              <a:t> is declared as</a:t>
            </a:r>
            <a:r>
              <a:rPr lang="et-EE" dirty="0" smtClean="0">
                <a:solidFill>
                  <a:srgbClr val="00B050"/>
                </a:solidFill>
              </a:rPr>
              <a:t> </a:t>
            </a:r>
            <a:r>
              <a:rPr lang="en-GB" dirty="0" smtClean="0">
                <a:solidFill>
                  <a:srgbClr val="00B050"/>
                </a:solidFill>
              </a:rPr>
              <a:t>mode buffer.</a:t>
            </a:r>
          </a:p>
        </p:txBody>
      </p:sp>
    </p:spTree>
    <p:extLst>
      <p:ext uri="{BB962C8B-B14F-4D97-AF65-F5344CB8AC3E}">
        <p14:creationId xmlns:p14="http://schemas.microsoft.com/office/powerpoint/2010/main" val="3289104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46</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t-EE" altLang="et-EE" sz="3200" u="sng" dirty="0" smtClean="0">
                <a:solidFill>
                  <a:srgbClr val="A20000"/>
                </a:solidFill>
                <a:latin typeface="Comic Sans MS" panose="030F0702030302020204" pitchFamily="66" charset="0"/>
              </a:rPr>
              <a:t>Shift registers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80645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smtClean="0">
                <a:solidFill>
                  <a:srgbClr val="A20000"/>
                </a:solidFill>
                <a:latin typeface="Comic Sans MS" panose="030F0702030302020204" pitchFamily="66" charset="0"/>
                <a:ea typeface="+mj-ea"/>
                <a:cs typeface="+mj-cs"/>
              </a:rPr>
              <a:t>using </a:t>
            </a:r>
            <a:r>
              <a:rPr lang="en-US" altLang="et-EE" sz="2800" u="sng" noProof="0" dirty="0" smtClean="0">
                <a:solidFill>
                  <a:srgbClr val="A20000"/>
                </a:solidFill>
                <a:latin typeface="Comic Sans MS" panose="030F0702030302020204" pitchFamily="66" charset="0"/>
                <a:ea typeface="+mj-ea"/>
                <a:cs typeface="+mj-cs"/>
              </a:rPr>
              <a:t>to read a mode </a:t>
            </a:r>
            <a:r>
              <a:rPr lang="en-US" altLang="et-EE" sz="2800" b="1" u="sng" noProof="0" dirty="0" smtClean="0">
                <a:solidFill>
                  <a:srgbClr val="A20000"/>
                </a:solidFill>
                <a:latin typeface="Comic Sans MS" panose="030F0702030302020204" pitchFamily="66" charset="0"/>
                <a:ea typeface="+mj-ea"/>
                <a:cs typeface="+mj-cs"/>
              </a:rPr>
              <a:t>out</a:t>
            </a:r>
            <a:r>
              <a:rPr lang="et-EE" altLang="et-EE" sz="2800" u="sng" noProof="0" dirty="0" smtClean="0">
                <a:solidFill>
                  <a:srgbClr val="A20000"/>
                </a:solidFill>
                <a:latin typeface="Comic Sans MS" panose="030F0702030302020204" pitchFamily="66" charset="0"/>
                <a:ea typeface="+mj-ea"/>
                <a:cs typeface="+mj-cs"/>
              </a:rPr>
              <a:t> port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6" name="TextBox 5"/>
          <p:cNvSpPr txBox="1"/>
          <p:nvPr/>
        </p:nvSpPr>
        <p:spPr>
          <a:xfrm>
            <a:off x="685800" y="1066800"/>
            <a:ext cx="8001000" cy="5324535"/>
          </a:xfrm>
          <a:prstGeom prst="rect">
            <a:avLst/>
          </a:prstGeom>
          <a:noFill/>
        </p:spPr>
        <p:txBody>
          <a:bodyPr wrap="square" rtlCol="0">
            <a:spAutoFit/>
          </a:bodyPr>
          <a:lstStyle/>
          <a:p>
            <a:r>
              <a:rPr lang="en-GB" sz="2000" b="1" dirty="0" smtClean="0"/>
              <a:t>entity </a:t>
            </a:r>
            <a:r>
              <a:rPr lang="en-GB" sz="2000" dirty="0" err="1" smtClean="0"/>
              <a:t>shiftreg_rs</a:t>
            </a:r>
            <a:r>
              <a:rPr lang="en-GB" sz="2000" b="1" dirty="0" smtClean="0"/>
              <a:t> is</a:t>
            </a:r>
          </a:p>
          <a:p>
            <a:r>
              <a:rPr lang="et-EE" sz="2000" b="1" dirty="0" smtClean="0"/>
              <a:t>     </a:t>
            </a:r>
            <a:r>
              <a:rPr lang="it-IT" sz="2000" b="1" dirty="0" smtClean="0"/>
              <a:t>port </a:t>
            </a:r>
            <a:r>
              <a:rPr lang="it-IT" sz="2000" dirty="0" smtClean="0"/>
              <a:t>(si, clr_bar, clk : </a:t>
            </a:r>
            <a:r>
              <a:rPr lang="it-IT" sz="2000" b="1" dirty="0" smtClean="0"/>
              <a:t>in </a:t>
            </a:r>
            <a:r>
              <a:rPr lang="it-IT" sz="2000" dirty="0" smtClean="0"/>
              <a:t>std_logic;</a:t>
            </a:r>
          </a:p>
          <a:p>
            <a:r>
              <a:rPr lang="et-EE" sz="2000" dirty="0" smtClean="0"/>
              <a:t>		</a:t>
            </a:r>
            <a:r>
              <a:rPr lang="en-GB" sz="2000" dirty="0" err="1" smtClean="0"/>
              <a:t>qout</a:t>
            </a:r>
            <a:r>
              <a:rPr lang="en-GB" sz="2000" dirty="0" smtClean="0"/>
              <a:t> : </a:t>
            </a:r>
            <a:r>
              <a:rPr lang="en-GB" sz="2000" b="1" dirty="0" smtClean="0">
                <a:solidFill>
                  <a:srgbClr val="A20000"/>
                </a:solidFill>
              </a:rPr>
              <a:t>out</a:t>
            </a:r>
            <a:r>
              <a:rPr lang="en-GB" sz="2000" b="1" dirty="0" smtClean="0"/>
              <a:t> </a:t>
            </a:r>
            <a:r>
              <a:rPr lang="en-GB" sz="2000" dirty="0" err="1" smtClean="0"/>
              <a:t>std_logic_vector</a:t>
            </a:r>
            <a:r>
              <a:rPr lang="et-EE" sz="2000" dirty="0" smtClean="0"/>
              <a:t> </a:t>
            </a:r>
            <a:r>
              <a:rPr lang="en-GB" sz="2000" dirty="0" smtClean="0"/>
              <a:t>(3</a:t>
            </a:r>
            <a:r>
              <a:rPr lang="en-GB" sz="2000" b="1" dirty="0" smtClean="0"/>
              <a:t> </a:t>
            </a:r>
            <a:r>
              <a:rPr lang="en-GB" sz="2000" b="1" dirty="0" err="1" smtClean="0"/>
              <a:t>downto</a:t>
            </a:r>
            <a:r>
              <a:rPr lang="en-GB" sz="2000" b="1" dirty="0" smtClean="0"/>
              <a:t> </a:t>
            </a:r>
            <a:r>
              <a:rPr lang="en-GB" sz="2000" dirty="0" smtClean="0"/>
              <a:t>0));</a:t>
            </a:r>
          </a:p>
          <a:p>
            <a:r>
              <a:rPr lang="en-GB" sz="2000" b="1" dirty="0" smtClean="0"/>
              <a:t>end </a:t>
            </a:r>
            <a:r>
              <a:rPr lang="en-GB" sz="2000" dirty="0" err="1" smtClean="0"/>
              <a:t>shiftreg_rs</a:t>
            </a:r>
            <a:r>
              <a:rPr lang="en-GB" sz="2000" dirty="0" smtClean="0"/>
              <a:t>;</a:t>
            </a:r>
          </a:p>
          <a:p>
            <a:r>
              <a:rPr lang="en-GB" sz="2000" b="1" dirty="0" smtClean="0"/>
              <a:t>architecture </a:t>
            </a:r>
            <a:r>
              <a:rPr lang="en-GB" sz="2000" dirty="0" err="1" smtClean="0"/>
              <a:t>behavior</a:t>
            </a:r>
            <a:r>
              <a:rPr lang="en-GB" sz="2000" dirty="0" smtClean="0"/>
              <a:t> </a:t>
            </a:r>
            <a:r>
              <a:rPr lang="en-GB" sz="2000" b="1" dirty="0" smtClean="0"/>
              <a:t>of </a:t>
            </a:r>
            <a:r>
              <a:rPr lang="en-GB" sz="2000" dirty="0" err="1" smtClean="0"/>
              <a:t>shiftreg_rs</a:t>
            </a:r>
            <a:r>
              <a:rPr lang="en-GB" sz="2000" b="1" dirty="0" smtClean="0"/>
              <a:t> is</a:t>
            </a:r>
          </a:p>
          <a:p>
            <a:r>
              <a:rPr lang="en-GB" sz="2000" b="1" dirty="0" smtClean="0"/>
              <a:t>begin</a:t>
            </a:r>
          </a:p>
          <a:p>
            <a:r>
              <a:rPr lang="et-EE" sz="2000" b="1" dirty="0" smtClean="0"/>
              <a:t>	</a:t>
            </a:r>
            <a:r>
              <a:rPr lang="en-GB" sz="2000" b="1" dirty="0" smtClean="0"/>
              <a:t>process </a:t>
            </a:r>
            <a:r>
              <a:rPr lang="en-GB" sz="2000" dirty="0" smtClean="0"/>
              <a:t>(</a:t>
            </a:r>
            <a:r>
              <a:rPr lang="en-GB" sz="2000" dirty="0" err="1" smtClean="0"/>
              <a:t>clk</a:t>
            </a:r>
            <a:r>
              <a:rPr lang="en-GB" sz="2000" dirty="0" smtClean="0"/>
              <a:t>)</a:t>
            </a:r>
          </a:p>
          <a:p>
            <a:r>
              <a:rPr lang="et-EE" sz="2000" b="1" dirty="0" smtClean="0"/>
              <a:t>	</a:t>
            </a:r>
            <a:r>
              <a:rPr lang="en-GB" sz="2000" b="1" dirty="0" smtClean="0"/>
              <a:t>begin</a:t>
            </a:r>
          </a:p>
          <a:p>
            <a:r>
              <a:rPr lang="et-EE" sz="2000" b="1" dirty="0" smtClean="0"/>
              <a:t>		</a:t>
            </a:r>
            <a:r>
              <a:rPr lang="en-GB" sz="2000" b="1" dirty="0" smtClean="0"/>
              <a:t>if </a:t>
            </a:r>
            <a:r>
              <a:rPr lang="en-GB" sz="2000" dirty="0" err="1" smtClean="0"/>
              <a:t>rising_edge</a:t>
            </a:r>
            <a:r>
              <a:rPr lang="en-GB" sz="2000" dirty="0" smtClean="0"/>
              <a:t>(</a:t>
            </a:r>
            <a:r>
              <a:rPr lang="en-GB" sz="2000" dirty="0" err="1" smtClean="0"/>
              <a:t>clk</a:t>
            </a:r>
            <a:r>
              <a:rPr lang="en-GB" sz="2000" dirty="0" smtClean="0"/>
              <a:t>)</a:t>
            </a:r>
            <a:r>
              <a:rPr lang="en-GB" sz="2000" b="1" dirty="0" smtClean="0"/>
              <a:t> then</a:t>
            </a:r>
          </a:p>
          <a:p>
            <a:r>
              <a:rPr lang="et-EE" sz="2000" b="1" dirty="0" smtClean="0"/>
              <a:t>		   </a:t>
            </a:r>
            <a:r>
              <a:rPr lang="en-GB" sz="2000" b="1" dirty="0" smtClean="0"/>
              <a:t>if </a:t>
            </a:r>
            <a:r>
              <a:rPr lang="en-GB" sz="2000" dirty="0" err="1" smtClean="0"/>
              <a:t>clr_bar</a:t>
            </a:r>
            <a:r>
              <a:rPr lang="en-GB" sz="2000" dirty="0" smtClean="0"/>
              <a:t> = '0' </a:t>
            </a:r>
            <a:r>
              <a:rPr lang="en-GB" sz="2000" b="1" dirty="0" smtClean="0"/>
              <a:t>then</a:t>
            </a:r>
            <a:r>
              <a:rPr lang="et-EE" sz="2000" b="1" dirty="0" smtClean="0"/>
              <a:t> </a:t>
            </a:r>
            <a:r>
              <a:rPr lang="en-GB" sz="2000" dirty="0" err="1" smtClean="0"/>
              <a:t>qout</a:t>
            </a:r>
            <a:r>
              <a:rPr lang="en-GB" sz="2000" dirty="0" smtClean="0"/>
              <a:t> &lt;= "0000"; -- </a:t>
            </a:r>
            <a:r>
              <a:rPr lang="en-GB" sz="2000" i="1" dirty="0" smtClean="0"/>
              <a:t>clear shift register</a:t>
            </a:r>
          </a:p>
          <a:p>
            <a:r>
              <a:rPr lang="et-EE" sz="2000" b="1" dirty="0" smtClean="0"/>
              <a:t>		   </a:t>
            </a:r>
            <a:r>
              <a:rPr lang="en-GB" sz="2000" b="1" dirty="0" smtClean="0"/>
              <a:t>else</a:t>
            </a:r>
            <a:endParaRPr lang="et-EE" sz="2000" b="1" dirty="0" smtClean="0"/>
          </a:p>
          <a:p>
            <a:r>
              <a:rPr lang="en-GB" sz="2000" dirty="0" err="1" smtClean="0">
                <a:solidFill>
                  <a:srgbClr val="A20000"/>
                </a:solidFill>
              </a:rPr>
              <a:t>qout</a:t>
            </a:r>
            <a:r>
              <a:rPr lang="en-GB" sz="2000" dirty="0" smtClean="0">
                <a:solidFill>
                  <a:srgbClr val="A20000"/>
                </a:solidFill>
              </a:rPr>
              <a:t>(0) &lt;= </a:t>
            </a:r>
            <a:r>
              <a:rPr lang="en-GB" sz="2000" dirty="0" err="1" smtClean="0">
                <a:solidFill>
                  <a:srgbClr val="A20000"/>
                </a:solidFill>
              </a:rPr>
              <a:t>qout</a:t>
            </a:r>
            <a:r>
              <a:rPr lang="en-GB" sz="2000" dirty="0" smtClean="0">
                <a:solidFill>
                  <a:srgbClr val="A20000"/>
                </a:solidFill>
              </a:rPr>
              <a:t>(1); </a:t>
            </a:r>
            <a:r>
              <a:rPr lang="et-EE" sz="2000" i="1" dirty="0" smtClean="0">
                <a:solidFill>
                  <a:srgbClr val="A20000"/>
                </a:solidFill>
              </a:rPr>
              <a:t> </a:t>
            </a:r>
            <a:r>
              <a:rPr lang="en-GB" sz="2000" dirty="0" err="1" smtClean="0">
                <a:solidFill>
                  <a:srgbClr val="A20000"/>
                </a:solidFill>
              </a:rPr>
              <a:t>qout</a:t>
            </a:r>
            <a:r>
              <a:rPr lang="en-GB" sz="2000" dirty="0" smtClean="0">
                <a:solidFill>
                  <a:srgbClr val="A20000"/>
                </a:solidFill>
              </a:rPr>
              <a:t>(2) &lt;= </a:t>
            </a:r>
            <a:r>
              <a:rPr lang="en-GB" sz="2000" dirty="0" err="1" smtClean="0">
                <a:solidFill>
                  <a:srgbClr val="A20000"/>
                </a:solidFill>
              </a:rPr>
              <a:t>qout</a:t>
            </a:r>
            <a:r>
              <a:rPr lang="en-GB" sz="2000" dirty="0" smtClean="0">
                <a:solidFill>
                  <a:srgbClr val="A20000"/>
                </a:solidFill>
              </a:rPr>
              <a:t>(3);</a:t>
            </a:r>
            <a:r>
              <a:rPr lang="et-EE" sz="2000" dirty="0" smtClean="0">
                <a:solidFill>
                  <a:srgbClr val="A20000"/>
                </a:solidFill>
              </a:rPr>
              <a:t> </a:t>
            </a:r>
            <a:r>
              <a:rPr lang="en-GB" sz="2000" dirty="0" err="1" smtClean="0">
                <a:solidFill>
                  <a:srgbClr val="A20000"/>
                </a:solidFill>
              </a:rPr>
              <a:t>qout</a:t>
            </a:r>
            <a:r>
              <a:rPr lang="en-GB" sz="2000" dirty="0" smtClean="0">
                <a:solidFill>
                  <a:srgbClr val="A20000"/>
                </a:solidFill>
              </a:rPr>
              <a:t>(1) &lt;= </a:t>
            </a:r>
            <a:r>
              <a:rPr lang="en-GB" sz="2000" dirty="0" err="1" smtClean="0">
                <a:solidFill>
                  <a:srgbClr val="A20000"/>
                </a:solidFill>
              </a:rPr>
              <a:t>qout</a:t>
            </a:r>
            <a:r>
              <a:rPr lang="en-GB" sz="2000" dirty="0" smtClean="0">
                <a:solidFill>
                  <a:srgbClr val="A20000"/>
                </a:solidFill>
              </a:rPr>
              <a:t>(2);</a:t>
            </a:r>
            <a:r>
              <a:rPr lang="et-EE" sz="2000" dirty="0" smtClean="0">
                <a:solidFill>
                  <a:srgbClr val="A20000"/>
                </a:solidFill>
              </a:rPr>
              <a:t> </a:t>
            </a:r>
            <a:r>
              <a:rPr lang="en-GB" sz="2000" dirty="0" err="1" smtClean="0">
                <a:solidFill>
                  <a:srgbClr val="A20000"/>
                </a:solidFill>
              </a:rPr>
              <a:t>qout</a:t>
            </a:r>
            <a:r>
              <a:rPr lang="en-GB" sz="2000" dirty="0" smtClean="0">
                <a:solidFill>
                  <a:srgbClr val="A20000"/>
                </a:solidFill>
              </a:rPr>
              <a:t>(3) &lt;= </a:t>
            </a:r>
            <a:r>
              <a:rPr lang="en-GB" sz="2000" dirty="0" err="1" smtClean="0">
                <a:solidFill>
                  <a:srgbClr val="A20000"/>
                </a:solidFill>
              </a:rPr>
              <a:t>si</a:t>
            </a:r>
            <a:r>
              <a:rPr lang="en-GB" sz="2000" dirty="0" smtClean="0">
                <a:solidFill>
                  <a:srgbClr val="A20000"/>
                </a:solidFill>
              </a:rPr>
              <a:t>;</a:t>
            </a:r>
          </a:p>
          <a:p>
            <a:r>
              <a:rPr lang="et-EE" sz="2000" b="1" dirty="0" smtClean="0"/>
              <a:t>		   </a:t>
            </a:r>
            <a:r>
              <a:rPr lang="en-GB" sz="2000" b="1" dirty="0" smtClean="0"/>
              <a:t>end if;</a:t>
            </a:r>
            <a:r>
              <a:rPr lang="et-EE" sz="2000" b="1" dirty="0" smtClean="0"/>
              <a:t> </a:t>
            </a:r>
          </a:p>
          <a:p>
            <a:r>
              <a:rPr lang="et-EE" sz="2000" b="1" dirty="0" smtClean="0"/>
              <a:t>		</a:t>
            </a:r>
            <a:r>
              <a:rPr lang="en-GB" sz="2000" b="1" dirty="0" smtClean="0"/>
              <a:t>end if;</a:t>
            </a:r>
            <a:r>
              <a:rPr lang="et-EE" sz="2000" b="1" dirty="0" smtClean="0"/>
              <a:t> </a:t>
            </a:r>
          </a:p>
          <a:p>
            <a:r>
              <a:rPr lang="en-GB" sz="2000" b="1" dirty="0" smtClean="0"/>
              <a:t>	end process;</a:t>
            </a:r>
          </a:p>
          <a:p>
            <a:r>
              <a:rPr lang="en-GB" sz="2000" dirty="0" smtClean="0">
                <a:solidFill>
                  <a:srgbClr val="A20000"/>
                </a:solidFill>
              </a:rPr>
              <a:t>	</a:t>
            </a:r>
            <a:r>
              <a:rPr lang="en-GB" sz="2000" dirty="0" err="1" smtClean="0">
                <a:solidFill>
                  <a:srgbClr val="A20000"/>
                </a:solidFill>
              </a:rPr>
              <a:t>qout</a:t>
            </a:r>
            <a:r>
              <a:rPr lang="en-GB" sz="2000" dirty="0" smtClean="0">
                <a:solidFill>
                  <a:srgbClr val="A20000"/>
                </a:solidFill>
              </a:rPr>
              <a:t> &lt;= q;</a:t>
            </a:r>
            <a:endParaRPr lang="en-GB" sz="2000" b="1" dirty="0" smtClean="0"/>
          </a:p>
          <a:p>
            <a:r>
              <a:rPr lang="en-GB" sz="2000" b="1" dirty="0" smtClean="0"/>
              <a:t>end </a:t>
            </a:r>
            <a:r>
              <a:rPr lang="en-GB" sz="2000" dirty="0" err="1" smtClean="0"/>
              <a:t>behavior</a:t>
            </a:r>
            <a:r>
              <a:rPr lang="en-GB" sz="2000" dirty="0" smtClean="0"/>
              <a:t>;</a:t>
            </a:r>
            <a:endParaRPr lang="en-GB" sz="2000" dirty="0">
              <a:latin typeface="Arial" pitchFamily="34" charset="0"/>
              <a:cs typeface="Arial" pitchFamily="34" charset="0"/>
            </a:endParaRPr>
          </a:p>
        </p:txBody>
      </p:sp>
      <p:grpSp>
        <p:nvGrpSpPr>
          <p:cNvPr id="15" name="Group 14"/>
          <p:cNvGrpSpPr/>
          <p:nvPr/>
        </p:nvGrpSpPr>
        <p:grpSpPr>
          <a:xfrm>
            <a:off x="3581400" y="5058786"/>
            <a:ext cx="5334000" cy="1646814"/>
            <a:chOff x="3581400" y="5058786"/>
            <a:chExt cx="5334000" cy="1646814"/>
          </a:xfrm>
        </p:grpSpPr>
        <p:sp>
          <p:nvSpPr>
            <p:cNvPr id="8" name="TextBox 7"/>
            <p:cNvSpPr txBox="1"/>
            <p:nvPr/>
          </p:nvSpPr>
          <p:spPr>
            <a:xfrm>
              <a:off x="3581400" y="5382161"/>
              <a:ext cx="5334000" cy="1323439"/>
            </a:xfrm>
            <a:prstGeom prst="rect">
              <a:avLst/>
            </a:prstGeom>
            <a:noFill/>
            <a:ln>
              <a:solidFill>
                <a:schemeClr val="tx1"/>
              </a:solidFill>
              <a:prstDash val="dash"/>
            </a:ln>
          </p:spPr>
          <p:txBody>
            <a:bodyPr wrap="square" rtlCol="0">
              <a:spAutoFit/>
            </a:bodyPr>
            <a:lstStyle/>
            <a:p>
              <a:r>
                <a:rPr lang="en-GB" sz="2000" dirty="0" smtClean="0">
                  <a:solidFill>
                    <a:srgbClr val="00B050"/>
                  </a:solidFill>
                </a:rPr>
                <a:t>Again assignments are listed in a random order. Since these are signal assignments, their values don’t change during the current execution of the process (simulation cycle).</a:t>
              </a:r>
              <a:endParaRPr lang="en-GB" sz="2000" dirty="0">
                <a:solidFill>
                  <a:srgbClr val="00B050"/>
                </a:solidFill>
              </a:endParaRPr>
            </a:p>
          </p:txBody>
        </p:sp>
        <p:sp>
          <p:nvSpPr>
            <p:cNvPr id="11" name="Right Arrow 10"/>
            <p:cNvSpPr/>
            <p:nvPr/>
          </p:nvSpPr>
          <p:spPr>
            <a:xfrm rot="13022937">
              <a:off x="4563459" y="5058786"/>
              <a:ext cx="913821" cy="16942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2971800" y="2057400"/>
            <a:ext cx="5791200" cy="3810000"/>
            <a:chOff x="2971800" y="2057400"/>
            <a:chExt cx="5791200" cy="3810000"/>
          </a:xfrm>
        </p:grpSpPr>
        <p:pic>
          <p:nvPicPr>
            <p:cNvPr id="10" name="Picture 5" descr="AAIJCQT0"/>
            <p:cNvPicPr>
              <a:picLocks noChangeAspect="1" noChangeArrowheads="1"/>
            </p:cNvPicPr>
            <p:nvPr/>
          </p:nvPicPr>
          <p:blipFill>
            <a:blip r:embed="rId2" cstate="print"/>
            <a:srcRect/>
            <a:stretch>
              <a:fillRect/>
            </a:stretch>
          </p:blipFill>
          <p:spPr bwMode="auto">
            <a:xfrm>
              <a:off x="5486400" y="2057400"/>
              <a:ext cx="3276600" cy="1828800"/>
            </a:xfrm>
            <a:prstGeom prst="rect">
              <a:avLst/>
            </a:prstGeom>
            <a:noFill/>
            <a:ln>
              <a:solidFill>
                <a:srgbClr val="C00000"/>
              </a:solidFill>
              <a:prstDash val="dash"/>
            </a:ln>
          </p:spPr>
        </p:pic>
        <p:cxnSp>
          <p:nvCxnSpPr>
            <p:cNvPr id="13" name="Straight Arrow Connector 12"/>
            <p:cNvCxnSpPr>
              <a:stCxn id="10" idx="1"/>
            </p:cNvCxnSpPr>
            <p:nvPr/>
          </p:nvCxnSpPr>
          <p:spPr>
            <a:xfrm flipH="1">
              <a:off x="2971800" y="2971800"/>
              <a:ext cx="2514600" cy="28956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83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47</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t-EE" altLang="et-EE" sz="3200" u="sng" dirty="0" smtClean="0">
                <a:solidFill>
                  <a:srgbClr val="A20000"/>
                </a:solidFill>
                <a:latin typeface="Comic Sans MS" panose="030F0702030302020204" pitchFamily="66" charset="0"/>
              </a:rPr>
              <a:t>Shift registers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80645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smtClean="0">
                <a:solidFill>
                  <a:srgbClr val="A20000"/>
                </a:solidFill>
                <a:latin typeface="Comic Sans MS" panose="030F0702030302020204" pitchFamily="66" charset="0"/>
                <a:ea typeface="+mj-ea"/>
                <a:cs typeface="+mj-cs"/>
              </a:rPr>
              <a:t>using </a:t>
            </a:r>
            <a:r>
              <a:rPr lang="en-US" altLang="et-EE" sz="2800" u="sng" dirty="0" smtClean="0">
                <a:solidFill>
                  <a:srgbClr val="A20000"/>
                </a:solidFill>
                <a:latin typeface="Comic Sans MS" panose="030F0702030302020204" pitchFamily="66" charset="0"/>
                <a:ea typeface="+mj-ea"/>
                <a:cs typeface="+mj-cs"/>
              </a:rPr>
              <a:t>variables</a:t>
            </a:r>
            <a:r>
              <a:rPr lang="et-EE" altLang="et-EE" sz="2800" u="sng" noProof="0" dirty="0" smtClean="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6" name="TextBox 5"/>
          <p:cNvSpPr txBox="1"/>
          <p:nvPr/>
        </p:nvSpPr>
        <p:spPr>
          <a:xfrm>
            <a:off x="685800" y="1066800"/>
            <a:ext cx="8001000" cy="5632311"/>
          </a:xfrm>
          <a:prstGeom prst="rect">
            <a:avLst/>
          </a:prstGeom>
          <a:noFill/>
        </p:spPr>
        <p:txBody>
          <a:bodyPr wrap="square" rtlCol="0">
            <a:spAutoFit/>
          </a:bodyPr>
          <a:lstStyle/>
          <a:p>
            <a:r>
              <a:rPr lang="en-GB" sz="2000" b="1" dirty="0" smtClean="0"/>
              <a:t>entity </a:t>
            </a:r>
            <a:r>
              <a:rPr lang="en-GB" sz="2000" dirty="0" err="1" smtClean="0"/>
              <a:t>shiftreg_rv</a:t>
            </a:r>
            <a:r>
              <a:rPr lang="en-GB" sz="2000" b="1" dirty="0" smtClean="0"/>
              <a:t> is</a:t>
            </a:r>
          </a:p>
          <a:p>
            <a:r>
              <a:rPr lang="et-EE" sz="2000" b="1" dirty="0" smtClean="0"/>
              <a:t>     </a:t>
            </a:r>
            <a:r>
              <a:rPr lang="it-IT" sz="2000" b="1" dirty="0" smtClean="0"/>
              <a:t>port </a:t>
            </a:r>
            <a:r>
              <a:rPr lang="it-IT" sz="2000" dirty="0" smtClean="0"/>
              <a:t>(si, clr_bar, clk : </a:t>
            </a:r>
            <a:r>
              <a:rPr lang="it-IT" sz="2000" b="1" dirty="0" smtClean="0"/>
              <a:t>in </a:t>
            </a:r>
            <a:r>
              <a:rPr lang="it-IT" sz="2000" dirty="0" smtClean="0"/>
              <a:t>std_logic;</a:t>
            </a:r>
          </a:p>
          <a:p>
            <a:r>
              <a:rPr lang="et-EE" sz="2000" dirty="0" smtClean="0"/>
              <a:t>		</a:t>
            </a:r>
            <a:r>
              <a:rPr lang="en-GB" sz="2000" dirty="0" err="1" smtClean="0"/>
              <a:t>qout</a:t>
            </a:r>
            <a:r>
              <a:rPr lang="en-GB" sz="2000" dirty="0" smtClean="0"/>
              <a:t> : </a:t>
            </a:r>
            <a:r>
              <a:rPr lang="en-GB" sz="2000" b="1" dirty="0" smtClean="0"/>
              <a:t>out </a:t>
            </a:r>
            <a:r>
              <a:rPr lang="en-GB" sz="2000" dirty="0" err="1" smtClean="0"/>
              <a:t>std_logic_vector</a:t>
            </a:r>
            <a:r>
              <a:rPr lang="et-EE" sz="2000" dirty="0" smtClean="0"/>
              <a:t> </a:t>
            </a:r>
            <a:r>
              <a:rPr lang="en-GB" sz="2000" dirty="0" smtClean="0"/>
              <a:t>(3</a:t>
            </a:r>
            <a:r>
              <a:rPr lang="en-GB" sz="2000" b="1" dirty="0" smtClean="0"/>
              <a:t> </a:t>
            </a:r>
            <a:r>
              <a:rPr lang="en-GB" sz="2000" b="1" dirty="0" err="1" smtClean="0"/>
              <a:t>downto</a:t>
            </a:r>
            <a:r>
              <a:rPr lang="en-GB" sz="2000" b="1" dirty="0" smtClean="0"/>
              <a:t> </a:t>
            </a:r>
            <a:r>
              <a:rPr lang="en-GB" sz="2000" dirty="0" smtClean="0"/>
              <a:t>0));</a:t>
            </a:r>
          </a:p>
          <a:p>
            <a:r>
              <a:rPr lang="en-GB" sz="2000" b="1" dirty="0" smtClean="0"/>
              <a:t>end </a:t>
            </a:r>
            <a:r>
              <a:rPr lang="en-GB" sz="2000" dirty="0" err="1" smtClean="0"/>
              <a:t>shiftreg_rv</a:t>
            </a:r>
            <a:r>
              <a:rPr lang="en-GB" sz="2000" dirty="0" smtClean="0"/>
              <a:t>;</a:t>
            </a:r>
          </a:p>
          <a:p>
            <a:r>
              <a:rPr lang="en-GB" sz="2000" b="1" dirty="0" smtClean="0"/>
              <a:t>architecture </a:t>
            </a:r>
            <a:r>
              <a:rPr lang="en-GB" sz="2000" dirty="0" err="1" smtClean="0"/>
              <a:t>behavior</a:t>
            </a:r>
            <a:r>
              <a:rPr lang="en-GB" sz="2000" dirty="0" smtClean="0"/>
              <a:t> </a:t>
            </a:r>
            <a:r>
              <a:rPr lang="en-GB" sz="2000" b="1" dirty="0" smtClean="0"/>
              <a:t>of </a:t>
            </a:r>
            <a:r>
              <a:rPr lang="en-GB" sz="2000" dirty="0" err="1" smtClean="0"/>
              <a:t>shiftreg_rv</a:t>
            </a:r>
            <a:r>
              <a:rPr lang="en-GB" sz="2000" b="1" dirty="0" smtClean="0"/>
              <a:t> is</a:t>
            </a:r>
          </a:p>
          <a:p>
            <a:r>
              <a:rPr lang="en-GB" sz="2000" b="1" dirty="0" smtClean="0"/>
              <a:t>begin</a:t>
            </a:r>
          </a:p>
          <a:p>
            <a:r>
              <a:rPr lang="et-EE" sz="2000" b="1" dirty="0" smtClean="0"/>
              <a:t>	</a:t>
            </a:r>
            <a:r>
              <a:rPr lang="en-GB" sz="2000" b="1" dirty="0" smtClean="0"/>
              <a:t>process </a:t>
            </a:r>
            <a:r>
              <a:rPr lang="en-GB" sz="2000" dirty="0" smtClean="0"/>
              <a:t>(</a:t>
            </a:r>
            <a:r>
              <a:rPr lang="en-GB" sz="2000" dirty="0" err="1" smtClean="0"/>
              <a:t>clk</a:t>
            </a:r>
            <a:r>
              <a:rPr lang="en-GB" sz="2000" dirty="0" smtClean="0"/>
              <a:t>)</a:t>
            </a:r>
          </a:p>
          <a:p>
            <a:r>
              <a:rPr lang="en-US" sz="2000" dirty="0" smtClean="0"/>
              <a:t>	</a:t>
            </a:r>
            <a:r>
              <a:rPr lang="en-US" sz="2000" b="1" dirty="0" smtClean="0"/>
              <a:t>variable</a:t>
            </a:r>
            <a:r>
              <a:rPr lang="en-US" sz="2000" dirty="0" smtClean="0"/>
              <a:t> q := </a:t>
            </a:r>
            <a:r>
              <a:rPr lang="en-US" sz="2000" dirty="0" err="1" smtClean="0"/>
              <a:t>std_logic_vector</a:t>
            </a:r>
            <a:r>
              <a:rPr lang="en-US" sz="2000" dirty="0" smtClean="0"/>
              <a:t> (3 </a:t>
            </a:r>
            <a:r>
              <a:rPr lang="en-US" sz="2000" b="1" dirty="0" err="1" smtClean="0"/>
              <a:t>downto</a:t>
            </a:r>
            <a:r>
              <a:rPr lang="en-US" sz="2000" dirty="0" smtClean="0"/>
              <a:t> 0);</a:t>
            </a:r>
            <a:endParaRPr lang="en-GB" sz="2000" dirty="0" smtClean="0"/>
          </a:p>
          <a:p>
            <a:r>
              <a:rPr lang="et-EE" sz="2000" b="1" dirty="0" smtClean="0"/>
              <a:t>	</a:t>
            </a:r>
            <a:r>
              <a:rPr lang="en-GB" sz="2000" b="1" dirty="0" smtClean="0"/>
              <a:t>begin</a:t>
            </a:r>
          </a:p>
          <a:p>
            <a:r>
              <a:rPr lang="et-EE" sz="2000" b="1" dirty="0" smtClean="0"/>
              <a:t>		</a:t>
            </a:r>
            <a:r>
              <a:rPr lang="en-GB" sz="2000" b="1" dirty="0" smtClean="0"/>
              <a:t>if </a:t>
            </a:r>
            <a:r>
              <a:rPr lang="en-GB" sz="2000" dirty="0" err="1" smtClean="0"/>
              <a:t>rising_edge</a:t>
            </a:r>
            <a:r>
              <a:rPr lang="en-GB" sz="2000" dirty="0" smtClean="0"/>
              <a:t>(</a:t>
            </a:r>
            <a:r>
              <a:rPr lang="en-GB" sz="2000" dirty="0" err="1" smtClean="0"/>
              <a:t>clk</a:t>
            </a:r>
            <a:r>
              <a:rPr lang="en-GB" sz="2000" dirty="0" smtClean="0"/>
              <a:t>)</a:t>
            </a:r>
            <a:r>
              <a:rPr lang="en-GB" sz="2000" b="1" dirty="0" smtClean="0"/>
              <a:t> then</a:t>
            </a:r>
          </a:p>
          <a:p>
            <a:r>
              <a:rPr lang="et-EE" sz="2000" b="1" dirty="0" smtClean="0"/>
              <a:t>		   </a:t>
            </a:r>
            <a:r>
              <a:rPr lang="en-GB" sz="2000" b="1" dirty="0" smtClean="0"/>
              <a:t>if </a:t>
            </a:r>
            <a:r>
              <a:rPr lang="en-GB" sz="2000" dirty="0" err="1" smtClean="0"/>
              <a:t>clr_bar</a:t>
            </a:r>
            <a:r>
              <a:rPr lang="en-GB" sz="2000" dirty="0" smtClean="0"/>
              <a:t> = '0' </a:t>
            </a:r>
            <a:r>
              <a:rPr lang="en-GB" sz="2000" b="1" dirty="0" smtClean="0"/>
              <a:t>then</a:t>
            </a:r>
            <a:r>
              <a:rPr lang="et-EE" sz="2000" b="1" dirty="0" smtClean="0"/>
              <a:t> </a:t>
            </a:r>
            <a:r>
              <a:rPr lang="en-GB" sz="2000" dirty="0" smtClean="0"/>
              <a:t>q := "0000"; -- </a:t>
            </a:r>
            <a:r>
              <a:rPr lang="en-GB" sz="2000" i="1" dirty="0" smtClean="0"/>
              <a:t>clear shift register</a:t>
            </a:r>
          </a:p>
          <a:p>
            <a:r>
              <a:rPr lang="et-EE" sz="2000" b="1" dirty="0" smtClean="0"/>
              <a:t>		   </a:t>
            </a:r>
            <a:r>
              <a:rPr lang="en-GB" sz="2000" b="1" dirty="0" smtClean="0"/>
              <a:t>else</a:t>
            </a:r>
            <a:endParaRPr lang="et-EE" sz="2000" b="1" dirty="0" smtClean="0"/>
          </a:p>
          <a:p>
            <a:r>
              <a:rPr lang="en-GB" sz="2000" dirty="0" smtClean="0">
                <a:solidFill>
                  <a:srgbClr val="A20000"/>
                </a:solidFill>
              </a:rPr>
              <a:t>q(0) := q(1); </a:t>
            </a:r>
            <a:r>
              <a:rPr lang="et-EE" sz="2000" i="1" dirty="0" smtClean="0">
                <a:solidFill>
                  <a:srgbClr val="A20000"/>
                </a:solidFill>
              </a:rPr>
              <a:t> </a:t>
            </a:r>
            <a:r>
              <a:rPr lang="en-GB" sz="2000" dirty="0" smtClean="0">
                <a:solidFill>
                  <a:srgbClr val="A20000"/>
                </a:solidFill>
              </a:rPr>
              <a:t>q(1) := q(2);</a:t>
            </a:r>
            <a:r>
              <a:rPr lang="et-EE" sz="2000" dirty="0" smtClean="0">
                <a:solidFill>
                  <a:srgbClr val="A20000"/>
                </a:solidFill>
              </a:rPr>
              <a:t> </a:t>
            </a:r>
            <a:r>
              <a:rPr lang="en-GB" sz="2000" dirty="0" smtClean="0">
                <a:solidFill>
                  <a:srgbClr val="A20000"/>
                </a:solidFill>
              </a:rPr>
              <a:t>q(2) := q(3);</a:t>
            </a:r>
            <a:r>
              <a:rPr lang="et-EE" sz="2000" dirty="0" smtClean="0">
                <a:solidFill>
                  <a:srgbClr val="A20000"/>
                </a:solidFill>
              </a:rPr>
              <a:t> </a:t>
            </a:r>
            <a:r>
              <a:rPr lang="en-GB" sz="2000" dirty="0" smtClean="0">
                <a:solidFill>
                  <a:srgbClr val="A20000"/>
                </a:solidFill>
              </a:rPr>
              <a:t>q(3) := </a:t>
            </a:r>
            <a:r>
              <a:rPr lang="en-GB" sz="2000" dirty="0" err="1" smtClean="0">
                <a:solidFill>
                  <a:srgbClr val="A20000"/>
                </a:solidFill>
              </a:rPr>
              <a:t>si</a:t>
            </a:r>
            <a:r>
              <a:rPr lang="en-GB" sz="2000" dirty="0" smtClean="0">
                <a:solidFill>
                  <a:srgbClr val="A20000"/>
                </a:solidFill>
              </a:rPr>
              <a:t>;</a:t>
            </a:r>
          </a:p>
          <a:p>
            <a:r>
              <a:rPr lang="et-EE" sz="2000" b="1" dirty="0" smtClean="0"/>
              <a:t>		   </a:t>
            </a:r>
            <a:r>
              <a:rPr lang="en-GB" sz="2000" b="1" dirty="0" smtClean="0"/>
              <a:t>end if;</a:t>
            </a:r>
            <a:r>
              <a:rPr lang="et-EE" sz="2000" b="1" dirty="0" smtClean="0"/>
              <a:t> </a:t>
            </a:r>
          </a:p>
          <a:p>
            <a:r>
              <a:rPr lang="et-EE" sz="2000" b="1" dirty="0" smtClean="0"/>
              <a:t>		</a:t>
            </a:r>
            <a:r>
              <a:rPr lang="en-US" sz="2000" b="1" dirty="0" smtClean="0"/>
              <a:t>   </a:t>
            </a:r>
            <a:r>
              <a:rPr lang="en-GB" sz="2000" dirty="0" err="1" smtClean="0">
                <a:solidFill>
                  <a:srgbClr val="A20000"/>
                </a:solidFill>
              </a:rPr>
              <a:t>qout</a:t>
            </a:r>
            <a:r>
              <a:rPr lang="en-GB" sz="2000" dirty="0" smtClean="0">
                <a:solidFill>
                  <a:srgbClr val="A20000"/>
                </a:solidFill>
              </a:rPr>
              <a:t> &lt;= q;</a:t>
            </a:r>
          </a:p>
          <a:p>
            <a:r>
              <a:rPr lang="en-GB" sz="2000" b="1" dirty="0" smtClean="0">
                <a:solidFill>
                  <a:srgbClr val="A20000"/>
                </a:solidFill>
              </a:rPr>
              <a:t>		</a:t>
            </a:r>
            <a:r>
              <a:rPr lang="en-GB" sz="2000" b="1" dirty="0" smtClean="0"/>
              <a:t>end if;</a:t>
            </a:r>
            <a:r>
              <a:rPr lang="et-EE" sz="2000" b="1" dirty="0" smtClean="0"/>
              <a:t> </a:t>
            </a:r>
          </a:p>
          <a:p>
            <a:r>
              <a:rPr lang="en-GB" sz="2000" b="1" dirty="0" smtClean="0"/>
              <a:t>	end process;</a:t>
            </a:r>
            <a:r>
              <a:rPr lang="en-GB" sz="2000" dirty="0" smtClean="0">
                <a:solidFill>
                  <a:srgbClr val="A20000"/>
                </a:solidFill>
              </a:rPr>
              <a:t>	</a:t>
            </a:r>
            <a:endParaRPr lang="en-GB" sz="2000" b="1" dirty="0" smtClean="0"/>
          </a:p>
          <a:p>
            <a:r>
              <a:rPr lang="en-GB" sz="2000" b="1" dirty="0" smtClean="0"/>
              <a:t>end </a:t>
            </a:r>
            <a:r>
              <a:rPr lang="en-GB" sz="2000" dirty="0" err="1" smtClean="0"/>
              <a:t>behavior</a:t>
            </a:r>
            <a:r>
              <a:rPr lang="en-GB" sz="2000" dirty="0" smtClean="0"/>
              <a:t>;</a:t>
            </a:r>
            <a:endParaRPr lang="en-GB" sz="2000" dirty="0">
              <a:latin typeface="Arial" pitchFamily="34" charset="0"/>
              <a:cs typeface="Arial" pitchFamily="34" charset="0"/>
            </a:endParaRPr>
          </a:p>
        </p:txBody>
      </p:sp>
      <p:grpSp>
        <p:nvGrpSpPr>
          <p:cNvPr id="10" name="Group 9"/>
          <p:cNvGrpSpPr/>
          <p:nvPr/>
        </p:nvGrpSpPr>
        <p:grpSpPr>
          <a:xfrm>
            <a:off x="4114800" y="5134984"/>
            <a:ext cx="4953000" cy="1570616"/>
            <a:chOff x="4114800" y="5134984"/>
            <a:chExt cx="4953000" cy="1570616"/>
          </a:xfrm>
        </p:grpSpPr>
        <p:sp>
          <p:nvSpPr>
            <p:cNvPr id="8" name="TextBox 7"/>
            <p:cNvSpPr txBox="1"/>
            <p:nvPr/>
          </p:nvSpPr>
          <p:spPr>
            <a:xfrm>
              <a:off x="4114800" y="5382161"/>
              <a:ext cx="4953000" cy="1323439"/>
            </a:xfrm>
            <a:prstGeom prst="rect">
              <a:avLst/>
            </a:prstGeom>
            <a:noFill/>
            <a:ln>
              <a:solidFill>
                <a:schemeClr val="tx1"/>
              </a:solidFill>
              <a:prstDash val="dash"/>
            </a:ln>
          </p:spPr>
          <p:txBody>
            <a:bodyPr wrap="square" rtlCol="0">
              <a:spAutoFit/>
            </a:bodyPr>
            <a:lstStyle/>
            <a:p>
              <a:r>
                <a:rPr lang="en-GB" sz="2000" dirty="0" smtClean="0">
                  <a:solidFill>
                    <a:srgbClr val="00B050"/>
                  </a:solidFill>
                </a:rPr>
                <a:t>If a variable is used, the order of assignment to elements of the variable vector is critical, because each assignment takes effect immediately. </a:t>
              </a:r>
              <a:endParaRPr lang="en-GB" sz="2000" dirty="0">
                <a:solidFill>
                  <a:srgbClr val="00B050"/>
                </a:solidFill>
              </a:endParaRPr>
            </a:p>
          </p:txBody>
        </p:sp>
        <p:sp>
          <p:nvSpPr>
            <p:cNvPr id="11" name="Right Arrow 10"/>
            <p:cNvSpPr/>
            <p:nvPr/>
          </p:nvSpPr>
          <p:spPr>
            <a:xfrm rot="13022937">
              <a:off x="5750000" y="5134984"/>
              <a:ext cx="913821" cy="16942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79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48</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t-EE" altLang="et-EE" sz="3200" u="sng" dirty="0" smtClean="0">
                <a:solidFill>
                  <a:srgbClr val="A20000"/>
                </a:solidFill>
                <a:latin typeface="Comic Sans MS" panose="030F0702030302020204" pitchFamily="66" charset="0"/>
              </a:rPr>
              <a:t>Shift registers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80645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smtClean="0">
                <a:solidFill>
                  <a:srgbClr val="A20000"/>
                </a:solidFill>
                <a:latin typeface="Comic Sans MS" panose="030F0702030302020204" pitchFamily="66" charset="0"/>
                <a:ea typeface="+mj-ea"/>
                <a:cs typeface="+mj-cs"/>
              </a:rPr>
              <a:t>using </a:t>
            </a:r>
            <a:r>
              <a:rPr lang="en-US" altLang="et-EE" sz="2800" u="sng" noProof="0" dirty="0" err="1" smtClean="0">
                <a:solidFill>
                  <a:srgbClr val="A20000"/>
                </a:solidFill>
                <a:latin typeface="Comic Sans MS" panose="030F0702030302020204" pitchFamily="66" charset="0"/>
                <a:ea typeface="+mj-ea"/>
                <a:cs typeface="+mj-cs"/>
              </a:rPr>
              <a:t>concatinatination</a:t>
            </a:r>
            <a:r>
              <a:rPr lang="en-US" altLang="et-EE" sz="2800" u="sng" noProof="0" dirty="0" smtClean="0">
                <a:solidFill>
                  <a:srgbClr val="A20000"/>
                </a:solidFill>
                <a:latin typeface="Comic Sans MS" panose="030F0702030302020204" pitchFamily="66" charset="0"/>
                <a:ea typeface="+mj-ea"/>
                <a:cs typeface="+mj-cs"/>
              </a:rPr>
              <a:t> operator to shift</a:t>
            </a:r>
            <a:r>
              <a:rPr lang="et-EE" altLang="et-EE" sz="2800" u="sng" noProof="0" dirty="0" smtClean="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10" name="TextBox 9"/>
          <p:cNvSpPr txBox="1"/>
          <p:nvPr/>
        </p:nvSpPr>
        <p:spPr>
          <a:xfrm>
            <a:off x="533400" y="1427976"/>
            <a:ext cx="8229600" cy="5201424"/>
          </a:xfrm>
          <a:prstGeom prst="rect">
            <a:avLst/>
          </a:prstGeom>
          <a:noFill/>
        </p:spPr>
        <p:txBody>
          <a:bodyPr wrap="square" rtlCol="0">
            <a:spAutoFit/>
          </a:bodyPr>
          <a:lstStyle/>
          <a:p>
            <a:r>
              <a:rPr lang="en-GB" sz="2400" dirty="0" smtClean="0"/>
              <a:t>A shift operation can be written more concisely using the concatenation operator and slices. The concatenation operator is predefined for all one-dimensional array types.</a:t>
            </a:r>
          </a:p>
          <a:p>
            <a:r>
              <a:rPr lang="en-GB" sz="2400" dirty="0" smtClean="0"/>
              <a:t> </a:t>
            </a:r>
            <a:endParaRPr lang="en-GB" dirty="0" smtClean="0"/>
          </a:p>
          <a:p>
            <a:r>
              <a:rPr lang="en-GB" sz="2400" dirty="0" smtClean="0">
                <a:solidFill>
                  <a:srgbClr val="A20000"/>
                </a:solidFill>
              </a:rPr>
              <a:t>	q(0) := q(1); </a:t>
            </a:r>
            <a:endParaRPr lang="en-GB" sz="2400" i="1" dirty="0" smtClean="0">
              <a:solidFill>
                <a:srgbClr val="A20000"/>
              </a:solidFill>
            </a:endParaRPr>
          </a:p>
          <a:p>
            <a:r>
              <a:rPr lang="en-GB" sz="2400" dirty="0" smtClean="0">
                <a:solidFill>
                  <a:srgbClr val="A20000"/>
                </a:solidFill>
              </a:rPr>
              <a:t>	q(1) := q(2);</a:t>
            </a:r>
          </a:p>
          <a:p>
            <a:r>
              <a:rPr lang="en-GB" sz="2400" dirty="0" smtClean="0">
                <a:solidFill>
                  <a:srgbClr val="A20000"/>
                </a:solidFill>
              </a:rPr>
              <a:t>	q(2) := q(3);</a:t>
            </a:r>
          </a:p>
          <a:p>
            <a:r>
              <a:rPr lang="en-GB" sz="2400" dirty="0" smtClean="0">
                <a:solidFill>
                  <a:srgbClr val="A20000"/>
                </a:solidFill>
              </a:rPr>
              <a:t>	q(3) := </a:t>
            </a:r>
            <a:r>
              <a:rPr lang="en-GB" sz="2400" dirty="0" err="1" smtClean="0">
                <a:solidFill>
                  <a:srgbClr val="A20000"/>
                </a:solidFill>
              </a:rPr>
              <a:t>si</a:t>
            </a:r>
            <a:r>
              <a:rPr lang="en-GB" sz="2400" dirty="0" smtClean="0">
                <a:solidFill>
                  <a:srgbClr val="A20000"/>
                </a:solidFill>
              </a:rPr>
              <a:t>;</a:t>
            </a:r>
          </a:p>
          <a:p>
            <a:endParaRPr lang="en-GB" dirty="0" smtClean="0"/>
          </a:p>
          <a:p>
            <a:r>
              <a:rPr lang="en-GB" sz="2400" dirty="0" smtClean="0"/>
              <a:t>can be replaced by a single assignment statement:</a:t>
            </a:r>
          </a:p>
          <a:p>
            <a:endParaRPr lang="en-GB" sz="800" dirty="0" smtClean="0"/>
          </a:p>
          <a:p>
            <a:r>
              <a:rPr lang="en-GB" sz="2400" dirty="0" smtClean="0">
                <a:solidFill>
                  <a:srgbClr val="A20000"/>
                </a:solidFill>
              </a:rPr>
              <a:t>	q := </a:t>
            </a:r>
            <a:r>
              <a:rPr lang="en-GB" sz="2400" dirty="0" err="1" smtClean="0">
                <a:solidFill>
                  <a:srgbClr val="A20000"/>
                </a:solidFill>
              </a:rPr>
              <a:t>si</a:t>
            </a:r>
            <a:r>
              <a:rPr lang="en-GB" sz="2400" dirty="0" smtClean="0">
                <a:solidFill>
                  <a:srgbClr val="A20000"/>
                </a:solidFill>
              </a:rPr>
              <a:t> &amp; q(3 </a:t>
            </a:r>
            <a:r>
              <a:rPr lang="en-GB" sz="2400" b="1" dirty="0" err="1" smtClean="0">
                <a:solidFill>
                  <a:srgbClr val="A20000"/>
                </a:solidFill>
              </a:rPr>
              <a:t>downto</a:t>
            </a:r>
            <a:r>
              <a:rPr lang="en-GB" sz="2400" b="1" dirty="0" smtClean="0">
                <a:solidFill>
                  <a:srgbClr val="A20000"/>
                </a:solidFill>
              </a:rPr>
              <a:t> </a:t>
            </a:r>
            <a:r>
              <a:rPr lang="en-GB" sz="2400" dirty="0" smtClean="0">
                <a:solidFill>
                  <a:srgbClr val="A20000"/>
                </a:solidFill>
              </a:rPr>
              <a:t>1); </a:t>
            </a:r>
          </a:p>
          <a:p>
            <a:endParaRPr lang="en-GB" sz="800" dirty="0" smtClean="0"/>
          </a:p>
          <a:p>
            <a:r>
              <a:rPr lang="en-GB" sz="2400" dirty="0" err="1" smtClean="0"/>
              <a:t>si</a:t>
            </a:r>
            <a:r>
              <a:rPr lang="en-GB" sz="2400" dirty="0" smtClean="0"/>
              <a:t> is assigned to q(3) and slice q(3) down to q(1) is assigned to q(2) down to q(0).</a:t>
            </a:r>
            <a:endParaRPr lang="en-GB" sz="2400" dirty="0"/>
          </a:p>
        </p:txBody>
      </p:sp>
    </p:spTree>
    <p:extLst>
      <p:ext uri="{BB962C8B-B14F-4D97-AF65-F5344CB8AC3E}">
        <p14:creationId xmlns:p14="http://schemas.microsoft.com/office/powerpoint/2010/main" val="2823720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49</a:t>
            </a:fld>
            <a:endParaRPr lang="en-US" altLang="et-EE" sz="1400" dirty="0"/>
          </a:p>
        </p:txBody>
      </p:sp>
      <p:sp>
        <p:nvSpPr>
          <p:cNvPr id="30723" name="Rectangle 9"/>
          <p:cNvSpPr>
            <a:spLocks noGrp="1" noChangeArrowheads="1"/>
          </p:cNvSpPr>
          <p:nvPr>
            <p:ph type="title"/>
          </p:nvPr>
        </p:nvSpPr>
        <p:spPr>
          <a:xfrm>
            <a:off x="304800" y="-76200"/>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Digital noise filter</a:t>
            </a:r>
            <a:endParaRPr lang="en-US" altLang="et-EE" sz="3200" u="sng" dirty="0">
              <a:solidFill>
                <a:srgbClr val="A20000"/>
              </a:solidFill>
              <a:latin typeface="Comic Sans MS" panose="030F0702030302020204" pitchFamily="66" charset="0"/>
            </a:endParaRPr>
          </a:p>
        </p:txBody>
      </p:sp>
      <p:pic>
        <p:nvPicPr>
          <p:cNvPr id="5" name="Picture 5" descr="AAIJCQU0"/>
          <p:cNvPicPr>
            <a:picLocks noChangeAspect="1" noChangeArrowheads="1"/>
          </p:cNvPicPr>
          <p:nvPr/>
        </p:nvPicPr>
        <p:blipFill>
          <a:blip r:embed="rId2" cstate="print"/>
          <a:srcRect/>
          <a:stretch>
            <a:fillRect/>
          </a:stretch>
        </p:blipFill>
        <p:spPr bwMode="auto">
          <a:xfrm>
            <a:off x="684213" y="3886200"/>
            <a:ext cx="7773987" cy="2600325"/>
          </a:xfrm>
          <a:prstGeom prst="rect">
            <a:avLst/>
          </a:prstGeom>
          <a:noFill/>
        </p:spPr>
      </p:pic>
      <p:sp>
        <p:nvSpPr>
          <p:cNvPr id="6" name="TextBox 5"/>
          <p:cNvSpPr txBox="1"/>
          <p:nvPr/>
        </p:nvSpPr>
        <p:spPr>
          <a:xfrm>
            <a:off x="381000" y="533400"/>
            <a:ext cx="8382000" cy="2800767"/>
          </a:xfrm>
          <a:prstGeom prst="rect">
            <a:avLst/>
          </a:prstGeom>
          <a:noFill/>
        </p:spPr>
        <p:txBody>
          <a:bodyPr wrap="square" rtlCol="0">
            <a:spAutoFit/>
          </a:bodyPr>
          <a:lstStyle/>
          <a:p>
            <a:r>
              <a:rPr lang="en-GB" sz="2200" dirty="0" smtClean="0">
                <a:latin typeface="Arial" pitchFamily="34" charset="0"/>
                <a:cs typeface="Arial" pitchFamily="34" charset="0"/>
              </a:rPr>
              <a:t>The purpose of this filter is to reject short-duration noise spikes at its data input </a:t>
            </a:r>
            <a:r>
              <a:rPr lang="en-GB" sz="2200" dirty="0" err="1" smtClean="0">
                <a:latin typeface="Arial" pitchFamily="34" charset="0"/>
                <a:cs typeface="Arial" pitchFamily="34" charset="0"/>
              </a:rPr>
              <a:t>cx</a:t>
            </a:r>
            <a:r>
              <a:rPr lang="en-GB" sz="2200" dirty="0" smtClean="0">
                <a:latin typeface="Arial" pitchFamily="34" charset="0"/>
                <a:cs typeface="Arial" pitchFamily="34" charset="0"/>
              </a:rPr>
              <a:t>. The filter’s output y can change only after its input has had the same value at three consecutive triggering clock edges. Input changes that have a duration of two or fewer clock cycles are rejected (don’t cause a change in the output). Examination of the logic diagram indicates that a valid input change is delayed by five clock periods, one for each flip-flop, before it is seen at the output.</a:t>
            </a:r>
            <a:endParaRPr lang="en-GB" sz="2200" dirty="0">
              <a:latin typeface="Arial" pitchFamily="34" charset="0"/>
              <a:cs typeface="Arial" pitchFamily="34" charset="0"/>
            </a:endParaRPr>
          </a:p>
        </p:txBody>
      </p:sp>
      <p:sp>
        <p:nvSpPr>
          <p:cNvPr id="7" name="TextBox 6"/>
          <p:cNvSpPr txBox="1"/>
          <p:nvPr/>
        </p:nvSpPr>
        <p:spPr>
          <a:xfrm>
            <a:off x="76200" y="3397984"/>
            <a:ext cx="3276600" cy="1631216"/>
          </a:xfrm>
          <a:prstGeom prst="rect">
            <a:avLst/>
          </a:prstGeom>
          <a:noFill/>
          <a:ln>
            <a:solidFill>
              <a:schemeClr val="tx1"/>
            </a:solidFill>
            <a:prstDash val="dash"/>
          </a:ln>
        </p:spPr>
        <p:txBody>
          <a:bodyPr wrap="square" rtlCol="0">
            <a:spAutoFit/>
          </a:bodyPr>
          <a:lstStyle/>
          <a:p>
            <a:r>
              <a:rPr lang="en-GB" sz="2000" dirty="0" smtClean="0"/>
              <a:t>The first flip-flop of the shift register is used to</a:t>
            </a:r>
          </a:p>
          <a:p>
            <a:r>
              <a:rPr lang="en-GB" sz="2000" dirty="0" smtClean="0"/>
              <a:t>reduce the chances of a </a:t>
            </a:r>
            <a:r>
              <a:rPr lang="en-GB" sz="2000" dirty="0" err="1" smtClean="0"/>
              <a:t>metastable</a:t>
            </a:r>
            <a:r>
              <a:rPr lang="en-GB" sz="2000" dirty="0" smtClean="0"/>
              <a:t> event if the input data is asynchronous.</a:t>
            </a:r>
            <a:endParaRPr lang="en-GB" sz="2000" dirty="0"/>
          </a:p>
        </p:txBody>
      </p:sp>
    </p:spTree>
    <p:extLst>
      <p:ext uri="{BB962C8B-B14F-4D97-AF65-F5344CB8AC3E}">
        <p14:creationId xmlns:p14="http://schemas.microsoft.com/office/powerpoint/2010/main" val="2366855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5</a:t>
            </a:fld>
            <a:endParaRPr lang="en-US" altLang="et-EE" sz="1400" dirty="0"/>
          </a:p>
        </p:txBody>
      </p:sp>
      <p:sp>
        <p:nvSpPr>
          <p:cNvPr id="30723" name="Rectangle 9"/>
          <p:cNvSpPr>
            <a:spLocks noGrp="1" noChangeArrowheads="1"/>
          </p:cNvSpPr>
          <p:nvPr>
            <p:ph type="title"/>
          </p:nvPr>
        </p:nvSpPr>
        <p:spPr>
          <a:xfrm>
            <a:off x="533400" y="152400"/>
            <a:ext cx="8293100" cy="641350"/>
          </a:xfrm>
        </p:spPr>
        <p:txBody>
          <a:bodyPr anchor="ctr">
            <a:noAutofit/>
          </a:bodyPr>
          <a:lstStyle/>
          <a:p>
            <a:pPr algn="r" eaLnBrk="1" hangingPunct="1"/>
            <a:r>
              <a:rPr lang="en-US" altLang="et-EE" sz="3200" u="sng" dirty="0" smtClean="0">
                <a:solidFill>
                  <a:srgbClr val="A20000"/>
                </a:solidFill>
                <a:latin typeface="Comic Sans MS" panose="030F0702030302020204" pitchFamily="66" charset="0"/>
              </a:rPr>
              <a:t>Latch versus flip-flop </a:t>
            </a:r>
          </a:p>
        </p:txBody>
      </p:sp>
      <p:sp>
        <p:nvSpPr>
          <p:cNvPr id="30725" name="Text Box 1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graphicFrame>
        <p:nvGraphicFramePr>
          <p:cNvPr id="1026" name="Object 2"/>
          <p:cNvGraphicFramePr>
            <a:graphicFrameLocks noGrp="1" noChangeAspect="1"/>
          </p:cNvGraphicFramePr>
          <p:nvPr>
            <p:custDataLst>
              <p:tags r:id="rId2"/>
            </p:custDataLst>
          </p:nvPr>
        </p:nvGraphicFramePr>
        <p:xfrm>
          <a:off x="4495800" y="914400"/>
          <a:ext cx="2933700" cy="2790275"/>
        </p:xfrm>
        <a:graphic>
          <a:graphicData uri="http://schemas.openxmlformats.org/presentationml/2006/ole">
            <mc:AlternateContent xmlns:mc="http://schemas.openxmlformats.org/markup-compatibility/2006">
              <mc:Choice xmlns:v="urn:schemas-microsoft-com:vml" Requires="v">
                <p:oleObj spid="_x0000_s1030" name="VISIO" r:id="rId6" imgW="963360" imgH="914400" progId="">
                  <p:embed/>
                </p:oleObj>
              </mc:Choice>
              <mc:Fallback>
                <p:oleObj name="VISIO" r:id="rId6" imgW="963360" imgH="914400" progId="">
                  <p:embed/>
                  <p:pic>
                    <p:nvPicPr>
                      <p:cNvPr id="0" name="Picture 2"/>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914400"/>
                        <a:ext cx="2933700" cy="279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Grp="1" noChangeAspect="1"/>
          </p:cNvGraphicFramePr>
          <p:nvPr>
            <p:custDataLst>
              <p:tags r:id="rId3"/>
            </p:custDataLst>
          </p:nvPr>
        </p:nvGraphicFramePr>
        <p:xfrm>
          <a:off x="762000" y="914400"/>
          <a:ext cx="2743200" cy="2832100"/>
        </p:xfrm>
        <a:graphic>
          <a:graphicData uri="http://schemas.openxmlformats.org/presentationml/2006/ole">
            <mc:AlternateContent xmlns:mc="http://schemas.openxmlformats.org/markup-compatibility/2006">
              <mc:Choice xmlns:v="urn:schemas-microsoft-com:vml" Requires="v">
                <p:oleObj spid="_x0000_s1031" name="VISIO" r:id="rId8" imgW="885444" imgH="912876" progId="">
                  <p:embed/>
                </p:oleObj>
              </mc:Choice>
              <mc:Fallback>
                <p:oleObj name="VISIO" r:id="rId8" imgW="885444" imgH="912876" progId="">
                  <p:embed/>
                  <p:pic>
                    <p:nvPicPr>
                      <p:cNvPr id="0" name="Picture 3"/>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914400"/>
                        <a:ext cx="2743200" cy="283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800600" y="4114800"/>
            <a:ext cx="4191000" cy="2123658"/>
          </a:xfrm>
          <a:prstGeom prst="rect">
            <a:avLst/>
          </a:prstGeom>
          <a:noFill/>
          <a:ln w="19050">
            <a:solidFill>
              <a:schemeClr val="tx1"/>
            </a:solidFill>
          </a:ln>
        </p:spPr>
        <p:txBody>
          <a:bodyPr wrap="square" rtlCol="0">
            <a:spAutoFit/>
          </a:bodyPr>
          <a:lstStyle/>
          <a:p>
            <a:r>
              <a:rPr lang="en-GB" sz="2200" dirty="0" smtClean="0"/>
              <a:t>Synchronous inputs to a flip-flop are sampled only at a triggering clock edge. Thus, the flip-flop’s output can change value in response to synchronous inputs only at a triggering clock edge.</a:t>
            </a:r>
            <a:endParaRPr lang="en-GB" sz="2200" dirty="0"/>
          </a:p>
        </p:txBody>
      </p:sp>
      <p:sp>
        <p:nvSpPr>
          <p:cNvPr id="8" name="TextBox 7"/>
          <p:cNvSpPr txBox="1"/>
          <p:nvPr/>
        </p:nvSpPr>
        <p:spPr>
          <a:xfrm>
            <a:off x="457200" y="4114800"/>
            <a:ext cx="4038600" cy="1107996"/>
          </a:xfrm>
          <a:prstGeom prst="rect">
            <a:avLst/>
          </a:prstGeom>
          <a:noFill/>
          <a:ln w="19050">
            <a:solidFill>
              <a:schemeClr val="tx1"/>
            </a:solidFill>
          </a:ln>
        </p:spPr>
        <p:txBody>
          <a:bodyPr wrap="square" rtlCol="0">
            <a:spAutoFit/>
          </a:bodyPr>
          <a:lstStyle/>
          <a:p>
            <a:r>
              <a:rPr lang="en-GB" sz="2200" dirty="0" smtClean="0"/>
              <a:t>A latch’s state can be changed by its synchronous inputs during the entire time its clock is asserted.  </a:t>
            </a:r>
            <a:endParaRPr lang="en-GB" sz="2200" dirty="0"/>
          </a:p>
        </p:txBody>
      </p:sp>
    </p:spTree>
    <p:extLst>
      <p:ext uri="{BB962C8B-B14F-4D97-AF65-F5344CB8AC3E}">
        <p14:creationId xmlns:p14="http://schemas.microsoft.com/office/powerpoint/2010/main" val="21822456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50</a:t>
            </a:fld>
            <a:endParaRPr lang="en-US" altLang="et-EE" sz="1400" dirty="0"/>
          </a:p>
        </p:txBody>
      </p:sp>
      <p:sp>
        <p:nvSpPr>
          <p:cNvPr id="30723" name="Rectangle 9"/>
          <p:cNvSpPr>
            <a:spLocks noGrp="1" noChangeArrowheads="1"/>
          </p:cNvSpPr>
          <p:nvPr>
            <p:ph type="title"/>
          </p:nvPr>
        </p:nvSpPr>
        <p:spPr>
          <a:xfrm>
            <a:off x="304800" y="-76200"/>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Digital noise filter</a:t>
            </a:r>
            <a:endParaRPr lang="en-US" altLang="et-EE" sz="3200" u="sng" dirty="0">
              <a:solidFill>
                <a:srgbClr val="A20000"/>
              </a:solidFill>
              <a:latin typeface="Comic Sans MS" panose="030F0702030302020204" pitchFamily="66" charset="0"/>
            </a:endParaRPr>
          </a:p>
        </p:txBody>
      </p:sp>
      <p:sp>
        <p:nvSpPr>
          <p:cNvPr id="4" name="TextBox 3"/>
          <p:cNvSpPr txBox="1"/>
          <p:nvPr/>
        </p:nvSpPr>
        <p:spPr>
          <a:xfrm>
            <a:off x="762000" y="152400"/>
            <a:ext cx="8001000" cy="6555641"/>
          </a:xfrm>
          <a:prstGeom prst="rect">
            <a:avLst/>
          </a:prstGeom>
          <a:noFill/>
        </p:spPr>
        <p:txBody>
          <a:bodyPr wrap="square" rtlCol="0">
            <a:spAutoFit/>
          </a:bodyPr>
          <a:lstStyle/>
          <a:p>
            <a:r>
              <a:rPr lang="en-GB" sz="2000" b="1" dirty="0" smtClean="0">
                <a:latin typeface="Arial" pitchFamily="34" charset="0"/>
                <a:cs typeface="Arial" pitchFamily="34" charset="0"/>
              </a:rPr>
              <a:t>entity </a:t>
            </a:r>
            <a:r>
              <a:rPr lang="en-GB" sz="2000" dirty="0" smtClean="0">
                <a:latin typeface="Arial" pitchFamily="34" charset="0"/>
                <a:cs typeface="Arial" pitchFamily="34" charset="0"/>
              </a:rPr>
              <a:t>filter</a:t>
            </a:r>
            <a:r>
              <a:rPr lang="en-GB" sz="2000" b="1" dirty="0" smtClean="0">
                <a:latin typeface="Arial" pitchFamily="34" charset="0"/>
                <a:cs typeface="Arial" pitchFamily="34" charset="0"/>
              </a:rPr>
              <a:t> is</a:t>
            </a:r>
          </a:p>
          <a:p>
            <a:r>
              <a:rPr lang="en-GB" sz="2000" b="1" dirty="0" smtClean="0">
                <a:latin typeface="Arial" pitchFamily="34" charset="0"/>
                <a:cs typeface="Arial" pitchFamily="34" charset="0"/>
              </a:rPr>
              <a:t>	port </a:t>
            </a:r>
            <a:r>
              <a:rPr lang="en-GB" sz="2000" dirty="0" smtClean="0">
                <a:latin typeface="Arial" pitchFamily="34" charset="0"/>
                <a:cs typeface="Arial" pitchFamily="34" charset="0"/>
              </a:rPr>
              <a:t>(</a:t>
            </a:r>
            <a:r>
              <a:rPr lang="en-GB" sz="2000" dirty="0" err="1" smtClean="0">
                <a:latin typeface="Arial" pitchFamily="34" charset="0"/>
                <a:cs typeface="Arial" pitchFamily="34" charset="0"/>
              </a:rPr>
              <a:t>cx</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clk</a:t>
            </a:r>
            <a:r>
              <a:rPr lang="en-GB" sz="2000" dirty="0" smtClean="0">
                <a:latin typeface="Arial" pitchFamily="34" charset="0"/>
                <a:cs typeface="Arial" pitchFamily="34" charset="0"/>
              </a:rPr>
              <a:t>, </a:t>
            </a:r>
            <a:r>
              <a:rPr lang="en-GB" sz="2000" dirty="0" err="1" smtClean="0">
                <a:latin typeface="Arial" pitchFamily="34" charset="0"/>
                <a:cs typeface="Arial" pitchFamily="34" charset="0"/>
              </a:rPr>
              <a:t>rst_bar</a:t>
            </a:r>
            <a:r>
              <a:rPr lang="en-GB" sz="2000" dirty="0" smtClean="0">
                <a:latin typeface="Arial" pitchFamily="34" charset="0"/>
                <a:cs typeface="Arial" pitchFamily="34" charset="0"/>
              </a:rPr>
              <a:t> </a:t>
            </a:r>
            <a:r>
              <a:rPr lang="en-GB" sz="2000" b="1" dirty="0" smtClean="0">
                <a:latin typeface="Arial" pitchFamily="34" charset="0"/>
                <a:cs typeface="Arial" pitchFamily="34" charset="0"/>
              </a:rPr>
              <a:t>: in </a:t>
            </a:r>
            <a:r>
              <a:rPr lang="en-GB" sz="2000" dirty="0" err="1" smtClean="0">
                <a:latin typeface="Arial" pitchFamily="34" charset="0"/>
                <a:cs typeface="Arial" pitchFamily="34" charset="0"/>
              </a:rPr>
              <a:t>std_logic</a:t>
            </a:r>
            <a:r>
              <a:rPr lang="en-GB" sz="2000" dirty="0" smtClean="0">
                <a:latin typeface="Arial" pitchFamily="34" charset="0"/>
                <a:cs typeface="Arial" pitchFamily="34" charset="0"/>
              </a:rPr>
              <a:t>; y : </a:t>
            </a:r>
            <a:r>
              <a:rPr lang="en-GB" sz="2000" b="1" dirty="0" smtClean="0">
                <a:latin typeface="Arial" pitchFamily="34" charset="0"/>
                <a:cs typeface="Arial" pitchFamily="34" charset="0"/>
              </a:rPr>
              <a:t>out </a:t>
            </a:r>
            <a:r>
              <a:rPr lang="en-GB" sz="2000" dirty="0" err="1" smtClean="0">
                <a:latin typeface="Arial" pitchFamily="34" charset="0"/>
                <a:cs typeface="Arial" pitchFamily="34" charset="0"/>
              </a:rPr>
              <a:t>std_logic</a:t>
            </a:r>
            <a:r>
              <a:rPr lang="en-GB" sz="2000" dirty="0" smtClean="0">
                <a:latin typeface="Arial" pitchFamily="34" charset="0"/>
                <a:cs typeface="Arial" pitchFamily="34" charset="0"/>
              </a:rPr>
              <a:t>);</a:t>
            </a:r>
          </a:p>
          <a:p>
            <a:r>
              <a:rPr lang="en-GB" sz="2000" b="1" dirty="0" smtClean="0">
                <a:latin typeface="Arial" pitchFamily="34" charset="0"/>
                <a:cs typeface="Arial" pitchFamily="34" charset="0"/>
              </a:rPr>
              <a:t>end;</a:t>
            </a:r>
          </a:p>
          <a:p>
            <a:r>
              <a:rPr lang="en-GB" sz="2000" b="1" dirty="0" smtClean="0">
                <a:latin typeface="Arial" pitchFamily="34" charset="0"/>
                <a:cs typeface="Arial" pitchFamily="34" charset="0"/>
              </a:rPr>
              <a:t>architecture </a:t>
            </a:r>
            <a:r>
              <a:rPr lang="en-GB" sz="2000" dirty="0" err="1" smtClean="0">
                <a:latin typeface="Arial" pitchFamily="34" charset="0"/>
                <a:cs typeface="Arial" pitchFamily="34" charset="0"/>
              </a:rPr>
              <a:t>behavior</a:t>
            </a:r>
            <a:r>
              <a:rPr lang="en-GB" sz="2000" b="1" dirty="0" smtClean="0">
                <a:latin typeface="Arial" pitchFamily="34" charset="0"/>
                <a:cs typeface="Arial" pitchFamily="34" charset="0"/>
              </a:rPr>
              <a:t> of </a:t>
            </a:r>
            <a:r>
              <a:rPr lang="en-GB" sz="2000" dirty="0" smtClean="0">
                <a:latin typeface="Arial" pitchFamily="34" charset="0"/>
                <a:cs typeface="Arial" pitchFamily="34" charset="0"/>
              </a:rPr>
              <a:t>filter</a:t>
            </a:r>
            <a:r>
              <a:rPr lang="en-GB" sz="2000" b="1" dirty="0" smtClean="0">
                <a:latin typeface="Arial" pitchFamily="34" charset="0"/>
                <a:cs typeface="Arial" pitchFamily="34" charset="0"/>
              </a:rPr>
              <a:t> is</a:t>
            </a:r>
          </a:p>
          <a:p>
            <a:r>
              <a:rPr lang="en-GB" sz="2000" b="1" dirty="0" smtClean="0">
                <a:latin typeface="Arial" pitchFamily="34" charset="0"/>
                <a:cs typeface="Arial" pitchFamily="34" charset="0"/>
              </a:rPr>
              <a:t>begin</a:t>
            </a:r>
          </a:p>
          <a:p>
            <a:r>
              <a:rPr lang="en-GB" sz="2000" dirty="0" smtClean="0">
                <a:latin typeface="Arial" pitchFamily="34" charset="0"/>
                <a:cs typeface="Arial" pitchFamily="34" charset="0"/>
              </a:rPr>
              <a:t>	synch: </a:t>
            </a:r>
            <a:r>
              <a:rPr lang="en-GB" sz="2000" b="1" dirty="0" smtClean="0">
                <a:latin typeface="Arial" pitchFamily="34" charset="0"/>
                <a:cs typeface="Arial" pitchFamily="34" charset="0"/>
              </a:rPr>
              <a:t>process </a:t>
            </a:r>
            <a:r>
              <a:rPr lang="en-GB" sz="2000" dirty="0" smtClean="0">
                <a:latin typeface="Arial" pitchFamily="34" charset="0"/>
                <a:cs typeface="Arial" pitchFamily="34" charset="0"/>
              </a:rPr>
              <a:t>(</a:t>
            </a:r>
            <a:r>
              <a:rPr lang="en-GB" sz="2000" dirty="0" err="1" smtClean="0">
                <a:latin typeface="Arial" pitchFamily="34" charset="0"/>
                <a:cs typeface="Arial" pitchFamily="34" charset="0"/>
              </a:rPr>
              <a:t>clk</a:t>
            </a:r>
            <a:r>
              <a:rPr lang="en-GB" sz="2000" dirty="0" smtClean="0">
                <a:latin typeface="Arial" pitchFamily="34" charset="0"/>
                <a:cs typeface="Arial" pitchFamily="34" charset="0"/>
              </a:rPr>
              <a:t>)</a:t>
            </a:r>
          </a:p>
          <a:p>
            <a:r>
              <a:rPr lang="en-GB" sz="2000" b="1" dirty="0" smtClean="0">
                <a:latin typeface="Arial" pitchFamily="34" charset="0"/>
                <a:cs typeface="Arial" pitchFamily="34" charset="0"/>
              </a:rPr>
              <a:t>	      variable </a:t>
            </a:r>
            <a:r>
              <a:rPr lang="en-GB" sz="2000" dirty="0" smtClean="0">
                <a:latin typeface="Arial" pitchFamily="34" charset="0"/>
                <a:cs typeface="Arial" pitchFamily="34" charset="0"/>
              </a:rPr>
              <a:t>q : </a:t>
            </a:r>
            <a:r>
              <a:rPr lang="en-GB" sz="2000" dirty="0" err="1" smtClean="0">
                <a:latin typeface="Arial" pitchFamily="34" charset="0"/>
                <a:cs typeface="Arial" pitchFamily="34" charset="0"/>
              </a:rPr>
              <a:t>std_logic_vector</a:t>
            </a:r>
            <a:r>
              <a:rPr lang="en-GB" sz="2000" dirty="0" smtClean="0">
                <a:latin typeface="Arial" pitchFamily="34" charset="0"/>
                <a:cs typeface="Arial" pitchFamily="34" charset="0"/>
              </a:rPr>
              <a:t>(3</a:t>
            </a:r>
            <a:r>
              <a:rPr lang="en-GB" sz="2000" b="1" dirty="0" smtClean="0">
                <a:latin typeface="Arial" pitchFamily="34" charset="0"/>
                <a:cs typeface="Arial" pitchFamily="34" charset="0"/>
              </a:rPr>
              <a:t> </a:t>
            </a:r>
            <a:r>
              <a:rPr lang="en-GB" sz="2000" b="1" dirty="0" err="1" smtClean="0">
                <a:latin typeface="Arial" pitchFamily="34" charset="0"/>
                <a:cs typeface="Arial" pitchFamily="34" charset="0"/>
              </a:rPr>
              <a:t>downto</a:t>
            </a:r>
            <a:r>
              <a:rPr lang="en-GB" sz="2000" b="1" dirty="0" smtClean="0">
                <a:latin typeface="Arial" pitchFamily="34" charset="0"/>
                <a:cs typeface="Arial" pitchFamily="34" charset="0"/>
              </a:rPr>
              <a:t> </a:t>
            </a:r>
            <a:r>
              <a:rPr lang="en-GB" sz="2000" dirty="0" smtClean="0">
                <a:latin typeface="Arial" pitchFamily="34" charset="0"/>
                <a:cs typeface="Arial" pitchFamily="34" charset="0"/>
              </a:rPr>
              <a:t>0);</a:t>
            </a:r>
          </a:p>
          <a:p>
            <a:r>
              <a:rPr lang="en-GB" sz="2000" b="1" dirty="0" smtClean="0">
                <a:latin typeface="Arial" pitchFamily="34" charset="0"/>
                <a:cs typeface="Arial" pitchFamily="34" charset="0"/>
              </a:rPr>
              <a:t>	begin</a:t>
            </a:r>
          </a:p>
          <a:p>
            <a:r>
              <a:rPr lang="en-GB" sz="2000" b="1" dirty="0" smtClean="0">
                <a:latin typeface="Arial" pitchFamily="34" charset="0"/>
                <a:cs typeface="Arial" pitchFamily="34" charset="0"/>
              </a:rPr>
              <a:t>		if </a:t>
            </a:r>
            <a:r>
              <a:rPr lang="en-GB" sz="2000" dirty="0" err="1" smtClean="0">
                <a:latin typeface="Arial" pitchFamily="34" charset="0"/>
                <a:cs typeface="Arial" pitchFamily="34" charset="0"/>
              </a:rPr>
              <a:t>rising_edge</a:t>
            </a:r>
            <a:r>
              <a:rPr lang="en-GB" sz="2000" dirty="0" smtClean="0">
                <a:latin typeface="Arial" pitchFamily="34" charset="0"/>
                <a:cs typeface="Arial" pitchFamily="34" charset="0"/>
              </a:rPr>
              <a:t>(</a:t>
            </a:r>
            <a:r>
              <a:rPr lang="en-GB" sz="2000" dirty="0" err="1" smtClean="0">
                <a:latin typeface="Arial" pitchFamily="34" charset="0"/>
                <a:cs typeface="Arial" pitchFamily="34" charset="0"/>
              </a:rPr>
              <a:t>clk</a:t>
            </a:r>
            <a:r>
              <a:rPr lang="en-GB" sz="2000" dirty="0" smtClean="0">
                <a:latin typeface="Arial" pitchFamily="34" charset="0"/>
                <a:cs typeface="Arial" pitchFamily="34" charset="0"/>
              </a:rPr>
              <a:t>)</a:t>
            </a:r>
            <a:r>
              <a:rPr lang="en-GB" sz="2000" b="1" dirty="0" smtClean="0">
                <a:latin typeface="Arial" pitchFamily="34" charset="0"/>
                <a:cs typeface="Arial" pitchFamily="34" charset="0"/>
              </a:rPr>
              <a:t> then</a:t>
            </a:r>
          </a:p>
          <a:p>
            <a:r>
              <a:rPr lang="en-GB" sz="2000" b="1" dirty="0" smtClean="0">
                <a:latin typeface="Arial" pitchFamily="34" charset="0"/>
                <a:cs typeface="Arial" pitchFamily="34" charset="0"/>
              </a:rPr>
              <a:t>		       if </a:t>
            </a:r>
            <a:r>
              <a:rPr lang="en-GB" sz="2000" dirty="0" err="1" smtClean="0">
                <a:latin typeface="Arial" pitchFamily="34" charset="0"/>
                <a:cs typeface="Arial" pitchFamily="34" charset="0"/>
              </a:rPr>
              <a:t>rst_bar</a:t>
            </a:r>
            <a:r>
              <a:rPr lang="en-GB" sz="2000" dirty="0" smtClean="0">
                <a:latin typeface="Arial" pitchFamily="34" charset="0"/>
                <a:cs typeface="Arial" pitchFamily="34" charset="0"/>
              </a:rPr>
              <a:t> = '0' </a:t>
            </a:r>
            <a:r>
              <a:rPr lang="en-GB" sz="2000" b="1" dirty="0" smtClean="0">
                <a:latin typeface="Arial" pitchFamily="34" charset="0"/>
                <a:cs typeface="Arial" pitchFamily="34" charset="0"/>
              </a:rPr>
              <a:t>then </a:t>
            </a:r>
            <a:r>
              <a:rPr lang="en-GB" sz="2000" dirty="0" smtClean="0">
                <a:latin typeface="Arial" pitchFamily="34" charset="0"/>
                <a:cs typeface="Arial" pitchFamily="34" charset="0"/>
              </a:rPr>
              <a:t>q := "0000";   y &lt;= '0';</a:t>
            </a:r>
          </a:p>
          <a:p>
            <a:r>
              <a:rPr lang="en-GB" sz="2000" b="1" dirty="0" smtClean="0">
                <a:latin typeface="Arial" pitchFamily="34" charset="0"/>
                <a:cs typeface="Arial" pitchFamily="34" charset="0"/>
              </a:rPr>
              <a:t>		       else</a:t>
            </a:r>
          </a:p>
          <a:p>
            <a:r>
              <a:rPr lang="en-GB" sz="2000" b="1" dirty="0" smtClean="0">
                <a:latin typeface="Arial" pitchFamily="34" charset="0"/>
                <a:cs typeface="Arial" pitchFamily="34" charset="0"/>
              </a:rPr>
              <a:t>			     if </a:t>
            </a:r>
            <a:r>
              <a:rPr lang="en-GB" sz="2000" dirty="0" smtClean="0">
                <a:latin typeface="Arial" pitchFamily="34" charset="0"/>
                <a:cs typeface="Arial" pitchFamily="34" charset="0"/>
              </a:rPr>
              <a:t>q(2</a:t>
            </a:r>
            <a:r>
              <a:rPr lang="en-GB" sz="2000" b="1" dirty="0" smtClean="0">
                <a:latin typeface="Arial" pitchFamily="34" charset="0"/>
                <a:cs typeface="Arial" pitchFamily="34" charset="0"/>
              </a:rPr>
              <a:t> </a:t>
            </a:r>
            <a:r>
              <a:rPr lang="en-GB" sz="2000" b="1" dirty="0" err="1" smtClean="0">
                <a:latin typeface="Arial" pitchFamily="34" charset="0"/>
                <a:cs typeface="Arial" pitchFamily="34" charset="0"/>
              </a:rPr>
              <a:t>downto</a:t>
            </a:r>
            <a:r>
              <a:rPr lang="en-GB" sz="2000" b="1" dirty="0" smtClean="0">
                <a:latin typeface="Arial" pitchFamily="34" charset="0"/>
                <a:cs typeface="Arial" pitchFamily="34" charset="0"/>
              </a:rPr>
              <a:t> </a:t>
            </a:r>
            <a:r>
              <a:rPr lang="en-GB" sz="2000" dirty="0" smtClean="0">
                <a:latin typeface="Arial" pitchFamily="34" charset="0"/>
                <a:cs typeface="Arial" pitchFamily="34" charset="0"/>
              </a:rPr>
              <a:t>0) = "111" </a:t>
            </a:r>
            <a:r>
              <a:rPr lang="en-GB" sz="2000" b="1" dirty="0" smtClean="0">
                <a:latin typeface="Arial" pitchFamily="34" charset="0"/>
                <a:cs typeface="Arial" pitchFamily="34" charset="0"/>
              </a:rPr>
              <a:t>then </a:t>
            </a:r>
            <a:r>
              <a:rPr lang="en-GB" sz="2000" dirty="0" smtClean="0">
                <a:latin typeface="Arial" pitchFamily="34" charset="0"/>
                <a:cs typeface="Arial" pitchFamily="34" charset="0"/>
              </a:rPr>
              <a:t>y &lt;= '1'; </a:t>
            </a:r>
          </a:p>
          <a:p>
            <a:r>
              <a:rPr lang="en-GB" sz="2000" b="1" dirty="0" smtClean="0">
                <a:latin typeface="Arial" pitchFamily="34" charset="0"/>
                <a:cs typeface="Arial" pitchFamily="34" charset="0"/>
              </a:rPr>
              <a:t>			     </a:t>
            </a:r>
            <a:r>
              <a:rPr lang="en-GB" sz="2000" b="1" dirty="0" err="1" smtClean="0">
                <a:latin typeface="Arial" pitchFamily="34" charset="0"/>
                <a:cs typeface="Arial" pitchFamily="34" charset="0"/>
              </a:rPr>
              <a:t>elsif</a:t>
            </a:r>
            <a:r>
              <a:rPr lang="en-GB" sz="2000" b="1" dirty="0" smtClean="0">
                <a:latin typeface="Arial" pitchFamily="34" charset="0"/>
                <a:cs typeface="Arial" pitchFamily="34" charset="0"/>
              </a:rPr>
              <a:t> </a:t>
            </a:r>
            <a:r>
              <a:rPr lang="en-GB" sz="2000" dirty="0" smtClean="0">
                <a:latin typeface="Arial" pitchFamily="34" charset="0"/>
                <a:cs typeface="Arial" pitchFamily="34" charset="0"/>
              </a:rPr>
              <a:t>q(2 </a:t>
            </a:r>
            <a:r>
              <a:rPr lang="en-GB" sz="2000" b="1" dirty="0" err="1" smtClean="0">
                <a:latin typeface="Arial" pitchFamily="34" charset="0"/>
                <a:cs typeface="Arial" pitchFamily="34" charset="0"/>
              </a:rPr>
              <a:t>downto</a:t>
            </a:r>
            <a:r>
              <a:rPr lang="en-GB" sz="2000" dirty="0" smtClean="0">
                <a:latin typeface="Arial" pitchFamily="34" charset="0"/>
                <a:cs typeface="Arial" pitchFamily="34" charset="0"/>
              </a:rPr>
              <a:t> 0) = "000" </a:t>
            </a:r>
            <a:r>
              <a:rPr lang="en-GB" sz="2000" b="1" dirty="0" smtClean="0">
                <a:latin typeface="Arial" pitchFamily="34" charset="0"/>
                <a:cs typeface="Arial" pitchFamily="34" charset="0"/>
              </a:rPr>
              <a:t>then  </a:t>
            </a:r>
            <a:r>
              <a:rPr lang="en-GB" sz="2000" dirty="0" smtClean="0">
                <a:latin typeface="Arial" pitchFamily="34" charset="0"/>
                <a:cs typeface="Arial" pitchFamily="34" charset="0"/>
              </a:rPr>
              <a:t>y &lt;= '0';</a:t>
            </a:r>
          </a:p>
          <a:p>
            <a:r>
              <a:rPr lang="en-GB" sz="2000" b="1" dirty="0" smtClean="0">
                <a:latin typeface="Arial" pitchFamily="34" charset="0"/>
                <a:cs typeface="Arial" pitchFamily="34" charset="0"/>
              </a:rPr>
              <a:t>			     else  </a:t>
            </a:r>
          </a:p>
          <a:p>
            <a:r>
              <a:rPr lang="en-GB" sz="2000" b="1" dirty="0" smtClean="0">
                <a:latin typeface="Arial" pitchFamily="34" charset="0"/>
                <a:cs typeface="Arial" pitchFamily="34" charset="0"/>
              </a:rPr>
              <a:t>				null;</a:t>
            </a:r>
          </a:p>
          <a:p>
            <a:r>
              <a:rPr lang="en-GB" sz="2000" b="1" dirty="0" smtClean="0">
                <a:latin typeface="Arial" pitchFamily="34" charset="0"/>
                <a:cs typeface="Arial" pitchFamily="34" charset="0"/>
              </a:rPr>
              <a:t>			     end if;</a:t>
            </a:r>
          </a:p>
          <a:p>
            <a:r>
              <a:rPr lang="en-GB" sz="2000" dirty="0" smtClean="0">
                <a:latin typeface="Arial" pitchFamily="34" charset="0"/>
                <a:cs typeface="Arial" pitchFamily="34" charset="0"/>
              </a:rPr>
              <a:t>			     q := </a:t>
            </a:r>
            <a:r>
              <a:rPr lang="en-GB" sz="2000" dirty="0" err="1" smtClean="0">
                <a:latin typeface="Arial" pitchFamily="34" charset="0"/>
                <a:cs typeface="Arial" pitchFamily="34" charset="0"/>
              </a:rPr>
              <a:t>cx</a:t>
            </a:r>
            <a:r>
              <a:rPr lang="en-GB" sz="2000" dirty="0" smtClean="0">
                <a:latin typeface="Arial" pitchFamily="34" charset="0"/>
                <a:cs typeface="Arial" pitchFamily="34" charset="0"/>
              </a:rPr>
              <a:t> &amp; q(3 </a:t>
            </a:r>
            <a:r>
              <a:rPr lang="en-GB" sz="2000" b="1" dirty="0" err="1" smtClean="0">
                <a:latin typeface="Arial" pitchFamily="34" charset="0"/>
                <a:cs typeface="Arial" pitchFamily="34" charset="0"/>
              </a:rPr>
              <a:t>downto</a:t>
            </a:r>
            <a:r>
              <a:rPr lang="en-GB" sz="2000" b="1" dirty="0" smtClean="0">
                <a:latin typeface="Arial" pitchFamily="34" charset="0"/>
                <a:cs typeface="Arial" pitchFamily="34" charset="0"/>
              </a:rPr>
              <a:t> 1</a:t>
            </a:r>
            <a:r>
              <a:rPr lang="en-GB" sz="2000" dirty="0" smtClean="0">
                <a:latin typeface="Arial" pitchFamily="34" charset="0"/>
                <a:cs typeface="Arial" pitchFamily="34" charset="0"/>
              </a:rPr>
              <a:t>); -- </a:t>
            </a:r>
            <a:r>
              <a:rPr lang="en-GB" sz="2000" i="1" dirty="0" smtClean="0">
                <a:latin typeface="Arial" pitchFamily="34" charset="0"/>
                <a:cs typeface="Arial" pitchFamily="34" charset="0"/>
              </a:rPr>
              <a:t>right shift</a:t>
            </a:r>
          </a:p>
          <a:p>
            <a:r>
              <a:rPr lang="en-GB" sz="2000" b="1" dirty="0" smtClean="0">
                <a:latin typeface="Arial" pitchFamily="34" charset="0"/>
                <a:cs typeface="Arial" pitchFamily="34" charset="0"/>
              </a:rPr>
              <a:t>		       end if;</a:t>
            </a:r>
          </a:p>
          <a:p>
            <a:r>
              <a:rPr lang="en-GB" sz="2000" b="1" dirty="0" smtClean="0">
                <a:latin typeface="Arial" pitchFamily="34" charset="0"/>
                <a:cs typeface="Arial" pitchFamily="34" charset="0"/>
              </a:rPr>
              <a:t>		end if;</a:t>
            </a:r>
          </a:p>
          <a:p>
            <a:r>
              <a:rPr lang="en-GB" sz="2000" b="1" dirty="0" smtClean="0">
                <a:latin typeface="Arial" pitchFamily="34" charset="0"/>
                <a:cs typeface="Arial" pitchFamily="34" charset="0"/>
              </a:rPr>
              <a:t>	end process;</a:t>
            </a:r>
          </a:p>
          <a:p>
            <a:r>
              <a:rPr lang="en-GB" sz="2000" b="1" dirty="0" smtClean="0">
                <a:latin typeface="Arial" pitchFamily="34" charset="0"/>
                <a:cs typeface="Arial" pitchFamily="34" charset="0"/>
              </a:rPr>
              <a:t>end </a:t>
            </a:r>
            <a:r>
              <a:rPr lang="en-GB" sz="2000" dirty="0" err="1" smtClean="0">
                <a:latin typeface="Arial" pitchFamily="34" charset="0"/>
                <a:cs typeface="Arial" pitchFamily="34" charset="0"/>
              </a:rPr>
              <a:t>behavior</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36148712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p:spPr>
        <p:txBody>
          <a:bodyPr/>
          <a:lstStyle/>
          <a:p>
            <a:fld id="{AAD7FF56-BD41-4B3A-93A7-F8700267A014}" type="slidenum">
              <a:rPr lang="en-US" altLang="et-EE" smtClean="0"/>
              <a:pPr/>
              <a:t>51</a:t>
            </a:fld>
            <a:endParaRPr lang="en-US" altLang="et-EE" smtClean="0"/>
          </a:p>
        </p:txBody>
      </p:sp>
      <p:sp>
        <p:nvSpPr>
          <p:cNvPr id="44035" name="Rectangle 2"/>
          <p:cNvSpPr>
            <a:spLocks noGrp="1" noChangeArrowheads="1"/>
          </p:cNvSpPr>
          <p:nvPr>
            <p:ph type="title"/>
          </p:nvPr>
        </p:nvSpPr>
        <p:spPr>
          <a:xfrm>
            <a:off x="328613" y="119063"/>
            <a:ext cx="8505825" cy="641350"/>
          </a:xfrm>
        </p:spPr>
        <p:txBody>
          <a:bodyPr>
            <a:normAutofit/>
          </a:bodyPr>
          <a:lstStyle/>
          <a:p>
            <a:pPr algn="r"/>
            <a:r>
              <a:rPr lang="en-US" altLang="et-EE" sz="3200" u="sng" dirty="0" smtClean="0">
                <a:solidFill>
                  <a:srgbClr val="A20000"/>
                </a:solidFill>
                <a:latin typeface="Comic Sans MS" panose="030F0702030302020204" pitchFamily="66" charset="0"/>
              </a:rPr>
              <a:t>VHDL shift operators</a:t>
            </a:r>
          </a:p>
        </p:txBody>
      </p:sp>
      <p:sp>
        <p:nvSpPr>
          <p:cNvPr id="10" name="TextBox 5"/>
          <p:cNvSpPr txBox="1">
            <a:spLocks noChangeArrowheads="1"/>
          </p:cNvSpPr>
          <p:nvPr/>
        </p:nvSpPr>
        <p:spPr bwMode="auto">
          <a:xfrm>
            <a:off x="203200" y="990600"/>
            <a:ext cx="8699500" cy="3416320"/>
          </a:xfrm>
          <a:prstGeom prst="rect">
            <a:avLst/>
          </a:prstGeom>
          <a:noFill/>
          <a:ln w="9525">
            <a:noFill/>
            <a:miter lim="800000"/>
            <a:headEnd/>
            <a:tailEnd/>
          </a:ln>
        </p:spPr>
        <p:txBody>
          <a:bodyPr>
            <a:spAutoFit/>
          </a:bodyPr>
          <a:lstStyle/>
          <a:p>
            <a:endParaRPr lang="en-GB" altLang="et-EE" sz="2400" dirty="0"/>
          </a:p>
          <a:p>
            <a:r>
              <a:rPr lang="en-GB" altLang="et-EE" sz="2400" dirty="0"/>
              <a:t> </a:t>
            </a:r>
            <a:r>
              <a:rPr lang="en-GB" altLang="et-EE" sz="2400" dirty="0" smtClean="0">
                <a:latin typeface="Arial" pitchFamily="34" charset="0"/>
                <a:cs typeface="Arial" pitchFamily="34" charset="0"/>
              </a:rPr>
              <a:t>Let </a:t>
            </a:r>
            <a:r>
              <a:rPr lang="en-GB" altLang="et-EE" sz="2400" dirty="0">
                <a:latin typeface="Arial" pitchFamily="34" charset="0"/>
                <a:cs typeface="Arial" pitchFamily="34" charset="0"/>
              </a:rPr>
              <a:t>A = “10010101” </a:t>
            </a:r>
          </a:p>
          <a:p>
            <a:r>
              <a:rPr lang="en-GB" altLang="et-EE" sz="2400" b="1" dirty="0">
                <a:latin typeface="Arial" pitchFamily="34" charset="0"/>
                <a:cs typeface="Arial" pitchFamily="34" charset="0"/>
              </a:rPr>
              <a:t>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sll</a:t>
            </a:r>
            <a:r>
              <a:rPr lang="en-GB" altLang="et-EE" sz="2400" dirty="0">
                <a:latin typeface="Arial" pitchFamily="34" charset="0"/>
                <a:cs typeface="Arial" pitchFamily="34" charset="0"/>
              </a:rPr>
              <a:t> 2 = “01010100” --shift left logical, filled with ‘0’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srl</a:t>
            </a:r>
            <a:r>
              <a:rPr lang="en-GB" altLang="et-EE" sz="2400" dirty="0">
                <a:latin typeface="Arial" pitchFamily="34" charset="0"/>
                <a:cs typeface="Arial" pitchFamily="34" charset="0"/>
              </a:rPr>
              <a:t> 3 = “00010010” --shift right logical, filled with ‘0’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sla</a:t>
            </a:r>
            <a:r>
              <a:rPr lang="en-GB" altLang="et-EE" sz="2400" dirty="0">
                <a:latin typeface="Arial" pitchFamily="34" charset="0"/>
                <a:cs typeface="Arial" pitchFamily="34" charset="0"/>
              </a:rPr>
              <a:t> 3 = “10101111” --shift left arithmetic, filled with </a:t>
            </a:r>
            <a:r>
              <a:rPr lang="en-GB" altLang="et-EE" sz="2400" dirty="0" smtClean="0">
                <a:latin typeface="Arial" pitchFamily="34" charset="0"/>
                <a:cs typeface="Arial" pitchFamily="34" charset="0"/>
              </a:rPr>
              <a:t>right </a:t>
            </a:r>
            <a:r>
              <a:rPr lang="en-GB" altLang="et-EE" sz="2400" dirty="0">
                <a:latin typeface="Arial" pitchFamily="34" charset="0"/>
                <a:cs typeface="Arial" pitchFamily="34" charset="0"/>
              </a:rPr>
              <a:t>bit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sra</a:t>
            </a:r>
            <a:r>
              <a:rPr lang="en-GB" altLang="et-EE" sz="2400" dirty="0">
                <a:latin typeface="Arial" pitchFamily="34" charset="0"/>
                <a:cs typeface="Arial" pitchFamily="34" charset="0"/>
              </a:rPr>
              <a:t> 2 = “11100101” --shift right arithmetic, filled </a:t>
            </a:r>
            <a:r>
              <a:rPr lang="en-GB" altLang="et-EE" sz="2400" dirty="0" smtClean="0">
                <a:latin typeface="Arial" pitchFamily="34" charset="0"/>
                <a:cs typeface="Arial" pitchFamily="34" charset="0"/>
              </a:rPr>
              <a:t>with </a:t>
            </a:r>
            <a:r>
              <a:rPr lang="en-GB" altLang="et-EE" sz="2400" dirty="0">
                <a:latin typeface="Arial" pitchFamily="34" charset="0"/>
                <a:cs typeface="Arial" pitchFamily="34" charset="0"/>
              </a:rPr>
              <a:t>left bit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rol</a:t>
            </a:r>
            <a:r>
              <a:rPr lang="en-GB" altLang="et-EE" sz="2400" dirty="0">
                <a:latin typeface="Arial" pitchFamily="34" charset="0"/>
                <a:cs typeface="Arial" pitchFamily="34" charset="0"/>
              </a:rPr>
              <a:t> 3 = “10101100” --rotate left by 3 </a:t>
            </a:r>
          </a:p>
          <a:p>
            <a:r>
              <a:rPr lang="en-GB" altLang="et-EE" sz="2400" dirty="0">
                <a:latin typeface="Arial" pitchFamily="34" charset="0"/>
                <a:cs typeface="Arial" pitchFamily="34" charset="0"/>
              </a:rPr>
              <a:t>A </a:t>
            </a:r>
            <a:r>
              <a:rPr lang="en-GB" altLang="et-EE" sz="2400" dirty="0" err="1">
                <a:latin typeface="Arial" pitchFamily="34" charset="0"/>
                <a:cs typeface="Arial" pitchFamily="34" charset="0"/>
              </a:rPr>
              <a:t>ror</a:t>
            </a:r>
            <a:r>
              <a:rPr lang="en-GB" altLang="et-EE" sz="2400" dirty="0">
                <a:latin typeface="Arial" pitchFamily="34" charset="0"/>
                <a:cs typeface="Arial" pitchFamily="34" charset="0"/>
              </a:rPr>
              <a:t> 5 = “10101100” --rotate right by 5 </a:t>
            </a:r>
          </a:p>
        </p:txBody>
      </p:sp>
    </p:spTree>
    <p:extLst>
      <p:ext uri="{BB962C8B-B14F-4D97-AF65-F5344CB8AC3E}">
        <p14:creationId xmlns:p14="http://schemas.microsoft.com/office/powerpoint/2010/main" val="13346758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52</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Counters</a:t>
            </a:r>
            <a:endParaRPr lang="en-US" altLang="et-EE" sz="3200" u="sng" dirty="0">
              <a:solidFill>
                <a:srgbClr val="A20000"/>
              </a:solidFill>
              <a:latin typeface="Comic Sans MS" panose="030F0702030302020204" pitchFamily="66" charset="0"/>
            </a:endParaRPr>
          </a:p>
        </p:txBody>
      </p:sp>
      <p:sp>
        <p:nvSpPr>
          <p:cNvPr id="4" name="TextBox 3"/>
          <p:cNvSpPr txBox="1"/>
          <p:nvPr/>
        </p:nvSpPr>
        <p:spPr>
          <a:xfrm>
            <a:off x="381000" y="838200"/>
            <a:ext cx="8534400" cy="2800767"/>
          </a:xfrm>
          <a:prstGeom prst="rect">
            <a:avLst/>
          </a:prstGeom>
          <a:noFill/>
        </p:spPr>
        <p:txBody>
          <a:bodyPr wrap="square" rtlCol="0">
            <a:spAutoFit/>
          </a:bodyPr>
          <a:lstStyle/>
          <a:p>
            <a:r>
              <a:rPr lang="en-GB" sz="2200" b="1" dirty="0" smtClean="0">
                <a:latin typeface="Arial" pitchFamily="34" charset="0"/>
                <a:cs typeface="Arial" pitchFamily="34" charset="0"/>
              </a:rPr>
              <a:t>Counters are simple examples of finite state machines</a:t>
            </a:r>
            <a:r>
              <a:rPr lang="et-EE" sz="2200" b="1" dirty="0" smtClean="0">
                <a:latin typeface="Arial" pitchFamily="34" charset="0"/>
                <a:cs typeface="Arial" pitchFamily="34" charset="0"/>
              </a:rPr>
              <a:t> </a:t>
            </a:r>
            <a:r>
              <a:rPr lang="en-GB" sz="2200" b="1" dirty="0" smtClean="0">
                <a:latin typeface="Arial" pitchFamily="34" charset="0"/>
                <a:cs typeface="Arial" pitchFamily="34" charset="0"/>
              </a:rPr>
              <a:t>(FSMs).</a:t>
            </a:r>
            <a:r>
              <a:rPr lang="en-GB" sz="2200" i="1" dirty="0" smtClean="0">
                <a:latin typeface="Arial" pitchFamily="34" charset="0"/>
                <a:cs typeface="Arial" pitchFamily="34" charset="0"/>
              </a:rPr>
              <a:t> </a:t>
            </a:r>
            <a:r>
              <a:rPr lang="en-GB" sz="2200" dirty="0" smtClean="0">
                <a:latin typeface="Arial" pitchFamily="34" charset="0"/>
                <a:cs typeface="Arial" pitchFamily="34" charset="0"/>
              </a:rPr>
              <a:t> </a:t>
            </a:r>
          </a:p>
          <a:p>
            <a:r>
              <a:rPr lang="et-EE" sz="2200" dirty="0" smtClean="0">
                <a:latin typeface="Arial" pitchFamily="34" charset="0"/>
                <a:cs typeface="Arial" pitchFamily="34" charset="0"/>
              </a:rPr>
              <a:t>C</a:t>
            </a:r>
            <a:r>
              <a:rPr lang="en-GB" sz="2200" dirty="0" err="1" smtClean="0">
                <a:latin typeface="Arial" pitchFamily="34" charset="0"/>
                <a:cs typeface="Arial" pitchFamily="34" charset="0"/>
              </a:rPr>
              <a:t>ounters</a:t>
            </a:r>
            <a:r>
              <a:rPr lang="en-GB" sz="2200" dirty="0" smtClean="0">
                <a:latin typeface="Arial" pitchFamily="34" charset="0"/>
                <a:cs typeface="Arial" pitchFamily="34" charset="0"/>
              </a:rPr>
              <a:t> are used to count events, generate time intervals,</a:t>
            </a:r>
            <a:r>
              <a:rPr lang="et-EE" sz="2200" dirty="0" smtClean="0">
                <a:latin typeface="Arial" pitchFamily="34" charset="0"/>
                <a:cs typeface="Arial" pitchFamily="34" charset="0"/>
              </a:rPr>
              <a:t> </a:t>
            </a:r>
            <a:r>
              <a:rPr lang="en-GB" sz="2200" dirty="0" smtClean="0">
                <a:latin typeface="Arial" pitchFamily="34" charset="0"/>
                <a:cs typeface="Arial" pitchFamily="34" charset="0"/>
              </a:rPr>
              <a:t>generate events, and divide down an input signal to create a lower frequency output</a:t>
            </a:r>
            <a:r>
              <a:rPr lang="et-EE" sz="2200" dirty="0" smtClean="0">
                <a:latin typeface="Arial" pitchFamily="34" charset="0"/>
                <a:cs typeface="Arial" pitchFamily="34" charset="0"/>
              </a:rPr>
              <a:t> </a:t>
            </a:r>
            <a:r>
              <a:rPr lang="en-GB" sz="2200" dirty="0" smtClean="0">
                <a:latin typeface="Arial" pitchFamily="34" charset="0"/>
                <a:cs typeface="Arial" pitchFamily="34" charset="0"/>
              </a:rPr>
              <a:t>signal.</a:t>
            </a:r>
          </a:p>
          <a:p>
            <a:r>
              <a:rPr lang="en-GB" sz="2200" dirty="0" smtClean="0">
                <a:latin typeface="Arial" pitchFamily="34" charset="0"/>
                <a:cs typeface="Arial" pitchFamily="34" charset="0"/>
              </a:rPr>
              <a:t>A counter’s next state is the state it goes to from its present state at a triggering</a:t>
            </a:r>
            <a:r>
              <a:rPr lang="et-EE" sz="2200" dirty="0" smtClean="0">
                <a:latin typeface="Arial" pitchFamily="34" charset="0"/>
                <a:cs typeface="Arial" pitchFamily="34" charset="0"/>
              </a:rPr>
              <a:t> </a:t>
            </a:r>
            <a:r>
              <a:rPr lang="en-GB" sz="2200" dirty="0" smtClean="0">
                <a:latin typeface="Arial" pitchFamily="34" charset="0"/>
                <a:cs typeface="Arial" pitchFamily="34" charset="0"/>
              </a:rPr>
              <a:t>clock edge. A simple counter transitions from one unique state to another, until it</a:t>
            </a:r>
            <a:r>
              <a:rPr lang="et-EE" sz="2200" dirty="0" smtClean="0">
                <a:latin typeface="Arial" pitchFamily="34" charset="0"/>
                <a:cs typeface="Arial" pitchFamily="34" charset="0"/>
              </a:rPr>
              <a:t> </a:t>
            </a:r>
            <a:r>
              <a:rPr lang="en-GB" sz="2200" dirty="0" smtClean="0">
                <a:latin typeface="Arial" pitchFamily="34" charset="0"/>
                <a:cs typeface="Arial" pitchFamily="34" charset="0"/>
              </a:rPr>
              <a:t>eventually returns to its initial state, after which its state transitions repeat.</a:t>
            </a:r>
            <a:endParaRPr lang="en-GB" sz="2200" dirty="0">
              <a:latin typeface="Arial" pitchFamily="34" charset="0"/>
              <a:cs typeface="Arial" pitchFamily="34" charset="0"/>
            </a:endParaRPr>
          </a:p>
        </p:txBody>
      </p:sp>
      <p:pic>
        <p:nvPicPr>
          <p:cNvPr id="5" name="Picture 4" descr="AAIJCQX0"/>
          <p:cNvPicPr>
            <a:picLocks noChangeAspect="1" noChangeArrowheads="1"/>
          </p:cNvPicPr>
          <p:nvPr/>
        </p:nvPicPr>
        <p:blipFill>
          <a:blip r:embed="rId2" cstate="print"/>
          <a:srcRect/>
          <a:stretch>
            <a:fillRect/>
          </a:stretch>
        </p:blipFill>
        <p:spPr bwMode="auto">
          <a:xfrm>
            <a:off x="1293813" y="3783014"/>
            <a:ext cx="6326187" cy="2068251"/>
          </a:xfrm>
          <a:prstGeom prst="rect">
            <a:avLst/>
          </a:prstGeom>
          <a:noFill/>
        </p:spPr>
      </p:pic>
      <p:sp>
        <p:nvSpPr>
          <p:cNvPr id="6" name="TextBox 5"/>
          <p:cNvSpPr txBox="1"/>
          <p:nvPr/>
        </p:nvSpPr>
        <p:spPr>
          <a:xfrm>
            <a:off x="2362200" y="6019800"/>
            <a:ext cx="3886200" cy="430887"/>
          </a:xfrm>
          <a:prstGeom prst="rect">
            <a:avLst/>
          </a:prstGeom>
          <a:noFill/>
        </p:spPr>
        <p:txBody>
          <a:bodyPr wrap="square" rtlCol="0">
            <a:spAutoFit/>
          </a:bodyPr>
          <a:lstStyle/>
          <a:p>
            <a:r>
              <a:rPr lang="et-EE" sz="2200" dirty="0" smtClean="0"/>
              <a:t>State diagram for a 3</a:t>
            </a:r>
            <a:r>
              <a:rPr lang="en-US" sz="2200" dirty="0" smtClean="0"/>
              <a:t>-bit counter</a:t>
            </a:r>
            <a:endParaRPr lang="en-GB" sz="2200" dirty="0"/>
          </a:p>
        </p:txBody>
      </p:sp>
    </p:spTree>
    <p:extLst>
      <p:ext uri="{BB962C8B-B14F-4D97-AF65-F5344CB8AC3E}">
        <p14:creationId xmlns:p14="http://schemas.microsoft.com/office/powerpoint/2010/main" val="24015343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53</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Counters</a:t>
            </a:r>
            <a:endParaRPr lang="en-US" altLang="et-EE" sz="3200" u="sng" dirty="0">
              <a:solidFill>
                <a:srgbClr val="A20000"/>
              </a:solidFill>
              <a:latin typeface="Comic Sans MS" panose="030F0702030302020204" pitchFamily="66" charset="0"/>
            </a:endParaRPr>
          </a:p>
        </p:txBody>
      </p:sp>
      <p:sp>
        <p:nvSpPr>
          <p:cNvPr id="11" name="TextBox 10"/>
          <p:cNvSpPr txBox="1"/>
          <p:nvPr/>
        </p:nvSpPr>
        <p:spPr>
          <a:xfrm>
            <a:off x="381000" y="1066800"/>
            <a:ext cx="8382000" cy="5201424"/>
          </a:xfrm>
          <a:prstGeom prst="rect">
            <a:avLst/>
          </a:prstGeom>
          <a:noFill/>
        </p:spPr>
        <p:txBody>
          <a:bodyPr wrap="square" rtlCol="0">
            <a:spAutoFit/>
          </a:bodyPr>
          <a:lstStyle/>
          <a:p>
            <a:r>
              <a:rPr lang="en-GB" sz="2200" dirty="0" smtClean="0">
                <a:latin typeface="Arial" pitchFamily="34" charset="0"/>
                <a:cs typeface="Arial" pitchFamily="34" charset="0"/>
              </a:rPr>
              <a:t>A straightforward approach to the description of a counter involves use of arithmetic operators. For example, an up counter is simply a register whose value is incremented. Incrementing </a:t>
            </a:r>
            <a:r>
              <a:rPr lang="en-GB" sz="2400" dirty="0" smtClean="0"/>
              <a:t>a register is accomplished by adding 1 to its present value.</a:t>
            </a:r>
            <a:endParaRPr lang="en-GB" sz="2200" dirty="0" smtClean="0">
              <a:latin typeface="Arial" pitchFamily="34" charset="0"/>
              <a:cs typeface="Arial" pitchFamily="34" charset="0"/>
            </a:endParaRPr>
          </a:p>
          <a:p>
            <a:r>
              <a:rPr lang="en-GB" sz="2200" dirty="0" smtClean="0">
                <a:latin typeface="Arial" pitchFamily="34" charset="0"/>
                <a:cs typeface="Arial" pitchFamily="34" charset="0"/>
              </a:rPr>
              <a:t>But in VHDL, addition and subtraction operations are predefined for </a:t>
            </a:r>
            <a:r>
              <a:rPr lang="en-GB" sz="2200" b="1" dirty="0" smtClean="0">
                <a:latin typeface="Arial" pitchFamily="34" charset="0"/>
                <a:cs typeface="Arial" pitchFamily="34" charset="0"/>
              </a:rPr>
              <a:t>only the types integer</a:t>
            </a:r>
            <a:r>
              <a:rPr lang="en-GB" sz="2200" dirty="0" smtClean="0">
                <a:latin typeface="Arial" pitchFamily="34" charset="0"/>
                <a:cs typeface="Arial" pitchFamily="34" charset="0"/>
              </a:rPr>
              <a:t>, real, and time. Since we are using </a:t>
            </a:r>
            <a:r>
              <a:rPr lang="en-GB" sz="2200" dirty="0" err="1" smtClean="0">
                <a:latin typeface="Arial" pitchFamily="34" charset="0"/>
                <a:cs typeface="Arial" pitchFamily="34" charset="0"/>
              </a:rPr>
              <a:t>std_logic</a:t>
            </a:r>
            <a:r>
              <a:rPr lang="en-GB" sz="2200" dirty="0" smtClean="0">
                <a:latin typeface="Arial" pitchFamily="34" charset="0"/>
                <a:cs typeface="Arial" pitchFamily="34" charset="0"/>
              </a:rPr>
              <a:t> or </a:t>
            </a:r>
            <a:r>
              <a:rPr lang="en-GB" sz="2200" dirty="0" err="1" smtClean="0">
                <a:latin typeface="Arial" pitchFamily="34" charset="0"/>
                <a:cs typeface="Arial" pitchFamily="34" charset="0"/>
              </a:rPr>
              <a:t>std_logic_vector</a:t>
            </a:r>
            <a:r>
              <a:rPr lang="en-GB" sz="2200" dirty="0" smtClean="0">
                <a:latin typeface="Arial" pitchFamily="34" charset="0"/>
                <a:cs typeface="Arial" pitchFamily="34" charset="0"/>
              </a:rPr>
              <a:t> types for inputs and outputs, we cannot use the predefined + and – operators directly. Two ways to solve this problem are:</a:t>
            </a:r>
          </a:p>
          <a:p>
            <a:r>
              <a:rPr lang="en-GB" sz="2200" dirty="0" smtClean="0">
                <a:latin typeface="Arial" pitchFamily="34" charset="0"/>
                <a:cs typeface="Arial" pitchFamily="34" charset="0"/>
              </a:rPr>
              <a:t>1. Use type integer signals or variables along with the predefined + and – operators, then use functions to convert the integer results to </a:t>
            </a:r>
            <a:r>
              <a:rPr lang="en-GB" sz="2200" dirty="0" err="1" smtClean="0">
                <a:latin typeface="Arial" pitchFamily="34" charset="0"/>
                <a:cs typeface="Arial" pitchFamily="34" charset="0"/>
              </a:rPr>
              <a:t>std_logic</a:t>
            </a:r>
            <a:r>
              <a:rPr lang="en-GB" sz="2200" dirty="0" smtClean="0">
                <a:latin typeface="Arial" pitchFamily="34" charset="0"/>
                <a:cs typeface="Arial" pitchFamily="34" charset="0"/>
              </a:rPr>
              <a:t>.</a:t>
            </a:r>
          </a:p>
          <a:p>
            <a:r>
              <a:rPr lang="en-GB" sz="2200" dirty="0" smtClean="0">
                <a:latin typeface="Arial" pitchFamily="34" charset="0"/>
                <a:cs typeface="Arial" pitchFamily="34" charset="0"/>
              </a:rPr>
              <a:t>2. Use type unsigned from the package NUMERIC_STD, which also overloads the + and – operators for this type, then convert the unsigned results to </a:t>
            </a:r>
            <a:r>
              <a:rPr lang="en-GB" sz="2200" dirty="0" err="1" smtClean="0">
                <a:latin typeface="Arial" pitchFamily="34" charset="0"/>
                <a:cs typeface="Arial" pitchFamily="34" charset="0"/>
              </a:rPr>
              <a:t>std_logic_vector</a:t>
            </a:r>
            <a:r>
              <a:rPr lang="en-GB" sz="2200" dirty="0" smtClean="0">
                <a:latin typeface="Arial" pitchFamily="34" charset="0"/>
                <a:cs typeface="Arial" pitchFamily="34" charset="0"/>
              </a:rPr>
              <a:t>.</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4293330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54</a:t>
            </a:fld>
            <a:endParaRPr lang="en-US" altLang="et-EE" sz="1400" dirty="0"/>
          </a:p>
        </p:txBody>
      </p:sp>
      <p:sp>
        <p:nvSpPr>
          <p:cNvPr id="30723" name="Rectangle 9"/>
          <p:cNvSpPr>
            <a:spLocks noGrp="1" noChangeArrowheads="1"/>
          </p:cNvSpPr>
          <p:nvPr>
            <p:ph type="title"/>
          </p:nvPr>
        </p:nvSpPr>
        <p:spPr>
          <a:xfrm>
            <a:off x="304800" y="0"/>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Counters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490537"/>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smtClean="0">
                <a:solidFill>
                  <a:srgbClr val="A20000"/>
                </a:solidFill>
                <a:latin typeface="Comic Sans MS" panose="030F0702030302020204" pitchFamily="66" charset="0"/>
                <a:ea typeface="+mj-ea"/>
                <a:cs typeface="+mj-cs"/>
              </a:rPr>
              <a:t>using </a:t>
            </a:r>
            <a:r>
              <a:rPr lang="en-US" altLang="et-EE" sz="2800" u="sng" dirty="0" smtClean="0">
                <a:solidFill>
                  <a:srgbClr val="A20000"/>
                </a:solidFill>
                <a:latin typeface="Comic Sans MS" panose="030F0702030302020204" pitchFamily="66" charset="0"/>
                <a:ea typeface="+mj-ea"/>
                <a:cs typeface="+mj-cs"/>
              </a:rPr>
              <a:t>an integer signal</a:t>
            </a:r>
            <a:r>
              <a:rPr lang="et-EE" altLang="et-EE" sz="2800" u="sng" noProof="0" dirty="0" smtClean="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10" name="TextBox 9"/>
          <p:cNvSpPr txBox="1"/>
          <p:nvPr/>
        </p:nvSpPr>
        <p:spPr>
          <a:xfrm>
            <a:off x="533400" y="2767548"/>
            <a:ext cx="8229600" cy="3785652"/>
          </a:xfrm>
          <a:prstGeom prst="rect">
            <a:avLst/>
          </a:prstGeom>
          <a:noFill/>
        </p:spPr>
        <p:txBody>
          <a:bodyPr wrap="square" rtlCol="0">
            <a:spAutoFit/>
          </a:bodyPr>
          <a:lstStyle/>
          <a:p>
            <a:r>
              <a:rPr lang="en-GB" sz="2400" b="1" dirty="0" smtClean="0"/>
              <a:t>library </a:t>
            </a:r>
            <a:r>
              <a:rPr lang="en-GB" sz="2400" dirty="0" err="1" smtClean="0"/>
              <a:t>ieee</a:t>
            </a:r>
            <a:r>
              <a:rPr lang="en-GB" sz="2400" dirty="0" smtClean="0"/>
              <a:t>;</a:t>
            </a:r>
          </a:p>
          <a:p>
            <a:r>
              <a:rPr lang="en-GB" sz="2400" b="1" dirty="0" smtClean="0"/>
              <a:t>use </a:t>
            </a:r>
            <a:r>
              <a:rPr lang="en-GB" sz="2400" dirty="0" smtClean="0"/>
              <a:t>ieee.std_logic_1164.</a:t>
            </a:r>
            <a:r>
              <a:rPr lang="en-GB" sz="2400" b="1" dirty="0" smtClean="0"/>
              <a:t>all;</a:t>
            </a:r>
          </a:p>
          <a:p>
            <a:r>
              <a:rPr lang="en-GB" sz="2400" b="1" dirty="0" smtClean="0">
                <a:solidFill>
                  <a:srgbClr val="A20000"/>
                </a:solidFill>
              </a:rPr>
              <a:t>use </a:t>
            </a:r>
            <a:r>
              <a:rPr lang="en-GB" sz="2400" dirty="0" err="1" smtClean="0">
                <a:solidFill>
                  <a:srgbClr val="A20000"/>
                </a:solidFill>
              </a:rPr>
              <a:t>ieee.numeric_std.</a:t>
            </a:r>
            <a:r>
              <a:rPr lang="en-GB" sz="2400" b="1" dirty="0" err="1" smtClean="0">
                <a:solidFill>
                  <a:srgbClr val="A20000"/>
                </a:solidFill>
              </a:rPr>
              <a:t>all</a:t>
            </a:r>
            <a:r>
              <a:rPr lang="en-GB" sz="2400" b="1" dirty="0" smtClean="0">
                <a:solidFill>
                  <a:srgbClr val="A20000"/>
                </a:solidFill>
              </a:rPr>
              <a:t>;</a:t>
            </a:r>
          </a:p>
          <a:p>
            <a:r>
              <a:rPr lang="en-GB" sz="2400" b="1" dirty="0" smtClean="0"/>
              <a:t>entity </a:t>
            </a:r>
            <a:r>
              <a:rPr lang="en-GB" sz="2400" dirty="0" smtClean="0"/>
              <a:t>counter_4bit </a:t>
            </a:r>
            <a:r>
              <a:rPr lang="en-GB" sz="2400" b="1" dirty="0" smtClean="0"/>
              <a:t>is</a:t>
            </a:r>
          </a:p>
          <a:p>
            <a:r>
              <a:rPr lang="en-GB" sz="2400" b="1" dirty="0" smtClean="0"/>
              <a:t>	port </a:t>
            </a:r>
            <a:r>
              <a:rPr lang="en-GB" sz="2400" dirty="0" smtClean="0"/>
              <a:t>(</a:t>
            </a:r>
            <a:r>
              <a:rPr lang="en-GB" sz="2400" dirty="0" err="1" smtClean="0"/>
              <a:t>clk</a:t>
            </a:r>
            <a:r>
              <a:rPr lang="en-GB" sz="2400" dirty="0" smtClean="0"/>
              <a:t>, </a:t>
            </a:r>
            <a:r>
              <a:rPr lang="en-GB" sz="2400" dirty="0" err="1" smtClean="0"/>
              <a:t>reset_bar</a:t>
            </a:r>
            <a:r>
              <a:rPr lang="en-GB" sz="2400" dirty="0" smtClean="0"/>
              <a:t>: </a:t>
            </a:r>
            <a:r>
              <a:rPr lang="en-GB" sz="2400" b="1" dirty="0" smtClean="0"/>
              <a:t>in </a:t>
            </a:r>
            <a:r>
              <a:rPr lang="en-GB" sz="2400" dirty="0" err="1" smtClean="0"/>
              <a:t>std_logic</a:t>
            </a:r>
            <a:r>
              <a:rPr lang="en-GB" sz="2400" dirty="0" smtClean="0"/>
              <a:t>;</a:t>
            </a:r>
          </a:p>
          <a:p>
            <a:r>
              <a:rPr lang="en-GB" sz="2400" dirty="0" smtClean="0"/>
              <a:t>	count: </a:t>
            </a:r>
            <a:r>
              <a:rPr lang="en-GB" sz="2400" b="1" dirty="0" smtClean="0"/>
              <a:t>out </a:t>
            </a:r>
            <a:r>
              <a:rPr lang="en-GB" sz="2400" dirty="0" err="1" smtClean="0"/>
              <a:t>std_logic_vector</a:t>
            </a:r>
            <a:r>
              <a:rPr lang="en-GB" sz="2400" dirty="0" smtClean="0"/>
              <a:t> (3</a:t>
            </a:r>
            <a:r>
              <a:rPr lang="en-GB" sz="2400" b="1" dirty="0" smtClean="0"/>
              <a:t> </a:t>
            </a:r>
            <a:r>
              <a:rPr lang="en-GB" sz="2400" b="1" dirty="0" err="1" smtClean="0"/>
              <a:t>downto</a:t>
            </a:r>
            <a:r>
              <a:rPr lang="en-GB" sz="2400" b="1" dirty="0" smtClean="0"/>
              <a:t> </a:t>
            </a:r>
            <a:r>
              <a:rPr lang="en-GB" sz="2400" dirty="0" smtClean="0"/>
              <a:t>0));</a:t>
            </a:r>
          </a:p>
          <a:p>
            <a:r>
              <a:rPr lang="en-GB" sz="2400" b="1" dirty="0" smtClean="0"/>
              <a:t>end </a:t>
            </a:r>
            <a:r>
              <a:rPr lang="en-GB" sz="2400" dirty="0" smtClean="0"/>
              <a:t>counter_4bit;</a:t>
            </a:r>
          </a:p>
          <a:p>
            <a:r>
              <a:rPr lang="en-GB" sz="2400" b="1" dirty="0" smtClean="0"/>
              <a:t>architecture </a:t>
            </a:r>
            <a:r>
              <a:rPr lang="en-GB" sz="2400" dirty="0" err="1" smtClean="0"/>
              <a:t>behav_int</a:t>
            </a:r>
            <a:r>
              <a:rPr lang="en-GB" sz="2400" dirty="0" smtClean="0"/>
              <a:t> of counter_4bit </a:t>
            </a:r>
            <a:r>
              <a:rPr lang="en-GB" sz="2400" b="1" dirty="0" smtClean="0"/>
              <a:t>is</a:t>
            </a:r>
          </a:p>
          <a:p>
            <a:r>
              <a:rPr lang="en-GB" sz="2400" b="1" dirty="0" smtClean="0"/>
              <a:t>signal </a:t>
            </a:r>
            <a:r>
              <a:rPr lang="en-GB" sz="2400" dirty="0" err="1" smtClean="0"/>
              <a:t>count_int</a:t>
            </a:r>
            <a:r>
              <a:rPr lang="en-GB" sz="2400" dirty="0" smtClean="0"/>
              <a:t> :</a:t>
            </a:r>
            <a:r>
              <a:rPr lang="en-GB" sz="2400" b="1" dirty="0" smtClean="0"/>
              <a:t> </a:t>
            </a:r>
            <a:r>
              <a:rPr lang="en-GB" sz="2400" dirty="0" smtClean="0"/>
              <a:t>integer </a:t>
            </a:r>
            <a:r>
              <a:rPr lang="en-GB" sz="2400" b="1" dirty="0" smtClean="0"/>
              <a:t>range </a:t>
            </a:r>
            <a:r>
              <a:rPr lang="en-GB" sz="2400" dirty="0" smtClean="0"/>
              <a:t>0</a:t>
            </a:r>
            <a:r>
              <a:rPr lang="en-GB" sz="2400" b="1" dirty="0" smtClean="0"/>
              <a:t> to </a:t>
            </a:r>
            <a:r>
              <a:rPr lang="en-GB" sz="2400" dirty="0" smtClean="0"/>
              <a:t>15</a:t>
            </a:r>
            <a:r>
              <a:rPr lang="en-GB" sz="2400" b="1" dirty="0" smtClean="0"/>
              <a:t>;</a:t>
            </a:r>
          </a:p>
          <a:p>
            <a:r>
              <a:rPr lang="en-GB" sz="2400" b="1" dirty="0" smtClean="0"/>
              <a:t>begin</a:t>
            </a:r>
          </a:p>
        </p:txBody>
      </p:sp>
      <p:sp>
        <p:nvSpPr>
          <p:cNvPr id="6" name="Down Arrow 5"/>
          <p:cNvSpPr/>
          <p:nvPr/>
        </p:nvSpPr>
        <p:spPr>
          <a:xfrm>
            <a:off x="3429000" y="6324600"/>
            <a:ext cx="685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28600" y="1111984"/>
            <a:ext cx="8763000" cy="1631216"/>
          </a:xfrm>
          <a:prstGeom prst="rect">
            <a:avLst/>
          </a:prstGeom>
          <a:noFill/>
          <a:ln w="6350">
            <a:solidFill>
              <a:schemeClr val="tx1"/>
            </a:solidFill>
          </a:ln>
        </p:spPr>
        <p:txBody>
          <a:bodyPr wrap="square" rtlCol="0">
            <a:spAutoFit/>
          </a:bodyPr>
          <a:lstStyle/>
          <a:p>
            <a:r>
              <a:rPr lang="en-GB" sz="2000" dirty="0" smtClean="0">
                <a:latin typeface="Arial" pitchFamily="34" charset="0"/>
                <a:cs typeface="Arial" pitchFamily="34" charset="0"/>
              </a:rPr>
              <a:t>Signal </a:t>
            </a:r>
            <a:r>
              <a:rPr lang="en-GB" sz="2000" dirty="0" err="1" smtClean="0">
                <a:latin typeface="Arial" pitchFamily="34" charset="0"/>
                <a:cs typeface="Arial" pitchFamily="34" charset="0"/>
              </a:rPr>
              <a:t>count_int</a:t>
            </a:r>
            <a:r>
              <a:rPr lang="en-GB" sz="2000" dirty="0" smtClean="0">
                <a:latin typeface="Arial" pitchFamily="34" charset="0"/>
                <a:cs typeface="Arial" pitchFamily="34" charset="0"/>
              </a:rPr>
              <a:t> is declared as type integer with a range of 0 to 15. This range is consistent with that of a 4-bit binary counter. Signal </a:t>
            </a:r>
            <a:r>
              <a:rPr lang="en-GB" sz="2000" dirty="0" err="1" smtClean="0">
                <a:latin typeface="Arial" pitchFamily="34" charset="0"/>
                <a:cs typeface="Arial" pitchFamily="34" charset="0"/>
              </a:rPr>
              <a:t>count_int</a:t>
            </a:r>
            <a:r>
              <a:rPr lang="en-GB" sz="2000" dirty="0" smtClean="0">
                <a:latin typeface="Arial" pitchFamily="34" charset="0"/>
                <a:cs typeface="Arial" pitchFamily="34" charset="0"/>
              </a:rPr>
              <a:t> maintains the counter’s value and is incremented by the process at each triggering clock edge. Use of signal </a:t>
            </a:r>
            <a:r>
              <a:rPr lang="en-GB" sz="2000" dirty="0" err="1" smtClean="0">
                <a:latin typeface="Arial" pitchFamily="34" charset="0"/>
                <a:cs typeface="Arial" pitchFamily="34" charset="0"/>
              </a:rPr>
              <a:t>count_int</a:t>
            </a:r>
            <a:r>
              <a:rPr lang="en-GB" sz="2000" dirty="0" smtClean="0">
                <a:latin typeface="Arial" pitchFamily="34" charset="0"/>
                <a:cs typeface="Arial" pitchFamily="34" charset="0"/>
              </a:rPr>
              <a:t> is another example of the technique used to read the value assigned to a mode out port.</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31342102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55</a:t>
            </a:fld>
            <a:endParaRPr lang="en-US" altLang="et-EE" sz="1400" dirty="0"/>
          </a:p>
        </p:txBody>
      </p:sp>
      <p:sp>
        <p:nvSpPr>
          <p:cNvPr id="30723" name="Rectangle 9"/>
          <p:cNvSpPr>
            <a:spLocks noGrp="1" noChangeArrowheads="1"/>
          </p:cNvSpPr>
          <p:nvPr>
            <p:ph type="title"/>
          </p:nvPr>
        </p:nvSpPr>
        <p:spPr>
          <a:xfrm>
            <a:off x="304800" y="76200"/>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Counters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566737"/>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smtClean="0">
                <a:solidFill>
                  <a:srgbClr val="A20000"/>
                </a:solidFill>
                <a:latin typeface="Comic Sans MS" panose="030F0702030302020204" pitchFamily="66" charset="0"/>
                <a:ea typeface="+mj-ea"/>
                <a:cs typeface="+mj-cs"/>
              </a:rPr>
              <a:t>using </a:t>
            </a:r>
            <a:r>
              <a:rPr lang="en-US" altLang="et-EE" sz="2800" u="sng" dirty="0" smtClean="0">
                <a:solidFill>
                  <a:srgbClr val="A20000"/>
                </a:solidFill>
                <a:latin typeface="Comic Sans MS" panose="030F0702030302020204" pitchFamily="66" charset="0"/>
                <a:ea typeface="+mj-ea"/>
                <a:cs typeface="+mj-cs"/>
              </a:rPr>
              <a:t>an integer signal</a:t>
            </a:r>
            <a:r>
              <a:rPr lang="et-EE" altLang="et-EE" sz="2800" u="sng" noProof="0" dirty="0" smtClean="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10" name="TextBox 9"/>
          <p:cNvSpPr txBox="1"/>
          <p:nvPr/>
        </p:nvSpPr>
        <p:spPr>
          <a:xfrm>
            <a:off x="533400" y="1295400"/>
            <a:ext cx="8229600" cy="5262979"/>
          </a:xfrm>
          <a:prstGeom prst="rect">
            <a:avLst/>
          </a:prstGeom>
          <a:noFill/>
        </p:spPr>
        <p:txBody>
          <a:bodyPr wrap="square" rtlCol="0">
            <a:spAutoFit/>
          </a:bodyPr>
          <a:lstStyle/>
          <a:p>
            <a:r>
              <a:rPr lang="en-GB" sz="2400" dirty="0" err="1" smtClean="0"/>
              <a:t>cnt_int</a:t>
            </a:r>
            <a:r>
              <a:rPr lang="en-GB" sz="2400" dirty="0" smtClean="0"/>
              <a:t>: </a:t>
            </a:r>
            <a:r>
              <a:rPr lang="en-GB" sz="2400" b="1" dirty="0" smtClean="0"/>
              <a:t>process </a:t>
            </a:r>
            <a:r>
              <a:rPr lang="en-GB" sz="2400" dirty="0" smtClean="0"/>
              <a:t>(</a:t>
            </a:r>
            <a:r>
              <a:rPr lang="en-GB" sz="2400" dirty="0" err="1" smtClean="0"/>
              <a:t>clk</a:t>
            </a:r>
            <a:r>
              <a:rPr lang="en-GB" sz="2400" dirty="0" smtClean="0"/>
              <a:t>, </a:t>
            </a:r>
            <a:r>
              <a:rPr lang="en-GB" sz="2400" dirty="0" err="1" smtClean="0"/>
              <a:t>reset_bar</a:t>
            </a:r>
            <a:r>
              <a:rPr lang="en-GB" sz="2400" dirty="0" smtClean="0"/>
              <a:t>)</a:t>
            </a:r>
          </a:p>
          <a:p>
            <a:r>
              <a:rPr lang="en-GB" sz="2400" b="1" dirty="0" smtClean="0"/>
              <a:t>begin</a:t>
            </a:r>
          </a:p>
          <a:p>
            <a:r>
              <a:rPr lang="en-GB" sz="2400" b="1" dirty="0" smtClean="0"/>
              <a:t>	if </a:t>
            </a:r>
            <a:r>
              <a:rPr lang="en-GB" sz="2400" dirty="0" err="1" smtClean="0"/>
              <a:t>reset_bar</a:t>
            </a:r>
            <a:r>
              <a:rPr lang="en-GB" sz="2400" dirty="0" smtClean="0"/>
              <a:t> = '0' </a:t>
            </a:r>
            <a:r>
              <a:rPr lang="en-GB" sz="2400" b="1" dirty="0" smtClean="0"/>
              <a:t>then</a:t>
            </a:r>
          </a:p>
          <a:p>
            <a:r>
              <a:rPr lang="en-GB" sz="2400" dirty="0" smtClean="0"/>
              <a:t>	</a:t>
            </a:r>
            <a:r>
              <a:rPr lang="en-GB" sz="2400" dirty="0" err="1" smtClean="0"/>
              <a:t>count_int</a:t>
            </a:r>
            <a:r>
              <a:rPr lang="en-GB" sz="2400" dirty="0" smtClean="0"/>
              <a:t> &lt;= 0;</a:t>
            </a:r>
          </a:p>
          <a:p>
            <a:r>
              <a:rPr lang="en-GB" sz="2400" b="1" dirty="0" err="1" smtClean="0"/>
              <a:t>elsif</a:t>
            </a:r>
            <a:r>
              <a:rPr lang="en-GB" sz="2400" b="1" dirty="0" smtClean="0"/>
              <a:t> </a:t>
            </a:r>
            <a:r>
              <a:rPr lang="en-GB" sz="2400" dirty="0" err="1" smtClean="0"/>
              <a:t>rising_edge</a:t>
            </a:r>
            <a:r>
              <a:rPr lang="en-GB" sz="2400" dirty="0" smtClean="0"/>
              <a:t>(</a:t>
            </a:r>
            <a:r>
              <a:rPr lang="en-GB" sz="2400" dirty="0" err="1" smtClean="0"/>
              <a:t>clk</a:t>
            </a:r>
            <a:r>
              <a:rPr lang="en-GB" sz="2400" dirty="0" smtClean="0"/>
              <a:t>)</a:t>
            </a:r>
            <a:r>
              <a:rPr lang="en-GB" sz="2400" b="1" dirty="0" smtClean="0"/>
              <a:t> then</a:t>
            </a:r>
          </a:p>
          <a:p>
            <a:r>
              <a:rPr lang="en-GB" sz="2400" b="1" dirty="0" smtClean="0"/>
              <a:t>	if </a:t>
            </a:r>
            <a:r>
              <a:rPr lang="en-GB" sz="2400" dirty="0" err="1" smtClean="0"/>
              <a:t>count_int</a:t>
            </a:r>
            <a:r>
              <a:rPr lang="en-GB" sz="2400" dirty="0" smtClean="0"/>
              <a:t> = 15 </a:t>
            </a:r>
            <a:r>
              <a:rPr lang="en-GB" sz="2400" b="1" dirty="0" smtClean="0"/>
              <a:t>then</a:t>
            </a:r>
          </a:p>
          <a:p>
            <a:r>
              <a:rPr lang="en-GB" sz="2400" dirty="0" smtClean="0"/>
              <a:t>	</a:t>
            </a:r>
            <a:r>
              <a:rPr lang="en-GB" sz="2400" dirty="0" err="1" smtClean="0"/>
              <a:t>count_int</a:t>
            </a:r>
            <a:r>
              <a:rPr lang="en-GB" sz="2400" dirty="0" smtClean="0"/>
              <a:t> &lt;= 0;</a:t>
            </a:r>
          </a:p>
          <a:p>
            <a:r>
              <a:rPr lang="en-GB" sz="2400" b="1" dirty="0" smtClean="0"/>
              <a:t>else</a:t>
            </a:r>
          </a:p>
          <a:p>
            <a:r>
              <a:rPr lang="en-GB" sz="2400" dirty="0" smtClean="0"/>
              <a:t>      </a:t>
            </a:r>
            <a:r>
              <a:rPr lang="en-GB" sz="2400" dirty="0" err="1" smtClean="0"/>
              <a:t>count_int</a:t>
            </a:r>
            <a:r>
              <a:rPr lang="en-GB" sz="2400" dirty="0" smtClean="0"/>
              <a:t> &lt;= </a:t>
            </a:r>
            <a:r>
              <a:rPr lang="en-GB" sz="2400" dirty="0" err="1" smtClean="0"/>
              <a:t>count_int</a:t>
            </a:r>
            <a:r>
              <a:rPr lang="en-GB" sz="2400" dirty="0" smtClean="0"/>
              <a:t> + 1;      --</a:t>
            </a:r>
            <a:r>
              <a:rPr lang="en-GB" sz="2400" i="1" dirty="0" smtClean="0"/>
              <a:t>read and increment </a:t>
            </a:r>
            <a:r>
              <a:rPr lang="en-GB" sz="2400" i="1" dirty="0" err="1" smtClean="0"/>
              <a:t>count_int</a:t>
            </a:r>
            <a:endParaRPr lang="en-GB" sz="2400" i="1" dirty="0" smtClean="0"/>
          </a:p>
          <a:p>
            <a:r>
              <a:rPr lang="en-GB" sz="2400" b="1" i="1" dirty="0" smtClean="0"/>
              <a:t>	</a:t>
            </a:r>
            <a:r>
              <a:rPr lang="en-GB" sz="2400" b="1" dirty="0" smtClean="0"/>
              <a:t>end if;</a:t>
            </a:r>
          </a:p>
          <a:p>
            <a:r>
              <a:rPr lang="en-GB" sz="2400" b="1" dirty="0" smtClean="0"/>
              <a:t>       end if;</a:t>
            </a:r>
          </a:p>
          <a:p>
            <a:r>
              <a:rPr lang="en-GB" sz="2400" b="1" dirty="0" smtClean="0"/>
              <a:t>    end process;</a:t>
            </a:r>
          </a:p>
          <a:p>
            <a:r>
              <a:rPr lang="en-GB" sz="2400" dirty="0" smtClean="0">
                <a:solidFill>
                  <a:srgbClr val="A20000"/>
                </a:solidFill>
              </a:rPr>
              <a:t>count &lt;= </a:t>
            </a:r>
            <a:r>
              <a:rPr lang="en-GB" sz="2400" dirty="0" err="1" smtClean="0">
                <a:solidFill>
                  <a:srgbClr val="A20000"/>
                </a:solidFill>
              </a:rPr>
              <a:t>std_logic_vector</a:t>
            </a:r>
            <a:r>
              <a:rPr lang="en-GB" sz="2400" dirty="0" smtClean="0">
                <a:solidFill>
                  <a:srgbClr val="A20000"/>
                </a:solidFill>
              </a:rPr>
              <a:t>(</a:t>
            </a:r>
            <a:r>
              <a:rPr lang="en-GB" sz="2400" dirty="0" err="1" smtClean="0">
                <a:solidFill>
                  <a:srgbClr val="A20000"/>
                </a:solidFill>
              </a:rPr>
              <a:t>to_unsigned</a:t>
            </a:r>
            <a:r>
              <a:rPr lang="en-GB" sz="2400" dirty="0" smtClean="0">
                <a:solidFill>
                  <a:srgbClr val="A20000"/>
                </a:solidFill>
              </a:rPr>
              <a:t>(count_int,4));</a:t>
            </a:r>
          </a:p>
          <a:p>
            <a:r>
              <a:rPr lang="en-GB" sz="2400" b="1" dirty="0" smtClean="0"/>
              <a:t>end </a:t>
            </a:r>
            <a:r>
              <a:rPr lang="en-GB" sz="2400" dirty="0" err="1" smtClean="0"/>
              <a:t>behav_int</a:t>
            </a:r>
            <a:r>
              <a:rPr lang="en-GB" sz="2400" dirty="0" smtClean="0"/>
              <a:t>;</a:t>
            </a:r>
            <a:endParaRPr lang="en-GB" sz="2400" dirty="0"/>
          </a:p>
        </p:txBody>
      </p:sp>
      <p:sp>
        <p:nvSpPr>
          <p:cNvPr id="6" name="Down Arrow 5"/>
          <p:cNvSpPr/>
          <p:nvPr/>
        </p:nvSpPr>
        <p:spPr>
          <a:xfrm>
            <a:off x="3048000" y="838200"/>
            <a:ext cx="6858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42550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56</a:t>
            </a:fld>
            <a:endParaRPr lang="en-US" altLang="et-EE" sz="1400" dirty="0"/>
          </a:p>
        </p:txBody>
      </p:sp>
      <p:sp>
        <p:nvSpPr>
          <p:cNvPr id="30723" name="Rectangle 9"/>
          <p:cNvSpPr>
            <a:spLocks noGrp="1" noChangeArrowheads="1"/>
          </p:cNvSpPr>
          <p:nvPr>
            <p:ph type="title"/>
          </p:nvPr>
        </p:nvSpPr>
        <p:spPr>
          <a:xfrm>
            <a:off x="304800" y="76200"/>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Counters</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566737"/>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t-EE" altLang="et-EE" sz="2800" u="sng" noProof="0" dirty="0" smtClean="0">
                <a:solidFill>
                  <a:srgbClr val="A20000"/>
                </a:solidFill>
                <a:latin typeface="Comic Sans MS" panose="030F0702030302020204" pitchFamily="66" charset="0"/>
                <a:ea typeface="+mj-ea"/>
                <a:cs typeface="+mj-cs"/>
              </a:rPr>
              <a:t>using </a:t>
            </a:r>
            <a:r>
              <a:rPr lang="en-US" altLang="et-EE" sz="2800" u="sng" dirty="0" smtClean="0">
                <a:solidFill>
                  <a:srgbClr val="A20000"/>
                </a:solidFill>
                <a:latin typeface="Comic Sans MS" panose="030F0702030302020204" pitchFamily="66" charset="0"/>
                <a:ea typeface="+mj-ea"/>
                <a:cs typeface="+mj-cs"/>
              </a:rPr>
              <a:t>an integer signal</a:t>
            </a:r>
            <a:r>
              <a:rPr lang="et-EE" altLang="et-EE" sz="2800" u="sng" noProof="0" dirty="0" smtClean="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7" name="TextBox 6"/>
          <p:cNvSpPr txBox="1"/>
          <p:nvPr/>
        </p:nvSpPr>
        <p:spPr>
          <a:xfrm>
            <a:off x="762000" y="1295400"/>
            <a:ext cx="8077200" cy="4832092"/>
          </a:xfrm>
          <a:prstGeom prst="rect">
            <a:avLst/>
          </a:prstGeom>
          <a:noFill/>
        </p:spPr>
        <p:txBody>
          <a:bodyPr wrap="square" rtlCol="0">
            <a:spAutoFit/>
          </a:bodyPr>
          <a:lstStyle/>
          <a:p>
            <a:r>
              <a:rPr lang="en-GB" sz="2200" dirty="0" smtClean="0"/>
              <a:t>Signal </a:t>
            </a:r>
            <a:r>
              <a:rPr lang="en-GB" sz="2200" i="1" dirty="0" err="1" smtClean="0"/>
              <a:t>count_int</a:t>
            </a:r>
            <a:r>
              <a:rPr lang="en-GB" sz="2200" dirty="0" smtClean="0"/>
              <a:t> is needed for two reasons. </a:t>
            </a:r>
            <a:r>
              <a:rPr lang="en-GB" sz="2200" b="1" dirty="0" smtClean="0"/>
              <a:t>First</a:t>
            </a:r>
            <a:r>
              <a:rPr lang="en-GB" sz="2200" dirty="0" smtClean="0"/>
              <a:t>, we want an integer signal so that we can use the predefined + operator. This integer signal is then converted to a </a:t>
            </a:r>
            <a:r>
              <a:rPr lang="en-GB" sz="2200" dirty="0" err="1" smtClean="0"/>
              <a:t>std_logic_vector</a:t>
            </a:r>
            <a:r>
              <a:rPr lang="en-GB" sz="2200" dirty="0" smtClean="0"/>
              <a:t> for output. </a:t>
            </a:r>
            <a:r>
              <a:rPr lang="en-GB" sz="2200" b="1" dirty="0" smtClean="0"/>
              <a:t>Second</a:t>
            </a:r>
            <a:r>
              <a:rPr lang="en-GB" sz="2200" dirty="0" smtClean="0"/>
              <a:t>, in order to increment this signal, we need to be able to read the present value of the counter. We can’t read that value directly from count, because count is a mode out port.</a:t>
            </a:r>
          </a:p>
          <a:p>
            <a:r>
              <a:rPr lang="en-GB" sz="2200" dirty="0" smtClean="0"/>
              <a:t>The concurrent assignment statement</a:t>
            </a:r>
          </a:p>
          <a:p>
            <a:r>
              <a:rPr lang="en-GB" sz="2200" b="1" dirty="0" smtClean="0"/>
              <a:t>count &lt;= </a:t>
            </a:r>
            <a:r>
              <a:rPr lang="en-GB" sz="2200" b="1" dirty="0" err="1" smtClean="0"/>
              <a:t>std_logic_vector</a:t>
            </a:r>
            <a:r>
              <a:rPr lang="en-GB" sz="2200" b="1" dirty="0" smtClean="0"/>
              <a:t>(</a:t>
            </a:r>
            <a:r>
              <a:rPr lang="en-GB" sz="2200" b="1" dirty="0" err="1" smtClean="0"/>
              <a:t>to_unsigned</a:t>
            </a:r>
            <a:r>
              <a:rPr lang="en-GB" sz="2200" b="1" dirty="0" smtClean="0"/>
              <a:t>(count_int,4));</a:t>
            </a:r>
          </a:p>
          <a:p>
            <a:r>
              <a:rPr lang="en-GB" sz="2200" dirty="0" smtClean="0"/>
              <a:t>first uses the function </a:t>
            </a:r>
            <a:r>
              <a:rPr lang="en-GB" sz="2200" dirty="0" err="1" smtClean="0"/>
              <a:t>to_unsigned</a:t>
            </a:r>
            <a:r>
              <a:rPr lang="en-GB" sz="2200" dirty="0" smtClean="0"/>
              <a:t> to convert integer signal </a:t>
            </a:r>
            <a:r>
              <a:rPr lang="en-GB" sz="2200" i="1" dirty="0" err="1" smtClean="0"/>
              <a:t>count_int</a:t>
            </a:r>
            <a:r>
              <a:rPr lang="en-GB" sz="2200" i="1" dirty="0" smtClean="0"/>
              <a:t> </a:t>
            </a:r>
            <a:r>
              <a:rPr lang="en-GB" sz="2200" dirty="0" smtClean="0"/>
              <a:t>into a 4-bit unsigned vector. The value returned by this function is then converted to type </a:t>
            </a:r>
            <a:r>
              <a:rPr lang="en-GB" sz="2200" dirty="0" err="1" smtClean="0"/>
              <a:t>std_logic_vector</a:t>
            </a:r>
            <a:r>
              <a:rPr lang="en-GB" sz="2200" dirty="0" smtClean="0"/>
              <a:t> and assigned to output count. Since this assignment statement is a </a:t>
            </a:r>
            <a:r>
              <a:rPr lang="en-GB" sz="2200" b="1" dirty="0" smtClean="0"/>
              <a:t>concurrent function call</a:t>
            </a:r>
            <a:r>
              <a:rPr lang="en-GB" sz="2200" dirty="0" smtClean="0"/>
              <a:t>, it executes anytime there is an event on the parameter </a:t>
            </a:r>
            <a:r>
              <a:rPr lang="en-GB" sz="2200" i="1" dirty="0" err="1" smtClean="0"/>
              <a:t>count_int</a:t>
            </a:r>
            <a:r>
              <a:rPr lang="en-GB" sz="2200" dirty="0" smtClean="0"/>
              <a:t> of the function </a:t>
            </a:r>
            <a:r>
              <a:rPr lang="en-GB" sz="2200" dirty="0" err="1" smtClean="0"/>
              <a:t>to_unsigned</a:t>
            </a:r>
            <a:r>
              <a:rPr lang="en-GB" sz="2200" dirty="0" smtClean="0"/>
              <a:t>.</a:t>
            </a:r>
            <a:endParaRPr lang="en-GB" sz="2200" dirty="0"/>
          </a:p>
        </p:txBody>
      </p:sp>
    </p:spTree>
    <p:extLst>
      <p:ext uri="{BB962C8B-B14F-4D97-AF65-F5344CB8AC3E}">
        <p14:creationId xmlns:p14="http://schemas.microsoft.com/office/powerpoint/2010/main" val="34778470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57</a:t>
            </a:fld>
            <a:endParaRPr lang="en-US" altLang="et-EE" sz="1400" dirty="0"/>
          </a:p>
        </p:txBody>
      </p:sp>
      <p:sp>
        <p:nvSpPr>
          <p:cNvPr id="30723" name="Rectangle 9"/>
          <p:cNvSpPr>
            <a:spLocks noGrp="1" noChangeArrowheads="1"/>
          </p:cNvSpPr>
          <p:nvPr>
            <p:ph type="title"/>
          </p:nvPr>
        </p:nvSpPr>
        <p:spPr>
          <a:xfrm>
            <a:off x="304800" y="119063"/>
            <a:ext cx="8577263" cy="641350"/>
          </a:xfrm>
        </p:spPr>
        <p:txBody>
          <a:bodyPr anchor="ctr">
            <a:noAutofit/>
          </a:bodyPr>
          <a:lstStyle/>
          <a:p>
            <a:pPr algn="r"/>
            <a:r>
              <a:rPr lang="en-US" altLang="et-EE" sz="3200" u="sng" dirty="0" smtClean="0">
                <a:solidFill>
                  <a:srgbClr val="A20000"/>
                </a:solidFill>
                <a:latin typeface="Comic Sans MS" panose="030F0702030302020204" pitchFamily="66" charset="0"/>
              </a:rPr>
              <a:t>Counter</a:t>
            </a:r>
            <a:endParaRPr lang="en-US" altLang="et-EE" sz="3200" u="sng" dirty="0">
              <a:solidFill>
                <a:srgbClr val="A20000"/>
              </a:solidFill>
              <a:latin typeface="Comic Sans MS" panose="030F0702030302020204" pitchFamily="66" charset="0"/>
            </a:endParaRPr>
          </a:p>
        </p:txBody>
      </p:sp>
      <p:sp>
        <p:nvSpPr>
          <p:cNvPr id="9" name="Rectangle 9"/>
          <p:cNvSpPr txBox="1">
            <a:spLocks noChangeArrowheads="1"/>
          </p:cNvSpPr>
          <p:nvPr/>
        </p:nvSpPr>
        <p:spPr>
          <a:xfrm>
            <a:off x="457200" y="609600"/>
            <a:ext cx="8577263" cy="64135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t-EE" sz="2800" u="sng" dirty="0" smtClean="0">
                <a:solidFill>
                  <a:srgbClr val="A20000"/>
                </a:solidFill>
                <a:latin typeface="Comic Sans MS" panose="030F0702030302020204" pitchFamily="66" charset="0"/>
                <a:ea typeface="+mj-ea"/>
                <a:cs typeface="+mj-cs"/>
              </a:rPr>
              <a:t>using unsigned signal </a:t>
            </a:r>
            <a:r>
              <a:rPr lang="et-EE" altLang="et-EE" sz="2800" u="sng" noProof="0" dirty="0" smtClean="0">
                <a:solidFill>
                  <a:srgbClr val="A20000"/>
                </a:solidFill>
                <a:latin typeface="Comic Sans MS" panose="030F0702030302020204" pitchFamily="66" charset="0"/>
                <a:ea typeface="+mj-ea"/>
                <a:cs typeface="+mj-cs"/>
              </a:rPr>
              <a:t> </a:t>
            </a:r>
            <a:endParaRPr kumimoji="0" lang="en-US" altLang="et-EE" sz="2800" b="0" i="0" u="sng" strike="noStrike" kern="1200" cap="none" spc="0" normalizeH="0" baseline="0" noProof="0" dirty="0">
              <a:ln>
                <a:noFill/>
              </a:ln>
              <a:solidFill>
                <a:srgbClr val="A20000"/>
              </a:solidFill>
              <a:effectLst/>
              <a:uLnTx/>
              <a:uFillTx/>
              <a:latin typeface="Comic Sans MS" panose="030F0702030302020204" pitchFamily="66" charset="0"/>
              <a:ea typeface="+mj-ea"/>
              <a:cs typeface="+mj-cs"/>
            </a:endParaRPr>
          </a:p>
        </p:txBody>
      </p:sp>
      <p:sp>
        <p:nvSpPr>
          <p:cNvPr id="6" name="TextBox 5"/>
          <p:cNvSpPr txBox="1"/>
          <p:nvPr/>
        </p:nvSpPr>
        <p:spPr>
          <a:xfrm>
            <a:off x="152400" y="152400"/>
            <a:ext cx="8001000" cy="5632311"/>
          </a:xfrm>
          <a:prstGeom prst="rect">
            <a:avLst/>
          </a:prstGeom>
          <a:noFill/>
        </p:spPr>
        <p:txBody>
          <a:bodyPr wrap="square" rtlCol="0">
            <a:spAutoFit/>
          </a:bodyPr>
          <a:lstStyle/>
          <a:p>
            <a:r>
              <a:rPr lang="en-GB" sz="2000" b="1" dirty="0" smtClean="0"/>
              <a:t>library </a:t>
            </a:r>
            <a:r>
              <a:rPr lang="en-GB" sz="2000" dirty="0" err="1" smtClean="0"/>
              <a:t>ieee</a:t>
            </a:r>
            <a:r>
              <a:rPr lang="en-GB" sz="2000" dirty="0" smtClean="0"/>
              <a:t>;</a:t>
            </a:r>
          </a:p>
          <a:p>
            <a:r>
              <a:rPr lang="en-GB" sz="2000" dirty="0" smtClean="0"/>
              <a:t>use ieee.std_logic_1164.</a:t>
            </a:r>
            <a:r>
              <a:rPr lang="en-GB" sz="2000" b="1" dirty="0" smtClean="0"/>
              <a:t>all;</a:t>
            </a:r>
          </a:p>
          <a:p>
            <a:r>
              <a:rPr lang="en-GB" sz="2000" b="1" dirty="0" smtClean="0">
                <a:solidFill>
                  <a:srgbClr val="A20000"/>
                </a:solidFill>
              </a:rPr>
              <a:t>use </a:t>
            </a:r>
            <a:r>
              <a:rPr lang="en-GB" sz="2000" dirty="0" err="1" smtClean="0">
                <a:solidFill>
                  <a:srgbClr val="A20000"/>
                </a:solidFill>
              </a:rPr>
              <a:t>ieee.numeric_std.</a:t>
            </a:r>
            <a:r>
              <a:rPr lang="en-GB" sz="2000" b="1" dirty="0" err="1" smtClean="0">
                <a:solidFill>
                  <a:srgbClr val="A20000"/>
                </a:solidFill>
              </a:rPr>
              <a:t>all</a:t>
            </a:r>
            <a:r>
              <a:rPr lang="en-GB" sz="2000" b="1" dirty="0" smtClean="0">
                <a:solidFill>
                  <a:srgbClr val="A20000"/>
                </a:solidFill>
              </a:rPr>
              <a:t>;</a:t>
            </a:r>
          </a:p>
          <a:p>
            <a:r>
              <a:rPr lang="en-GB" sz="2000" b="1" dirty="0" smtClean="0"/>
              <a:t>entity </a:t>
            </a:r>
            <a:r>
              <a:rPr lang="en-GB" sz="2000" dirty="0" smtClean="0"/>
              <a:t>counter_4bit</a:t>
            </a:r>
            <a:r>
              <a:rPr lang="en-GB" sz="2000" b="1" dirty="0" smtClean="0"/>
              <a:t> is</a:t>
            </a:r>
          </a:p>
          <a:p>
            <a:r>
              <a:rPr lang="en-GB" sz="2000" b="1" dirty="0" smtClean="0"/>
              <a:t>	port </a:t>
            </a:r>
            <a:r>
              <a:rPr lang="en-GB" sz="2000" dirty="0" smtClean="0"/>
              <a:t>(</a:t>
            </a:r>
            <a:r>
              <a:rPr lang="en-GB" sz="2000" dirty="0" err="1" smtClean="0"/>
              <a:t>clk</a:t>
            </a:r>
            <a:r>
              <a:rPr lang="en-GB" sz="2000" dirty="0" smtClean="0"/>
              <a:t>, </a:t>
            </a:r>
            <a:r>
              <a:rPr lang="en-GB" sz="2000" dirty="0" err="1" smtClean="0"/>
              <a:t>reset_bar</a:t>
            </a:r>
            <a:r>
              <a:rPr lang="en-GB" sz="2000" dirty="0" smtClean="0"/>
              <a:t>: </a:t>
            </a:r>
            <a:r>
              <a:rPr lang="en-GB" sz="2000" b="1" dirty="0" smtClean="0"/>
              <a:t>in </a:t>
            </a:r>
            <a:r>
              <a:rPr lang="en-GB" sz="2000" dirty="0" err="1" smtClean="0"/>
              <a:t>std_logic</a:t>
            </a:r>
            <a:r>
              <a:rPr lang="en-GB" sz="2000" dirty="0" smtClean="0"/>
              <a:t>;</a:t>
            </a:r>
          </a:p>
          <a:p>
            <a:r>
              <a:rPr lang="en-GB" sz="2000" dirty="0" smtClean="0"/>
              <a:t>	count: </a:t>
            </a:r>
            <a:r>
              <a:rPr lang="en-GB" sz="2000" b="1" dirty="0" smtClean="0"/>
              <a:t>out </a:t>
            </a:r>
            <a:r>
              <a:rPr lang="en-GB" sz="2000" dirty="0" err="1" smtClean="0"/>
              <a:t>std_logic_vector</a:t>
            </a:r>
            <a:r>
              <a:rPr lang="en-GB" sz="2000" dirty="0" smtClean="0"/>
              <a:t> (3</a:t>
            </a:r>
            <a:r>
              <a:rPr lang="en-GB" sz="2000" b="1" dirty="0" smtClean="0"/>
              <a:t> </a:t>
            </a:r>
            <a:r>
              <a:rPr lang="en-GB" sz="2000" b="1" dirty="0" err="1" smtClean="0"/>
              <a:t>downto</a:t>
            </a:r>
            <a:r>
              <a:rPr lang="en-GB" sz="2000" b="1" dirty="0" smtClean="0"/>
              <a:t> </a:t>
            </a:r>
            <a:r>
              <a:rPr lang="en-GB" sz="2000" dirty="0" smtClean="0"/>
              <a:t>0));</a:t>
            </a:r>
          </a:p>
          <a:p>
            <a:r>
              <a:rPr lang="en-GB" sz="2000" b="1" dirty="0" smtClean="0"/>
              <a:t>end </a:t>
            </a:r>
            <a:r>
              <a:rPr lang="en-GB" sz="2000" dirty="0" smtClean="0"/>
              <a:t>counter_4bit;</a:t>
            </a:r>
          </a:p>
          <a:p>
            <a:r>
              <a:rPr lang="en-GB" sz="2000" b="1" dirty="0" smtClean="0"/>
              <a:t>architecture </a:t>
            </a:r>
            <a:r>
              <a:rPr lang="en-GB" sz="2000" dirty="0" err="1" smtClean="0"/>
              <a:t>behav_us</a:t>
            </a:r>
            <a:r>
              <a:rPr lang="en-GB" sz="2000" b="1" dirty="0" smtClean="0"/>
              <a:t> of </a:t>
            </a:r>
            <a:r>
              <a:rPr lang="en-GB" sz="2000" dirty="0" smtClean="0"/>
              <a:t>counter_4bit</a:t>
            </a:r>
            <a:r>
              <a:rPr lang="en-GB" sz="2000" b="1" dirty="0" smtClean="0"/>
              <a:t> is</a:t>
            </a:r>
          </a:p>
          <a:p>
            <a:r>
              <a:rPr lang="en-GB" sz="2000" b="1" dirty="0" smtClean="0"/>
              <a:t>	signal </a:t>
            </a:r>
            <a:r>
              <a:rPr lang="en-GB" sz="2000" dirty="0" err="1" smtClean="0"/>
              <a:t>count_us</a:t>
            </a:r>
            <a:r>
              <a:rPr lang="en-GB" sz="2000" dirty="0" smtClean="0"/>
              <a:t> : unsigned(3</a:t>
            </a:r>
            <a:r>
              <a:rPr lang="en-GB" sz="2000" b="1" dirty="0" smtClean="0"/>
              <a:t> </a:t>
            </a:r>
            <a:r>
              <a:rPr lang="en-GB" sz="2000" b="1" dirty="0" err="1" smtClean="0"/>
              <a:t>downto</a:t>
            </a:r>
            <a:r>
              <a:rPr lang="en-GB" sz="2000" b="1" dirty="0" smtClean="0"/>
              <a:t> </a:t>
            </a:r>
            <a:r>
              <a:rPr lang="en-GB" sz="2000" dirty="0" smtClean="0"/>
              <a:t>0);</a:t>
            </a:r>
          </a:p>
          <a:p>
            <a:r>
              <a:rPr lang="en-GB" sz="2000" b="1" dirty="0" smtClean="0"/>
              <a:t>begin</a:t>
            </a:r>
          </a:p>
          <a:p>
            <a:r>
              <a:rPr lang="en-GB" sz="2000" dirty="0" smtClean="0"/>
              <a:t>	</a:t>
            </a:r>
            <a:r>
              <a:rPr lang="en-GB" sz="2000" dirty="0" err="1" smtClean="0"/>
              <a:t>cnt_us</a:t>
            </a:r>
            <a:r>
              <a:rPr lang="en-GB" sz="2000" dirty="0" smtClean="0"/>
              <a:t>: </a:t>
            </a:r>
            <a:r>
              <a:rPr lang="en-GB" sz="2000" b="1" dirty="0" smtClean="0"/>
              <a:t>process </a:t>
            </a:r>
            <a:r>
              <a:rPr lang="en-GB" sz="2000" dirty="0" smtClean="0"/>
              <a:t>(</a:t>
            </a:r>
            <a:r>
              <a:rPr lang="en-GB" sz="2000" dirty="0" err="1" smtClean="0"/>
              <a:t>clk</a:t>
            </a:r>
            <a:r>
              <a:rPr lang="en-GB" sz="2000" dirty="0" smtClean="0"/>
              <a:t>, </a:t>
            </a:r>
            <a:r>
              <a:rPr lang="en-GB" sz="2000" dirty="0" err="1" smtClean="0"/>
              <a:t>reset_bar</a:t>
            </a:r>
            <a:r>
              <a:rPr lang="en-GB" sz="2000" dirty="0" smtClean="0"/>
              <a:t>)</a:t>
            </a:r>
          </a:p>
          <a:p>
            <a:r>
              <a:rPr lang="en-GB" sz="2000" b="1" dirty="0" smtClean="0"/>
              <a:t>	begin</a:t>
            </a:r>
          </a:p>
          <a:p>
            <a:r>
              <a:rPr lang="en-GB" sz="2000" b="1" dirty="0" smtClean="0"/>
              <a:t>	    if </a:t>
            </a:r>
            <a:r>
              <a:rPr lang="en-GB" sz="2000" dirty="0" err="1" smtClean="0"/>
              <a:t>reset_bar</a:t>
            </a:r>
            <a:r>
              <a:rPr lang="en-GB" sz="2000" dirty="0" smtClean="0"/>
              <a:t> = '0' </a:t>
            </a:r>
            <a:r>
              <a:rPr lang="en-GB" sz="2000" b="1" dirty="0" smtClean="0"/>
              <a:t>then </a:t>
            </a:r>
            <a:r>
              <a:rPr lang="en-GB" sz="2000" dirty="0" err="1" smtClean="0"/>
              <a:t>count_us</a:t>
            </a:r>
            <a:r>
              <a:rPr lang="en-GB" sz="2000" dirty="0" smtClean="0"/>
              <a:t> &lt;= "0000";</a:t>
            </a:r>
          </a:p>
          <a:p>
            <a:r>
              <a:rPr lang="en-GB" sz="2000" b="1" dirty="0" smtClean="0"/>
              <a:t>	    </a:t>
            </a:r>
            <a:r>
              <a:rPr lang="en-GB" sz="2000" b="1" dirty="0" err="1" smtClean="0"/>
              <a:t>elsif</a:t>
            </a:r>
            <a:r>
              <a:rPr lang="en-GB" sz="2000" b="1" dirty="0" smtClean="0"/>
              <a:t> </a:t>
            </a:r>
            <a:r>
              <a:rPr lang="en-GB" sz="2000" dirty="0" err="1" smtClean="0"/>
              <a:t>rising_edge</a:t>
            </a:r>
            <a:r>
              <a:rPr lang="en-GB" sz="2000" dirty="0" smtClean="0"/>
              <a:t>(</a:t>
            </a:r>
            <a:r>
              <a:rPr lang="en-GB" sz="2000" dirty="0" err="1" smtClean="0"/>
              <a:t>clk</a:t>
            </a:r>
            <a:r>
              <a:rPr lang="en-GB" sz="2000" dirty="0" smtClean="0"/>
              <a:t>)</a:t>
            </a:r>
            <a:r>
              <a:rPr lang="en-GB" sz="2000" b="1" dirty="0" smtClean="0"/>
              <a:t> then </a:t>
            </a:r>
            <a:r>
              <a:rPr lang="en-GB" sz="2000" dirty="0" err="1" smtClean="0"/>
              <a:t>count_us</a:t>
            </a:r>
            <a:r>
              <a:rPr lang="en-GB" sz="2000" dirty="0" smtClean="0"/>
              <a:t> &lt;= </a:t>
            </a:r>
            <a:r>
              <a:rPr lang="en-GB" sz="2000" dirty="0" err="1" smtClean="0"/>
              <a:t>count_us</a:t>
            </a:r>
            <a:r>
              <a:rPr lang="en-GB" sz="2000" dirty="0" smtClean="0"/>
              <a:t> + 1;</a:t>
            </a:r>
          </a:p>
          <a:p>
            <a:r>
              <a:rPr lang="en-GB" sz="2000" b="1" dirty="0" smtClean="0"/>
              <a:t>	    end if;</a:t>
            </a:r>
          </a:p>
          <a:p>
            <a:r>
              <a:rPr lang="en-GB" sz="2000" b="1" dirty="0" smtClean="0"/>
              <a:t>	end process;</a:t>
            </a:r>
          </a:p>
          <a:p>
            <a:r>
              <a:rPr lang="en-GB" sz="2000" dirty="0" smtClean="0"/>
              <a:t>	</a:t>
            </a:r>
            <a:r>
              <a:rPr lang="en-GB" sz="2000" dirty="0" smtClean="0">
                <a:solidFill>
                  <a:srgbClr val="A20000"/>
                </a:solidFill>
              </a:rPr>
              <a:t>count &lt;= </a:t>
            </a:r>
            <a:r>
              <a:rPr lang="en-GB" sz="2000" dirty="0" err="1" smtClean="0">
                <a:solidFill>
                  <a:srgbClr val="A20000"/>
                </a:solidFill>
              </a:rPr>
              <a:t>std_logic_vector</a:t>
            </a:r>
            <a:r>
              <a:rPr lang="en-GB" sz="2000" dirty="0" smtClean="0">
                <a:solidFill>
                  <a:srgbClr val="A20000"/>
                </a:solidFill>
              </a:rPr>
              <a:t>(</a:t>
            </a:r>
            <a:r>
              <a:rPr lang="en-GB" sz="2000" dirty="0" err="1" smtClean="0">
                <a:solidFill>
                  <a:srgbClr val="A20000"/>
                </a:solidFill>
              </a:rPr>
              <a:t>count_us</a:t>
            </a:r>
            <a:r>
              <a:rPr lang="en-GB" sz="2000" dirty="0" smtClean="0">
                <a:solidFill>
                  <a:srgbClr val="A20000"/>
                </a:solidFill>
              </a:rPr>
              <a:t>);</a:t>
            </a:r>
          </a:p>
          <a:p>
            <a:r>
              <a:rPr lang="en-GB" sz="2000" b="1" dirty="0" smtClean="0"/>
              <a:t>end </a:t>
            </a:r>
            <a:r>
              <a:rPr lang="en-GB" sz="2000" dirty="0" err="1" smtClean="0"/>
              <a:t>behav_us</a:t>
            </a:r>
            <a:r>
              <a:rPr lang="en-GB" sz="2000" dirty="0" smtClean="0"/>
              <a:t>;</a:t>
            </a:r>
            <a:endParaRPr lang="en-GB" sz="2000" dirty="0">
              <a:latin typeface="Arial" pitchFamily="34" charset="0"/>
              <a:cs typeface="Arial" pitchFamily="34" charset="0"/>
            </a:endParaRPr>
          </a:p>
        </p:txBody>
      </p:sp>
      <p:sp>
        <p:nvSpPr>
          <p:cNvPr id="7" name="TextBox 6"/>
          <p:cNvSpPr txBox="1"/>
          <p:nvPr/>
        </p:nvSpPr>
        <p:spPr>
          <a:xfrm>
            <a:off x="2057400" y="5486400"/>
            <a:ext cx="6858000" cy="1200329"/>
          </a:xfrm>
          <a:prstGeom prst="rect">
            <a:avLst/>
          </a:prstGeom>
          <a:noFill/>
          <a:ln w="12700">
            <a:solidFill>
              <a:schemeClr val="tx1"/>
            </a:solidFill>
          </a:ln>
        </p:spPr>
        <p:txBody>
          <a:bodyPr wrap="square" rtlCol="0">
            <a:spAutoFit/>
          </a:bodyPr>
          <a:lstStyle/>
          <a:p>
            <a:r>
              <a:rPr lang="en-GB" dirty="0" smtClean="0"/>
              <a:t>An advantage of using an unsigned type in a binary counter is that we do not have to check whether the count is at its maximum value to force it to 0 on the next count. An unsigned vector naturally rolls over to 0 on the next count after it has reached all 1s or (2</a:t>
            </a:r>
            <a:r>
              <a:rPr lang="en-GB" sz="2400" i="1" baseline="30000" dirty="0" smtClean="0"/>
              <a:t>n</a:t>
            </a:r>
            <a:r>
              <a:rPr lang="en-GB" i="1" dirty="0" smtClean="0"/>
              <a:t> – 1).</a:t>
            </a:r>
            <a:endParaRPr lang="en-GB" dirty="0"/>
          </a:p>
        </p:txBody>
      </p:sp>
    </p:spTree>
    <p:extLst>
      <p:ext uri="{BB962C8B-B14F-4D97-AF65-F5344CB8AC3E}">
        <p14:creationId xmlns:p14="http://schemas.microsoft.com/office/powerpoint/2010/main" val="139308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6</a:t>
            </a:fld>
            <a:endParaRPr lang="en-US" altLang="et-EE" sz="1400" dirty="0"/>
          </a:p>
        </p:txBody>
      </p:sp>
      <p:sp>
        <p:nvSpPr>
          <p:cNvPr id="30723" name="Rectangle 9"/>
          <p:cNvSpPr>
            <a:spLocks noGrp="1" noChangeArrowheads="1"/>
          </p:cNvSpPr>
          <p:nvPr>
            <p:ph type="title"/>
          </p:nvPr>
        </p:nvSpPr>
        <p:spPr>
          <a:xfrm>
            <a:off x="533400" y="152400"/>
            <a:ext cx="8293100" cy="641350"/>
          </a:xfrm>
        </p:spPr>
        <p:txBody>
          <a:bodyPr anchor="ctr">
            <a:noAutofit/>
          </a:bodyPr>
          <a:lstStyle/>
          <a:p>
            <a:pPr algn="r" eaLnBrk="1" hangingPunct="1"/>
            <a:r>
              <a:rPr lang="en-US" altLang="et-EE" sz="3200" u="sng" dirty="0" smtClean="0">
                <a:solidFill>
                  <a:srgbClr val="A20000"/>
                </a:solidFill>
                <a:latin typeface="Comic Sans MS" panose="030F0702030302020204" pitchFamily="66" charset="0"/>
              </a:rPr>
              <a:t>Latch versus flip-flop </a:t>
            </a:r>
          </a:p>
        </p:txBody>
      </p:sp>
      <p:sp>
        <p:nvSpPr>
          <p:cNvPr id="30724" name="Text Box 13"/>
          <p:cNvSpPr txBox="1">
            <a:spLocks noChangeArrowheads="1"/>
          </p:cNvSpPr>
          <p:nvPr/>
        </p:nvSpPr>
        <p:spPr bwMode="auto">
          <a:xfrm>
            <a:off x="549275" y="1020425"/>
            <a:ext cx="82518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en-GB" sz="2400" dirty="0" smtClean="0"/>
              <a:t>A memory element is categorized as either a latch or a flip-flop, based on to which characteristic of its clock signal it is sensitive. </a:t>
            </a:r>
          </a:p>
          <a:p>
            <a:r>
              <a:rPr lang="en-GB" sz="2400" dirty="0" smtClean="0"/>
              <a:t>The primary difference between the two is that a latch’s state can be changed by its synchronous inputs during the entire time its clock is asserted. In contrast, a flip-flop’s state can be changed by its synchronous inputs only at the edge of a clock pulse. Flip-flops are used much more extensively as</a:t>
            </a:r>
          </a:p>
          <a:p>
            <a:r>
              <a:rPr lang="en-GB" sz="2400" dirty="0" smtClean="0"/>
              <a:t>memory elements in designs than are latches.</a:t>
            </a:r>
            <a:endParaRPr lang="en-US" altLang="et-EE" sz="2400" dirty="0"/>
          </a:p>
        </p:txBody>
      </p:sp>
      <p:sp>
        <p:nvSpPr>
          <p:cNvPr id="30725" name="Text Box 1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Tree>
    <p:extLst>
      <p:ext uri="{BB962C8B-B14F-4D97-AF65-F5344CB8AC3E}">
        <p14:creationId xmlns:p14="http://schemas.microsoft.com/office/powerpoint/2010/main" val="2182245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7</a:t>
            </a:fld>
            <a:endParaRPr lang="en-US" altLang="et-EE" sz="1400" dirty="0"/>
          </a:p>
        </p:txBody>
      </p:sp>
      <p:sp>
        <p:nvSpPr>
          <p:cNvPr id="30723" name="Rectangle 9"/>
          <p:cNvSpPr>
            <a:spLocks noGrp="1" noChangeArrowheads="1"/>
          </p:cNvSpPr>
          <p:nvPr>
            <p:ph type="title"/>
          </p:nvPr>
        </p:nvSpPr>
        <p:spPr>
          <a:xfrm>
            <a:off x="533400" y="152400"/>
            <a:ext cx="8293100" cy="641350"/>
          </a:xfrm>
        </p:spPr>
        <p:txBody>
          <a:bodyPr anchor="ctr">
            <a:noAutofit/>
          </a:bodyPr>
          <a:lstStyle/>
          <a:p>
            <a:pPr algn="r" eaLnBrk="1" hangingPunct="1"/>
            <a:r>
              <a:rPr lang="en-US" altLang="et-EE" sz="3200" u="sng" dirty="0" smtClean="0">
                <a:solidFill>
                  <a:srgbClr val="A20000"/>
                </a:solidFill>
                <a:latin typeface="Comic Sans MS" panose="030F0702030302020204" pitchFamily="66" charset="0"/>
              </a:rPr>
              <a:t>Latch versus flip-flop </a:t>
            </a:r>
          </a:p>
        </p:txBody>
      </p:sp>
      <p:sp>
        <p:nvSpPr>
          <p:cNvPr id="30724" name="Text Box 13"/>
          <p:cNvSpPr txBox="1">
            <a:spLocks noChangeArrowheads="1"/>
          </p:cNvSpPr>
          <p:nvPr/>
        </p:nvSpPr>
        <p:spPr bwMode="auto">
          <a:xfrm>
            <a:off x="549275" y="762000"/>
            <a:ext cx="44799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en-GB" sz="2200" dirty="0" smtClean="0">
                <a:latin typeface="Arial" pitchFamily="34" charset="0"/>
                <a:cs typeface="Arial" pitchFamily="34" charset="0"/>
              </a:rPr>
              <a:t>When a positive-level D latch’s clock input (CLK) is a 1, its Q output value follows its D input value. Under this clock condition, any change at D appears at Q. The input data is said to “flow through” to the output, and the latch is termed </a:t>
            </a:r>
            <a:r>
              <a:rPr lang="en-GB" sz="2200" i="1" dirty="0" smtClean="0">
                <a:latin typeface="Arial" pitchFamily="34" charset="0"/>
                <a:cs typeface="Arial" pitchFamily="34" charset="0"/>
              </a:rPr>
              <a:t>transparent. That is, the output tracks the input. </a:t>
            </a:r>
            <a:endParaRPr lang="en-US" altLang="et-EE" sz="2200" dirty="0">
              <a:latin typeface="Arial" pitchFamily="34" charset="0"/>
              <a:cs typeface="Arial" pitchFamily="34" charset="0"/>
            </a:endParaRPr>
          </a:p>
        </p:txBody>
      </p:sp>
      <p:sp>
        <p:nvSpPr>
          <p:cNvPr id="30725" name="Text Box 1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pic>
        <p:nvPicPr>
          <p:cNvPr id="6" name="Picture 4" descr="AAIJCPW0"/>
          <p:cNvPicPr>
            <a:picLocks noChangeAspect="1" noChangeArrowheads="1"/>
          </p:cNvPicPr>
          <p:nvPr/>
        </p:nvPicPr>
        <p:blipFill>
          <a:blip r:embed="rId3" cstate="print"/>
          <a:srcRect/>
          <a:stretch>
            <a:fillRect/>
          </a:stretch>
        </p:blipFill>
        <p:spPr bwMode="auto">
          <a:xfrm>
            <a:off x="1371600" y="4100422"/>
            <a:ext cx="6553200" cy="2300378"/>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5486400" y="1143000"/>
            <a:ext cx="2667000" cy="2499000"/>
          </a:xfrm>
          <a:prstGeom prst="rect">
            <a:avLst/>
          </a:prstGeom>
          <a:noFill/>
          <a:ln w="9525">
            <a:noFill/>
            <a:miter lim="800000"/>
            <a:headEnd/>
            <a:tailEnd/>
          </a:ln>
        </p:spPr>
      </p:pic>
    </p:spTree>
    <p:extLst>
      <p:ext uri="{BB962C8B-B14F-4D97-AF65-F5344CB8AC3E}">
        <p14:creationId xmlns:p14="http://schemas.microsoft.com/office/powerpoint/2010/main" val="2182245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8</a:t>
            </a:fld>
            <a:endParaRPr lang="en-US" altLang="et-EE" sz="1400" dirty="0"/>
          </a:p>
        </p:txBody>
      </p:sp>
      <p:sp>
        <p:nvSpPr>
          <p:cNvPr id="30723" name="Rectangle 9"/>
          <p:cNvSpPr>
            <a:spLocks noGrp="1" noChangeArrowheads="1"/>
          </p:cNvSpPr>
          <p:nvPr>
            <p:ph type="title"/>
          </p:nvPr>
        </p:nvSpPr>
        <p:spPr>
          <a:xfrm>
            <a:off x="533400" y="152400"/>
            <a:ext cx="8293100" cy="641350"/>
          </a:xfrm>
        </p:spPr>
        <p:txBody>
          <a:bodyPr anchor="ctr">
            <a:noAutofit/>
          </a:bodyPr>
          <a:lstStyle/>
          <a:p>
            <a:pPr algn="r" eaLnBrk="1" hangingPunct="1"/>
            <a:r>
              <a:rPr lang="en-US" altLang="et-EE" sz="3200" u="sng" dirty="0" smtClean="0">
                <a:solidFill>
                  <a:srgbClr val="A20000"/>
                </a:solidFill>
                <a:latin typeface="Comic Sans MS" panose="030F0702030302020204" pitchFamily="66" charset="0"/>
              </a:rPr>
              <a:t>Latch versus flip-flop </a:t>
            </a:r>
          </a:p>
        </p:txBody>
      </p:sp>
      <p:sp>
        <p:nvSpPr>
          <p:cNvPr id="30724" name="Text Box 13"/>
          <p:cNvSpPr txBox="1">
            <a:spLocks noChangeArrowheads="1"/>
          </p:cNvSpPr>
          <p:nvPr/>
        </p:nvSpPr>
        <p:spPr bwMode="auto">
          <a:xfrm>
            <a:off x="549275" y="1020425"/>
            <a:ext cx="44799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en-GB" sz="2000" dirty="0" smtClean="0"/>
              <a:t>A D flip-flop is an edge-triggered memory element that transfers the value on its D input to its Q output when a triggering edge occurs at its clock input. This output value is stored until the next triggering clock edge. Thus, a D flip-flop can change its state only once during a clock cycle.</a:t>
            </a:r>
            <a:endParaRPr lang="en-US" altLang="et-EE" sz="2000" dirty="0">
              <a:latin typeface="Arial" pitchFamily="34" charset="0"/>
              <a:cs typeface="Arial" pitchFamily="34" charset="0"/>
            </a:endParaRPr>
          </a:p>
        </p:txBody>
      </p:sp>
      <p:sp>
        <p:nvSpPr>
          <p:cNvPr id="30725" name="Text Box 1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pic>
        <p:nvPicPr>
          <p:cNvPr id="2050" name="Picture 2"/>
          <p:cNvPicPr>
            <a:picLocks noChangeAspect="1" noChangeArrowheads="1"/>
          </p:cNvPicPr>
          <p:nvPr/>
        </p:nvPicPr>
        <p:blipFill>
          <a:blip r:embed="rId3" cstate="print"/>
          <a:srcRect/>
          <a:stretch>
            <a:fillRect/>
          </a:stretch>
        </p:blipFill>
        <p:spPr bwMode="auto">
          <a:xfrm>
            <a:off x="5562600" y="1143000"/>
            <a:ext cx="2438400" cy="2228850"/>
          </a:xfrm>
          <a:prstGeom prst="rect">
            <a:avLst/>
          </a:prstGeom>
          <a:noFill/>
          <a:ln w="9525">
            <a:noFill/>
            <a:miter lim="800000"/>
            <a:headEnd/>
            <a:tailEnd/>
          </a:ln>
        </p:spPr>
      </p:pic>
      <p:pic>
        <p:nvPicPr>
          <p:cNvPr id="9" name="Picture 4" descr="AAIJCQD0"/>
          <p:cNvPicPr>
            <a:picLocks noChangeAspect="1" noChangeArrowheads="1"/>
          </p:cNvPicPr>
          <p:nvPr/>
        </p:nvPicPr>
        <p:blipFill>
          <a:blip r:embed="rId4" cstate="print"/>
          <a:srcRect/>
          <a:stretch>
            <a:fillRect/>
          </a:stretch>
        </p:blipFill>
        <p:spPr bwMode="auto">
          <a:xfrm>
            <a:off x="1143000" y="4114800"/>
            <a:ext cx="6478587" cy="2274187"/>
          </a:xfrm>
          <a:prstGeom prst="rect">
            <a:avLst/>
          </a:prstGeom>
          <a:noFill/>
        </p:spPr>
      </p:pic>
    </p:spTree>
    <p:extLst>
      <p:ext uri="{BB962C8B-B14F-4D97-AF65-F5344CB8AC3E}">
        <p14:creationId xmlns:p14="http://schemas.microsoft.com/office/powerpoint/2010/main" val="2182245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9</a:t>
            </a:fld>
            <a:endParaRPr lang="en-US" altLang="et-EE" sz="1400" dirty="0"/>
          </a:p>
        </p:txBody>
      </p:sp>
      <p:sp>
        <p:nvSpPr>
          <p:cNvPr id="30723" name="Rectangle 9"/>
          <p:cNvSpPr>
            <a:spLocks noGrp="1" noChangeArrowheads="1"/>
          </p:cNvSpPr>
          <p:nvPr>
            <p:ph type="title"/>
          </p:nvPr>
        </p:nvSpPr>
        <p:spPr>
          <a:xfrm>
            <a:off x="533400" y="152400"/>
            <a:ext cx="8293100" cy="641350"/>
          </a:xfrm>
        </p:spPr>
        <p:txBody>
          <a:bodyPr anchor="ctr">
            <a:noAutofit/>
          </a:bodyPr>
          <a:lstStyle/>
          <a:p>
            <a:pPr algn="r" eaLnBrk="1" hangingPunct="1"/>
            <a:r>
              <a:rPr lang="en-US" altLang="et-EE" sz="3200" u="sng" dirty="0" smtClean="0">
                <a:solidFill>
                  <a:srgbClr val="A20000"/>
                </a:solidFill>
                <a:latin typeface="Comic Sans MS" panose="030F0702030302020204" pitchFamily="66" charset="0"/>
              </a:rPr>
              <a:t>Explicit and implicit description of memory </a:t>
            </a:r>
            <a:r>
              <a:rPr lang="en-US" altLang="et-EE" sz="3200" u="sng" dirty="0" err="1" smtClean="0">
                <a:solidFill>
                  <a:srgbClr val="A20000"/>
                </a:solidFill>
                <a:latin typeface="Comic Sans MS" panose="030F0702030302020204" pitchFamily="66" charset="0"/>
              </a:rPr>
              <a:t>elemetns</a:t>
            </a:r>
            <a:r>
              <a:rPr lang="en-US" altLang="et-EE" sz="3200" u="sng" dirty="0" smtClean="0">
                <a:solidFill>
                  <a:srgbClr val="A20000"/>
                </a:solidFill>
                <a:latin typeface="Comic Sans MS" panose="030F0702030302020204" pitchFamily="66" charset="0"/>
              </a:rPr>
              <a:t> </a:t>
            </a:r>
          </a:p>
        </p:txBody>
      </p:sp>
      <p:sp>
        <p:nvSpPr>
          <p:cNvPr id="30724" name="Text Box 13"/>
          <p:cNvSpPr txBox="1">
            <a:spLocks noChangeArrowheads="1"/>
          </p:cNvSpPr>
          <p:nvPr/>
        </p:nvSpPr>
        <p:spPr bwMode="auto">
          <a:xfrm>
            <a:off x="549275" y="1020425"/>
            <a:ext cx="82518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r>
              <a:rPr lang="en-GB" sz="2400" dirty="0" smtClean="0"/>
              <a:t>Using</a:t>
            </a:r>
            <a:r>
              <a:rPr lang="ru-RU" sz="2400" dirty="0" smtClean="0"/>
              <a:t> </a:t>
            </a:r>
            <a:r>
              <a:rPr lang="en-GB" sz="2400" dirty="0" smtClean="0"/>
              <a:t>VHDL, a memory element can be described either explicitly or implicitly. </a:t>
            </a:r>
          </a:p>
          <a:p>
            <a:r>
              <a:rPr lang="en-GB" sz="2400" dirty="0" smtClean="0"/>
              <a:t>An </a:t>
            </a:r>
            <a:r>
              <a:rPr lang="en-GB" sz="2400" dirty="0" smtClean="0">
                <a:solidFill>
                  <a:srgbClr val="A20000"/>
                </a:solidFill>
              </a:rPr>
              <a:t>explicit</a:t>
            </a:r>
            <a:r>
              <a:rPr lang="ru-RU" sz="2400" dirty="0" smtClean="0">
                <a:solidFill>
                  <a:srgbClr val="A20000"/>
                </a:solidFill>
              </a:rPr>
              <a:t> </a:t>
            </a:r>
            <a:r>
              <a:rPr lang="en-GB" sz="2400" dirty="0" smtClean="0">
                <a:solidFill>
                  <a:srgbClr val="A20000"/>
                </a:solidFill>
              </a:rPr>
              <a:t>description </a:t>
            </a:r>
            <a:r>
              <a:rPr lang="en-GB" sz="2400" dirty="0" smtClean="0"/>
              <a:t>corresponds to the </a:t>
            </a:r>
            <a:r>
              <a:rPr lang="en-GB" sz="2400" dirty="0" smtClean="0">
                <a:solidFill>
                  <a:srgbClr val="A20000"/>
                </a:solidFill>
              </a:rPr>
              <a:t>instantiation of </a:t>
            </a:r>
            <a:r>
              <a:rPr lang="en-GB" sz="2400" dirty="0" smtClean="0"/>
              <a:t>a memory</a:t>
            </a:r>
            <a:r>
              <a:rPr lang="ru-RU" sz="2400" dirty="0" smtClean="0"/>
              <a:t> </a:t>
            </a:r>
            <a:r>
              <a:rPr lang="en-GB" sz="2400" dirty="0" smtClean="0"/>
              <a:t>element </a:t>
            </a:r>
            <a:r>
              <a:rPr lang="en-GB" sz="2400" dirty="0" smtClean="0">
                <a:solidFill>
                  <a:srgbClr val="A20000"/>
                </a:solidFill>
              </a:rPr>
              <a:t>component</a:t>
            </a:r>
            <a:r>
              <a:rPr lang="en-GB" sz="2400" dirty="0" smtClean="0"/>
              <a:t>. </a:t>
            </a:r>
          </a:p>
          <a:p>
            <a:r>
              <a:rPr lang="en-GB" sz="2400" dirty="0" smtClean="0"/>
              <a:t>In</a:t>
            </a:r>
            <a:r>
              <a:rPr lang="ru-RU" sz="2400" dirty="0" smtClean="0"/>
              <a:t> </a:t>
            </a:r>
            <a:r>
              <a:rPr lang="en-GB" sz="2400" dirty="0" smtClean="0"/>
              <a:t>contrast, an </a:t>
            </a:r>
            <a:r>
              <a:rPr lang="en-GB" sz="2400" dirty="0" smtClean="0">
                <a:solidFill>
                  <a:schemeClr val="tx2">
                    <a:lumMod val="60000"/>
                    <a:lumOff val="40000"/>
                  </a:schemeClr>
                </a:solidFill>
              </a:rPr>
              <a:t>implicit description </a:t>
            </a:r>
            <a:r>
              <a:rPr lang="en-GB" sz="2400" dirty="0" smtClean="0"/>
              <a:t>uses a programming style that </a:t>
            </a:r>
            <a:r>
              <a:rPr lang="en-GB" sz="2400" dirty="0" smtClean="0">
                <a:solidFill>
                  <a:schemeClr val="tx2">
                    <a:lumMod val="60000"/>
                    <a:lumOff val="40000"/>
                  </a:schemeClr>
                </a:solidFill>
              </a:rPr>
              <a:t>describes </a:t>
            </a:r>
            <a:r>
              <a:rPr lang="en-GB" sz="2400" dirty="0" err="1" smtClean="0">
                <a:solidFill>
                  <a:schemeClr val="tx2">
                    <a:lumMod val="60000"/>
                    <a:lumOff val="40000"/>
                  </a:schemeClr>
                </a:solidFill>
              </a:rPr>
              <a:t>behavior</a:t>
            </a:r>
            <a:r>
              <a:rPr lang="ru-RU" sz="2400" dirty="0" smtClean="0">
                <a:solidFill>
                  <a:schemeClr val="tx2">
                    <a:lumMod val="60000"/>
                    <a:lumOff val="40000"/>
                  </a:schemeClr>
                </a:solidFill>
              </a:rPr>
              <a:t> </a:t>
            </a:r>
            <a:r>
              <a:rPr lang="en-GB" sz="2400" dirty="0" smtClean="0"/>
              <a:t>corresponding to that of a memory</a:t>
            </a:r>
            <a:r>
              <a:rPr lang="ru-RU" sz="2400" dirty="0" smtClean="0"/>
              <a:t> </a:t>
            </a:r>
            <a:r>
              <a:rPr lang="en-GB" sz="2400" dirty="0" smtClean="0"/>
              <a:t>element. In this later case, a synthesizer infers that</a:t>
            </a:r>
          </a:p>
          <a:p>
            <a:r>
              <a:rPr lang="en-GB" sz="2400" dirty="0" smtClean="0"/>
              <a:t>a memory element is needed to achieve the</a:t>
            </a:r>
            <a:r>
              <a:rPr lang="ru-RU" sz="2400" dirty="0" smtClean="0"/>
              <a:t> </a:t>
            </a:r>
            <a:r>
              <a:rPr lang="en-GB" sz="2400" dirty="0" smtClean="0"/>
              <a:t>described </a:t>
            </a:r>
            <a:r>
              <a:rPr lang="en-GB" sz="2400" dirty="0" err="1" smtClean="0"/>
              <a:t>behavior</a:t>
            </a:r>
            <a:r>
              <a:rPr lang="en-GB" sz="2400" dirty="0" smtClean="0"/>
              <a:t>.</a:t>
            </a:r>
            <a:endParaRPr lang="en-US" altLang="et-EE" sz="2400" dirty="0"/>
          </a:p>
        </p:txBody>
      </p:sp>
      <p:sp>
        <p:nvSpPr>
          <p:cNvPr id="30725" name="Text Box 14"/>
          <p:cNvSpPr txBox="1">
            <a:spLocks noChangeArrowheads="1"/>
          </p:cNvSpPr>
          <p:nvPr/>
        </p:nvSpPr>
        <p:spPr bwMode="auto">
          <a:xfrm>
            <a:off x="738188" y="2582863"/>
            <a:ext cx="783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20000"/>
              </a:spcBef>
              <a:buClr>
                <a:schemeClr val="folHlink"/>
              </a:buClr>
              <a:buSzPct val="75000"/>
              <a:buFont typeface="Wingdings" panose="05000000000000000000" pitchFamily="2" charset="2"/>
              <a:buNone/>
            </a:pPr>
            <a:endParaRPr lang="et-EE" altLang="et-EE" sz="2400"/>
          </a:p>
        </p:txBody>
      </p:sp>
    </p:spTree>
    <p:extLst>
      <p:ext uri="{BB962C8B-B14F-4D97-AF65-F5344CB8AC3E}">
        <p14:creationId xmlns:p14="http://schemas.microsoft.com/office/powerpoint/2010/main" val="21822456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7479</TotalTime>
  <Words>4112</Words>
  <Application>Microsoft Office PowerPoint</Application>
  <PresentationFormat>On-screen Show (4:3)</PresentationFormat>
  <Paragraphs>573</Paragraphs>
  <Slides>57</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6" baseType="lpstr">
      <vt:lpstr>Arial</vt:lpstr>
      <vt:lpstr>Arial Narrow</vt:lpstr>
      <vt:lpstr>Calibri</vt:lpstr>
      <vt:lpstr>Comic Sans MS</vt:lpstr>
      <vt:lpstr>Tahoma</vt:lpstr>
      <vt:lpstr>Verdana</vt:lpstr>
      <vt:lpstr>Wingdings</vt:lpstr>
      <vt:lpstr>Office Theme</vt:lpstr>
      <vt:lpstr>VISIO</vt:lpstr>
      <vt:lpstr> Sequential Sytems. Memory Elements. Registers. Counters </vt:lpstr>
      <vt:lpstr>Sequential systems</vt:lpstr>
      <vt:lpstr>Memory elemetns </vt:lpstr>
      <vt:lpstr>Clock </vt:lpstr>
      <vt:lpstr>Latch versus flip-flop </vt:lpstr>
      <vt:lpstr>Latch versus flip-flop </vt:lpstr>
      <vt:lpstr>Latch versus flip-flop </vt:lpstr>
      <vt:lpstr>Latch versus flip-flop </vt:lpstr>
      <vt:lpstr>Explicit and implicit description of memory elemetns </vt:lpstr>
      <vt:lpstr>Explicit and implicit description of memory elemetns </vt:lpstr>
      <vt:lpstr>D latch description</vt:lpstr>
      <vt:lpstr>Equivalent descriptions</vt:lpstr>
      <vt:lpstr>D latch with asynchronous set and clear inputs</vt:lpstr>
      <vt:lpstr>Detecting clock edges</vt:lpstr>
      <vt:lpstr>Detecting clock edges</vt:lpstr>
      <vt:lpstr>Positive-edge-triggered D flip flop</vt:lpstr>
      <vt:lpstr>Wafeforms of positive-edge-triggered D flip-flop</vt:lpstr>
      <vt:lpstr>D flip-flop with asynchronous set and clear</vt:lpstr>
      <vt:lpstr>Using a wait statement</vt:lpstr>
      <vt:lpstr>Using a concurrent signal assignment statement</vt:lpstr>
      <vt:lpstr>Gated flip-flop</vt:lpstr>
      <vt:lpstr>Gated clock flip-flop</vt:lpstr>
      <vt:lpstr>Gated clock flip-flop</vt:lpstr>
      <vt:lpstr>Gated data flip-flop</vt:lpstr>
      <vt:lpstr>Gated data flip-flop</vt:lpstr>
      <vt:lpstr>Detecting non–clock signal edges</vt:lpstr>
      <vt:lpstr>Detecting non–clock signal edges</vt:lpstr>
      <vt:lpstr>Detecting non–clock signal edges</vt:lpstr>
      <vt:lpstr>Timing requirements</vt:lpstr>
      <vt:lpstr>Metastable event Violating Setup Time or Hold Time Requirements</vt:lpstr>
      <vt:lpstr>Synchronous input data</vt:lpstr>
      <vt:lpstr>Use of flip-flops versus latches</vt:lpstr>
      <vt:lpstr>Detecting non–clock signal edges</vt:lpstr>
      <vt:lpstr>Detecting non–clock signal edges</vt:lpstr>
      <vt:lpstr>Detecting non–clock signal edges</vt:lpstr>
      <vt:lpstr>Multibit latches and registers</vt:lpstr>
      <vt:lpstr>A multibit D latch</vt:lpstr>
      <vt:lpstr>Shift registers</vt:lpstr>
      <vt:lpstr>More about ports (port mode IN)</vt:lpstr>
      <vt:lpstr>More about ports (port mode OUT)</vt:lpstr>
      <vt:lpstr>More about ports (port mode INOUT)</vt:lpstr>
      <vt:lpstr>More about ports (port mode OUT with extra signal)</vt:lpstr>
      <vt:lpstr>More about ports (port mode BUFFER)</vt:lpstr>
      <vt:lpstr>More about ports (port mode BUFFER)</vt:lpstr>
      <vt:lpstr>Shift registers</vt:lpstr>
      <vt:lpstr>Shift registers</vt:lpstr>
      <vt:lpstr>Shift registers</vt:lpstr>
      <vt:lpstr>Shift registers</vt:lpstr>
      <vt:lpstr>Digital noise filter</vt:lpstr>
      <vt:lpstr>Digital noise filter</vt:lpstr>
      <vt:lpstr>VHDL shift operators</vt:lpstr>
      <vt:lpstr>Counters</vt:lpstr>
      <vt:lpstr>Counters</vt:lpstr>
      <vt:lpstr>Counters</vt:lpstr>
      <vt:lpstr>Counters</vt:lpstr>
      <vt:lpstr>Counters</vt:lpstr>
      <vt:lpstr>Counter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Alexander Sudnitson</dc:creator>
  <cp:lastModifiedBy>Aleksander Sudnitson</cp:lastModifiedBy>
  <cp:revision>163</cp:revision>
  <dcterms:created xsi:type="dcterms:W3CDTF">2006-08-16T00:00:00Z</dcterms:created>
  <dcterms:modified xsi:type="dcterms:W3CDTF">2016-11-07T11:55:18Z</dcterms:modified>
</cp:coreProperties>
</file>