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9"/>
  </p:notesMasterIdLst>
  <p:sldIdLst>
    <p:sldId id="290" r:id="rId2"/>
    <p:sldId id="336" r:id="rId3"/>
    <p:sldId id="337" r:id="rId4"/>
    <p:sldId id="339" r:id="rId5"/>
    <p:sldId id="338" r:id="rId6"/>
    <p:sldId id="340" r:id="rId7"/>
    <p:sldId id="311" r:id="rId8"/>
    <p:sldId id="312" r:id="rId9"/>
    <p:sldId id="313" r:id="rId10"/>
    <p:sldId id="314" r:id="rId11"/>
    <p:sldId id="315" r:id="rId12"/>
    <p:sldId id="316" r:id="rId13"/>
    <p:sldId id="317" r:id="rId14"/>
    <p:sldId id="318" r:id="rId15"/>
    <p:sldId id="319" r:id="rId16"/>
    <p:sldId id="320" r:id="rId17"/>
    <p:sldId id="321" r:id="rId18"/>
    <p:sldId id="349" r:id="rId19"/>
    <p:sldId id="347" r:id="rId20"/>
    <p:sldId id="348" r:id="rId21"/>
    <p:sldId id="346" r:id="rId22"/>
    <p:sldId id="322" r:id="rId23"/>
    <p:sldId id="323" r:id="rId24"/>
    <p:sldId id="324" r:id="rId25"/>
    <p:sldId id="341" r:id="rId26"/>
    <p:sldId id="325" r:id="rId27"/>
    <p:sldId id="326" r:id="rId28"/>
    <p:sldId id="327" r:id="rId29"/>
    <p:sldId id="335" r:id="rId30"/>
    <p:sldId id="342" r:id="rId31"/>
    <p:sldId id="343" r:id="rId32"/>
    <p:sldId id="344" r:id="rId33"/>
    <p:sldId id="345" r:id="rId34"/>
    <p:sldId id="332" r:id="rId35"/>
    <p:sldId id="334" r:id="rId36"/>
    <p:sldId id="333" r:id="rId37"/>
    <p:sldId id="310"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1253">
          <p15:clr>
            <a:srgbClr val="A4A3A4"/>
          </p15:clr>
        </p15:guide>
        <p15:guide id="2" orient="horz" pos="1888">
          <p15:clr>
            <a:srgbClr val="A4A3A4"/>
          </p15:clr>
        </p15:guide>
        <p15:guide id="3" orient="horz" pos="3748">
          <p15:clr>
            <a:srgbClr val="A4A3A4"/>
          </p15:clr>
        </p15:guide>
        <p15:guide id="4" orient="horz" pos="2047">
          <p15:clr>
            <a:srgbClr val="A4A3A4"/>
          </p15:clr>
        </p15:guide>
        <p15:guide id="5" pos="2387">
          <p15:clr>
            <a:srgbClr val="A4A3A4"/>
          </p15:clr>
        </p15:guide>
        <p15:guide id="6" pos="1094">
          <p15:clr>
            <a:srgbClr val="A4A3A4"/>
          </p15:clr>
        </p15:guide>
        <p15:guide id="7" pos="4462">
          <p15:clr>
            <a:srgbClr val="A4A3A4"/>
          </p15:clr>
        </p15:guide>
        <p15:guide id="8" pos="52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C4E"/>
    <a:srgbClr val="808285"/>
    <a:srgbClr val="96004F"/>
    <a:srgbClr val="4D4D4F"/>
    <a:srgbClr val="C9C9C9"/>
    <a:srgbClr val="D385A9"/>
    <a:srgbClr val="C25B88"/>
    <a:srgbClr val="C7C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94"/>
    <p:restoredTop sz="94674"/>
  </p:normalViewPr>
  <p:slideViewPr>
    <p:cSldViewPr snapToGrid="0" snapToObjects="1" showGuides="1">
      <p:cViewPr varScale="1">
        <p:scale>
          <a:sx n="88" d="100"/>
          <a:sy n="88" d="100"/>
        </p:scale>
        <p:origin x="546" y="120"/>
      </p:cViewPr>
      <p:guideLst>
        <p:guide orient="horz" pos="1253"/>
        <p:guide orient="horz" pos="1888"/>
        <p:guide orient="horz" pos="3748"/>
        <p:guide orient="horz" pos="2047"/>
        <p:guide pos="2387"/>
        <p:guide pos="1094"/>
        <p:guide pos="4462"/>
        <p:guide pos="5261"/>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t-EE" altLang="et-EE"/>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CC444FA6-C23F-4325-A1FE-2AC5A8635CAE}" type="datetimeFigureOut">
              <a:rPr lang="en-US" altLang="et-EE"/>
              <a:pPr/>
              <a:t>9/4/2018</a:t>
            </a:fld>
            <a:endParaRPr lang="en-US" altLang="et-E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t-EE" alt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9CA821B-36C8-44D4-B1D6-9464E2589B4E}" type="slidenum">
              <a:rPr lang="en-US" altLang="et-EE"/>
              <a:pPr/>
              <a:t>‹#›</a:t>
            </a:fld>
            <a:endParaRPr lang="en-US" altLang="et-EE"/>
          </a:p>
        </p:txBody>
      </p:sp>
    </p:spTree>
    <p:extLst>
      <p:ext uri="{BB962C8B-B14F-4D97-AF65-F5344CB8AC3E}">
        <p14:creationId xmlns:p14="http://schemas.microsoft.com/office/powerpoint/2010/main" val="165262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aslaid argine">
    <p:spTree>
      <p:nvGrpSpPr>
        <p:cNvPr id="1" name=""/>
        <p:cNvGrpSpPr/>
        <p:nvPr/>
      </p:nvGrpSpPr>
      <p:grpSpPr>
        <a:xfrm>
          <a:off x="0" y="0"/>
          <a:ext cx="0" cy="0"/>
          <a:chOff x="0" y="0"/>
          <a:chExt cx="0" cy="0"/>
        </a:xfrm>
      </p:grpSpPr>
      <p:pic>
        <p:nvPicPr>
          <p:cNvPr id="7" name="Pil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6856413"/>
          </a:xfrm>
          <a:prstGeom prst="rect">
            <a:avLst/>
          </a:prstGeom>
        </p:spPr>
      </p:pic>
      <p:sp>
        <p:nvSpPr>
          <p:cNvPr id="6" name="TextBox 5"/>
          <p:cNvSpPr txBox="1">
            <a:spLocks noChangeArrowheads="1"/>
          </p:cNvSpPr>
          <p:nvPr userDrawn="1"/>
        </p:nvSpPr>
        <p:spPr bwMode="auto">
          <a:xfrm>
            <a:off x="0" y="-992188"/>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endParaRPr lang="en-US" altLang="en-US"/>
          </a:p>
        </p:txBody>
      </p:sp>
      <p:sp>
        <p:nvSpPr>
          <p:cNvPr id="8" name="Text Placeholder 17"/>
          <p:cNvSpPr>
            <a:spLocks noGrp="1"/>
          </p:cNvSpPr>
          <p:nvPr>
            <p:ph type="body" sz="quarter" idx="10"/>
          </p:nvPr>
        </p:nvSpPr>
        <p:spPr>
          <a:xfrm>
            <a:off x="1736724" y="3220699"/>
            <a:ext cx="6615113" cy="763536"/>
          </a:xfrm>
          <a:prstGeom prst="rect">
            <a:avLst/>
          </a:prstGeom>
        </p:spPr>
        <p:txBody>
          <a:bodyPr lIns="0" tIns="0" rIns="0" bIns="0">
            <a:noAutofit/>
          </a:bodyPr>
          <a:lstStyle>
            <a:lvl1pPr marL="0" marR="0" indent="0" algn="l" defTabSz="685800" rtl="0" eaLnBrk="1" fontAlgn="auto" latinLnBrk="0" hangingPunct="1">
              <a:lnSpc>
                <a:spcPct val="90000"/>
              </a:lnSpc>
              <a:spcBef>
                <a:spcPts val="750"/>
              </a:spcBef>
              <a:spcAft>
                <a:spcPts val="0"/>
              </a:spcAft>
              <a:buClrTx/>
              <a:buSzTx/>
              <a:buFontTx/>
              <a:buNone/>
              <a:tabLst/>
              <a:defRPr sz="2500" b="1" i="0" baseline="0">
                <a:solidFill>
                  <a:schemeClr val="bg1"/>
                </a:solidFill>
                <a:latin typeface="Verdana Bold" charset="0"/>
              </a:defRPr>
            </a:lvl1pPr>
            <a:lvl2pPr marL="342900" indent="0">
              <a:buFontTx/>
              <a:buNone/>
              <a:defRPr sz="2500" b="1" i="0">
                <a:solidFill>
                  <a:schemeClr val="bg1"/>
                </a:solidFill>
                <a:latin typeface="Verdana Bold" charset="0"/>
              </a:defRPr>
            </a:lvl2pPr>
          </a:lstStyle>
          <a:p>
            <a:pPr lvl="0"/>
            <a:r>
              <a:rPr lang="en-US" smtClean="0"/>
              <a:t>Edit Master text styles</a:t>
            </a:r>
          </a:p>
        </p:txBody>
      </p:sp>
      <p:sp>
        <p:nvSpPr>
          <p:cNvPr id="9" name="Text Placeholder 19"/>
          <p:cNvSpPr>
            <a:spLocks noGrp="1"/>
          </p:cNvSpPr>
          <p:nvPr>
            <p:ph type="body" sz="quarter" idx="11"/>
          </p:nvPr>
        </p:nvSpPr>
        <p:spPr>
          <a:xfrm>
            <a:off x="1736724" y="4281468"/>
            <a:ext cx="3277791" cy="1668481"/>
          </a:xfrm>
          <a:prstGeom prst="rect">
            <a:avLst/>
          </a:prstGeom>
        </p:spPr>
        <p:txBody>
          <a:bodyPr lIns="0" tIns="0" rIns="0" bIns="0">
            <a:normAutofit/>
          </a:bodyPr>
          <a:lstStyle>
            <a:lvl1pPr marL="0" marR="0" indent="0" algn="l" defTabSz="685800" rtl="0" eaLnBrk="1" fontAlgn="auto" latinLnBrk="0" hangingPunct="1">
              <a:lnSpc>
                <a:spcPct val="90000"/>
              </a:lnSpc>
              <a:spcBef>
                <a:spcPts val="750"/>
              </a:spcBef>
              <a:spcAft>
                <a:spcPts val="0"/>
              </a:spcAft>
              <a:buClrTx/>
              <a:buSzTx/>
              <a:buFontTx/>
              <a:buNone/>
              <a:tabLst/>
              <a:defRPr sz="1600" baseline="0">
                <a:solidFill>
                  <a:schemeClr val="bg1"/>
                </a:solidFill>
                <a:latin typeface="Verdana" charset="0"/>
              </a:defRPr>
            </a:lvl1pPr>
            <a:lvl2pPr marL="342900" indent="0">
              <a:buFontTx/>
              <a:buNone/>
              <a:defRPr sz="1600">
                <a:solidFill>
                  <a:schemeClr val="bg1"/>
                </a:solidFill>
              </a:defRPr>
            </a:lvl2pPr>
            <a:lvl3pPr marL="685800" indent="0">
              <a:buFontTx/>
              <a:buNone/>
              <a:defRPr sz="1600">
                <a:solidFill>
                  <a:schemeClr val="bg1"/>
                </a:solidFill>
              </a:defRPr>
            </a:lvl3pPr>
            <a:lvl4pPr marL="1028700" indent="0">
              <a:buFontTx/>
              <a:buNone/>
              <a:defRPr sz="1600">
                <a:solidFill>
                  <a:schemeClr val="bg1"/>
                </a:solidFill>
              </a:defRPr>
            </a:lvl4pPr>
          </a:lstStyle>
          <a:p>
            <a:pPr lvl="0"/>
            <a:r>
              <a:rPr lang="en-US" smtClean="0"/>
              <a:t>Edit Master text styles</a:t>
            </a:r>
          </a:p>
          <a:p>
            <a:pPr lvl="1"/>
            <a:r>
              <a:rPr lang="en-US" smtClean="0"/>
              <a:t>Second level</a:t>
            </a:r>
          </a:p>
        </p:txBody>
      </p:sp>
      <p:sp>
        <p:nvSpPr>
          <p:cNvPr id="10" name="Picture Placeholder 3"/>
          <p:cNvSpPr>
            <a:spLocks noGrp="1"/>
          </p:cNvSpPr>
          <p:nvPr>
            <p:ph type="pic" sz="quarter" idx="14"/>
          </p:nvPr>
        </p:nvSpPr>
        <p:spPr>
          <a:xfrm>
            <a:off x="1736725" y="1887091"/>
            <a:ext cx="2420937" cy="5207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2923952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lt 2">
    <p:spTree>
      <p:nvGrpSpPr>
        <p:cNvPr id="1" name=""/>
        <p:cNvGrpSpPr/>
        <p:nvPr/>
      </p:nvGrpSpPr>
      <p:grpSpPr>
        <a:xfrm>
          <a:off x="0" y="0"/>
          <a:ext cx="0" cy="0"/>
          <a:chOff x="0" y="0"/>
          <a:chExt cx="0" cy="0"/>
        </a:xfrm>
      </p:grpSpPr>
      <p:sp>
        <p:nvSpPr>
          <p:cNvPr id="8" name="Text Placeholder 11"/>
          <p:cNvSpPr>
            <a:spLocks noGrp="1"/>
          </p:cNvSpPr>
          <p:nvPr>
            <p:ph type="body" sz="quarter" idx="14"/>
          </p:nvPr>
        </p:nvSpPr>
        <p:spPr>
          <a:xfrm>
            <a:off x="1737122" y="1989138"/>
            <a:ext cx="6615113" cy="422712"/>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200" baseline="0">
                <a:solidFill>
                  <a:schemeClr val="accent2"/>
                </a:solidFill>
                <a:latin typeface="Verdana" charset="0"/>
              </a:defRPr>
            </a:lvl1pPr>
          </a:lstStyle>
          <a:p>
            <a:pPr lvl="0"/>
            <a:r>
              <a:rPr lang="en-US" smtClean="0"/>
              <a:t>Edit Master text styles</a:t>
            </a:r>
          </a:p>
        </p:txBody>
      </p:sp>
      <p:sp>
        <p:nvSpPr>
          <p:cNvPr id="9" name="Picture Placeholder 2"/>
          <p:cNvSpPr>
            <a:spLocks noGrp="1"/>
          </p:cNvSpPr>
          <p:nvPr>
            <p:ph type="pic" sz="quarter" idx="16"/>
          </p:nvPr>
        </p:nvSpPr>
        <p:spPr>
          <a:xfrm>
            <a:off x="1737122" y="2664263"/>
            <a:ext cx="6615112" cy="3285687"/>
          </a:xfrm>
          <a:prstGeom prst="rect">
            <a:avLst/>
          </a:prstGeom>
        </p:spPr>
        <p:txBody>
          <a:bodyPr/>
          <a:lstStyle/>
          <a:p>
            <a:pPr lvl="0"/>
            <a:r>
              <a:rPr lang="en-US" noProof="0" smtClean="0"/>
              <a:t>Click icon to add picture</a:t>
            </a:r>
            <a:endParaRPr lang="en-US" noProof="0"/>
          </a:p>
        </p:txBody>
      </p:sp>
      <p:sp>
        <p:nvSpPr>
          <p:cNvPr id="10" name="Text Placeholder 9"/>
          <p:cNvSpPr>
            <a:spLocks noGrp="1"/>
          </p:cNvSpPr>
          <p:nvPr>
            <p:ph type="body" sz="quarter" idx="13"/>
          </p:nvPr>
        </p:nvSpPr>
        <p:spPr>
          <a:xfrm>
            <a:off x="1737123" y="728663"/>
            <a:ext cx="6615113"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500" b="1" i="0" baseline="0">
                <a:latin typeface="Verdana" charset="0"/>
              </a:defRPr>
            </a:lvl1pPr>
            <a:lvl2pPr>
              <a:defRPr sz="1875"/>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367603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aheslaid">
    <p:spTree>
      <p:nvGrpSpPr>
        <p:cNvPr id="1" name=""/>
        <p:cNvGrpSpPr/>
        <p:nvPr/>
      </p:nvGrpSpPr>
      <p:grpSpPr>
        <a:xfrm>
          <a:off x="0" y="0"/>
          <a:ext cx="0" cy="0"/>
          <a:chOff x="0" y="0"/>
          <a:chExt cx="0" cy="0"/>
        </a:xfrm>
      </p:grpSpPr>
      <p:sp>
        <p:nvSpPr>
          <p:cNvPr id="4" name="Ristkülik 3"/>
          <p:cNvSpPr/>
          <p:nvPr userDrawn="1"/>
        </p:nvSpPr>
        <p:spPr>
          <a:xfrm>
            <a:off x="1" y="0"/>
            <a:ext cx="109895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pic>
        <p:nvPicPr>
          <p:cNvPr id="2" name="Pilt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828800"/>
            <a:ext cx="9144000" cy="3355595"/>
          </a:xfrm>
          <a:prstGeom prst="rect">
            <a:avLst/>
          </a:prstGeom>
        </p:spPr>
      </p:pic>
      <p:sp>
        <p:nvSpPr>
          <p:cNvPr id="5" name="Text Placeholder 17"/>
          <p:cNvSpPr>
            <a:spLocks noGrp="1"/>
          </p:cNvSpPr>
          <p:nvPr>
            <p:ph type="body" sz="quarter" idx="10"/>
          </p:nvPr>
        </p:nvSpPr>
        <p:spPr>
          <a:xfrm>
            <a:off x="1742525" y="2873798"/>
            <a:ext cx="5627416" cy="1109546"/>
          </a:xfrm>
          <a:prstGeom prst="rect">
            <a:avLst/>
          </a:prstGeom>
        </p:spPr>
        <p:txBody>
          <a:bodyPr lIns="0" tIns="0" rIns="0" bIns="0">
            <a:noAutofit/>
          </a:bodyPr>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2500" b="1" i="0" baseline="0">
                <a:solidFill>
                  <a:schemeClr val="bg1"/>
                </a:solidFill>
                <a:latin typeface="Verdana" charset="0"/>
              </a:defRPr>
            </a:lvl1pPr>
          </a:lstStyle>
          <a:p>
            <a:pPr lvl="0"/>
            <a:r>
              <a:rPr lang="en-US" smtClean="0"/>
              <a:t>Edit Master text styles</a:t>
            </a:r>
          </a:p>
        </p:txBody>
      </p:sp>
    </p:spTree>
    <p:extLst>
      <p:ext uri="{BB962C8B-B14F-4D97-AF65-F5344CB8AC3E}">
        <p14:creationId xmlns:p14="http://schemas.microsoft.com/office/powerpoint/2010/main" val="3675230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imane slaid">
    <p:spTree>
      <p:nvGrpSpPr>
        <p:cNvPr id="1" name=""/>
        <p:cNvGrpSpPr/>
        <p:nvPr/>
      </p:nvGrpSpPr>
      <p:grpSpPr>
        <a:xfrm>
          <a:off x="0" y="0"/>
          <a:ext cx="0" cy="0"/>
          <a:chOff x="0" y="0"/>
          <a:chExt cx="0" cy="0"/>
        </a:xfrm>
      </p:grpSpPr>
      <p:pic>
        <p:nvPicPr>
          <p:cNvPr id="6" name="Pil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87"/>
            <a:ext cx="9144000" cy="6856413"/>
          </a:xfrm>
          <a:prstGeom prst="rect">
            <a:avLst/>
          </a:prstGeom>
        </p:spPr>
      </p:pic>
      <p:sp>
        <p:nvSpPr>
          <p:cNvPr id="4" name="TextBox 3"/>
          <p:cNvSpPr txBox="1">
            <a:spLocks noChangeArrowheads="1"/>
          </p:cNvSpPr>
          <p:nvPr userDrawn="1"/>
        </p:nvSpPr>
        <p:spPr bwMode="auto">
          <a:xfrm>
            <a:off x="0" y="-992188"/>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endParaRPr lang="en-US" altLang="en-US"/>
          </a:p>
        </p:txBody>
      </p:sp>
      <p:sp>
        <p:nvSpPr>
          <p:cNvPr id="8" name="Text Placeholder 19"/>
          <p:cNvSpPr>
            <a:spLocks noGrp="1"/>
          </p:cNvSpPr>
          <p:nvPr>
            <p:ph type="body" sz="quarter" idx="11"/>
          </p:nvPr>
        </p:nvSpPr>
        <p:spPr>
          <a:xfrm>
            <a:off x="1736725" y="3220698"/>
            <a:ext cx="3277791" cy="2729252"/>
          </a:xfrm>
          <a:prstGeom prst="rect">
            <a:avLst/>
          </a:prstGeom>
        </p:spPr>
        <p:txBody>
          <a:bodyPr lIns="0" tIns="0" rIns="0" bIns="0">
            <a:normAutofit/>
          </a:bodyPr>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aseline="0">
                <a:solidFill>
                  <a:schemeClr val="bg1"/>
                </a:solidFill>
                <a:latin typeface="Verdana" charset="0"/>
              </a:defRPr>
            </a:lvl1pPr>
          </a:lstStyle>
          <a:p>
            <a:pPr lvl="0"/>
            <a:r>
              <a:rPr lang="en-US" smtClean="0"/>
              <a:t>Edit Master text styles</a:t>
            </a:r>
          </a:p>
          <a:p>
            <a:pPr lvl="1"/>
            <a:r>
              <a:rPr lang="en-US" smtClean="0"/>
              <a:t>Second level</a:t>
            </a:r>
          </a:p>
        </p:txBody>
      </p:sp>
      <p:sp>
        <p:nvSpPr>
          <p:cNvPr id="9" name="Picture Placeholder 3"/>
          <p:cNvSpPr>
            <a:spLocks noGrp="1"/>
          </p:cNvSpPr>
          <p:nvPr>
            <p:ph type="pic" sz="quarter" idx="14"/>
          </p:nvPr>
        </p:nvSpPr>
        <p:spPr>
          <a:xfrm>
            <a:off x="1736725" y="1887091"/>
            <a:ext cx="2420937" cy="5207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371955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7" name="Text Placeholder 11"/>
          <p:cNvSpPr>
            <a:spLocks noGrp="1"/>
          </p:cNvSpPr>
          <p:nvPr>
            <p:ph type="body" sz="quarter" idx="16"/>
          </p:nvPr>
        </p:nvSpPr>
        <p:spPr>
          <a:xfrm>
            <a:off x="1737121" y="1989138"/>
            <a:ext cx="6615113" cy="3958005"/>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aseline="0">
                <a:solidFill>
                  <a:schemeClr val="tx1"/>
                </a:solidFill>
                <a:latin typeface="Verdana" charset="0"/>
              </a:defRPr>
            </a:lvl1pPr>
          </a:lstStyle>
          <a:p>
            <a:pPr lvl="0"/>
            <a:r>
              <a:rPr lang="en-US" smtClean="0"/>
              <a:t>Edit Master text styles</a:t>
            </a:r>
          </a:p>
          <a:p>
            <a:pPr lvl="1"/>
            <a:r>
              <a:rPr lang="en-US" smtClean="0"/>
              <a:t>Second level</a:t>
            </a:r>
          </a:p>
        </p:txBody>
      </p:sp>
      <p:sp>
        <p:nvSpPr>
          <p:cNvPr id="8" name="Text Placeholder 9"/>
          <p:cNvSpPr>
            <a:spLocks noGrp="1"/>
          </p:cNvSpPr>
          <p:nvPr>
            <p:ph type="body" sz="quarter" idx="13"/>
          </p:nvPr>
        </p:nvSpPr>
        <p:spPr>
          <a:xfrm>
            <a:off x="1737123" y="728663"/>
            <a:ext cx="6615113"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500" b="1" i="0" baseline="0">
                <a:latin typeface="Verdana" charset="0"/>
              </a:defRPr>
            </a:lvl1pPr>
            <a:lvl2pPr>
              <a:defRPr sz="1875"/>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22710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ja graafik">
    <p:spTree>
      <p:nvGrpSpPr>
        <p:cNvPr id="1" name=""/>
        <p:cNvGrpSpPr/>
        <p:nvPr/>
      </p:nvGrpSpPr>
      <p:grpSpPr>
        <a:xfrm>
          <a:off x="0" y="0"/>
          <a:ext cx="0" cy="0"/>
          <a:chOff x="0" y="0"/>
          <a:chExt cx="0" cy="0"/>
        </a:xfrm>
      </p:grpSpPr>
      <p:sp>
        <p:nvSpPr>
          <p:cNvPr id="8" name="Text Placeholder 9"/>
          <p:cNvSpPr>
            <a:spLocks noGrp="1"/>
          </p:cNvSpPr>
          <p:nvPr>
            <p:ph type="body" sz="quarter" idx="13"/>
          </p:nvPr>
        </p:nvSpPr>
        <p:spPr>
          <a:xfrm>
            <a:off x="1737123" y="728663"/>
            <a:ext cx="6615113"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500" b="1" i="0" baseline="0">
                <a:latin typeface="Verdana" charset="0"/>
              </a:defRPr>
            </a:lvl1pPr>
            <a:lvl2pPr>
              <a:defRPr sz="1875"/>
            </a:lvl2pPr>
          </a:lstStyle>
          <a:p>
            <a:pPr lvl="0"/>
            <a:r>
              <a:rPr lang="en-US" smtClean="0"/>
              <a:t>Edit Master text styles</a:t>
            </a:r>
          </a:p>
          <a:p>
            <a:pPr lvl="1"/>
            <a:r>
              <a:rPr lang="en-US" smtClean="0"/>
              <a:t>Second level</a:t>
            </a:r>
          </a:p>
        </p:txBody>
      </p:sp>
      <p:sp>
        <p:nvSpPr>
          <p:cNvPr id="9" name="Text Placeholder 11"/>
          <p:cNvSpPr>
            <a:spLocks noGrp="1"/>
          </p:cNvSpPr>
          <p:nvPr>
            <p:ph type="body" sz="quarter" idx="14"/>
          </p:nvPr>
        </p:nvSpPr>
        <p:spPr>
          <a:xfrm>
            <a:off x="1736725" y="1989138"/>
            <a:ext cx="6615113" cy="535472"/>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aseline="0">
                <a:solidFill>
                  <a:srgbClr val="4F4C4E"/>
                </a:solidFill>
                <a:latin typeface="Verdana" charset="0"/>
              </a:defRPr>
            </a:lvl1pPr>
          </a:lstStyle>
          <a:p>
            <a:pPr lvl="0"/>
            <a:r>
              <a:rPr lang="en-US" smtClean="0"/>
              <a:t>Edit Master text styles</a:t>
            </a:r>
          </a:p>
        </p:txBody>
      </p:sp>
      <p:sp>
        <p:nvSpPr>
          <p:cNvPr id="10" name="Chart Placeholder 13"/>
          <p:cNvSpPr>
            <a:spLocks noGrp="1"/>
          </p:cNvSpPr>
          <p:nvPr>
            <p:ph type="chart" sz="quarter" idx="15"/>
          </p:nvPr>
        </p:nvSpPr>
        <p:spPr>
          <a:xfrm>
            <a:off x="1737123" y="3256156"/>
            <a:ext cx="6615112" cy="2693794"/>
          </a:xfrm>
          <a:prstGeom prst="rect">
            <a:avLst/>
          </a:prstGeom>
        </p:spPr>
        <p:txBody>
          <a:bodyPr/>
          <a:lstStyle>
            <a:lvl1pPr>
              <a:defRPr sz="1400" baseline="0">
                <a:latin typeface="Verdana" charset="0"/>
              </a:defRPr>
            </a:lvl1pPr>
          </a:lstStyle>
          <a:p>
            <a:pPr lvl="0"/>
            <a:r>
              <a:rPr lang="en-US" noProof="0" smtClean="0"/>
              <a:t>Click icon to add chart</a:t>
            </a:r>
            <a:endParaRPr lang="en-US" noProof="0" dirty="0"/>
          </a:p>
        </p:txBody>
      </p:sp>
      <p:sp>
        <p:nvSpPr>
          <p:cNvPr id="13" name="Text Placeholder 15"/>
          <p:cNvSpPr>
            <a:spLocks noGrp="1"/>
          </p:cNvSpPr>
          <p:nvPr>
            <p:ph type="body" sz="quarter" idx="16"/>
          </p:nvPr>
        </p:nvSpPr>
        <p:spPr>
          <a:xfrm>
            <a:off x="1736725" y="2776275"/>
            <a:ext cx="6615113" cy="228216"/>
          </a:xfrm>
          <a:prstGeom prst="rect">
            <a:avLst/>
          </a:prstGeom>
        </p:spPr>
        <p:txBody>
          <a:bodyPr lIns="0" tIns="0" rIns="0" bIns="0"/>
          <a:lstStyle>
            <a:lvl1pPr marL="0" indent="0">
              <a:buFontTx/>
              <a:buNone/>
              <a:defRPr sz="1400" baseline="0">
                <a:solidFill>
                  <a:srgbClr val="C9C9C9"/>
                </a:solidFill>
                <a:latin typeface="Verdana" charset="0"/>
              </a:defRPr>
            </a:lvl1pPr>
          </a:lstStyle>
          <a:p>
            <a:pPr lvl="0"/>
            <a:r>
              <a:rPr lang="en-US" smtClean="0"/>
              <a:t>Edit Master text styles</a:t>
            </a:r>
          </a:p>
        </p:txBody>
      </p:sp>
    </p:spTree>
    <p:extLst>
      <p:ext uri="{BB962C8B-B14F-4D97-AF65-F5344CB8AC3E}">
        <p14:creationId xmlns:p14="http://schemas.microsoft.com/office/powerpoint/2010/main" val="230526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lt">
    <p:spTree>
      <p:nvGrpSpPr>
        <p:cNvPr id="1" name=""/>
        <p:cNvGrpSpPr/>
        <p:nvPr/>
      </p:nvGrpSpPr>
      <p:grpSpPr>
        <a:xfrm>
          <a:off x="0" y="0"/>
          <a:ext cx="0" cy="0"/>
          <a:chOff x="0" y="0"/>
          <a:chExt cx="0" cy="0"/>
        </a:xfrm>
      </p:grpSpPr>
      <p:sp>
        <p:nvSpPr>
          <p:cNvPr id="8" name="Text Placeholder 11"/>
          <p:cNvSpPr>
            <a:spLocks noGrp="1"/>
          </p:cNvSpPr>
          <p:nvPr>
            <p:ph type="body" sz="quarter" idx="14"/>
          </p:nvPr>
        </p:nvSpPr>
        <p:spPr>
          <a:xfrm>
            <a:off x="1737122" y="1989138"/>
            <a:ext cx="6615113" cy="514896"/>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aseline="0">
                <a:solidFill>
                  <a:schemeClr val="tx1"/>
                </a:solidFill>
                <a:latin typeface="Verdana" charset="0"/>
              </a:defRPr>
            </a:lvl1pPr>
          </a:lstStyle>
          <a:p>
            <a:pPr lvl="0"/>
            <a:r>
              <a:rPr lang="en-US" smtClean="0"/>
              <a:t>Edit Master text styles</a:t>
            </a:r>
          </a:p>
          <a:p>
            <a:pPr lvl="1"/>
            <a:r>
              <a:rPr lang="en-US" smtClean="0"/>
              <a:t>Second level</a:t>
            </a:r>
          </a:p>
        </p:txBody>
      </p:sp>
      <p:sp>
        <p:nvSpPr>
          <p:cNvPr id="9" name="Picture Placeholder 2"/>
          <p:cNvSpPr>
            <a:spLocks noGrp="1"/>
          </p:cNvSpPr>
          <p:nvPr>
            <p:ph type="pic" sz="quarter" idx="16"/>
          </p:nvPr>
        </p:nvSpPr>
        <p:spPr>
          <a:xfrm>
            <a:off x="1737122" y="2766246"/>
            <a:ext cx="6615113" cy="3167336"/>
          </a:xfrm>
          <a:prstGeom prst="rect">
            <a:avLst/>
          </a:prstGeom>
        </p:spPr>
        <p:txBody>
          <a:bodyPr/>
          <a:lstStyle/>
          <a:p>
            <a:pPr lvl="0"/>
            <a:r>
              <a:rPr lang="en-US" noProof="0" smtClean="0"/>
              <a:t>Click icon to add picture</a:t>
            </a:r>
            <a:endParaRPr lang="en-US" noProof="0"/>
          </a:p>
        </p:txBody>
      </p:sp>
      <p:sp>
        <p:nvSpPr>
          <p:cNvPr id="10" name="Text Placeholder 9"/>
          <p:cNvSpPr>
            <a:spLocks noGrp="1"/>
          </p:cNvSpPr>
          <p:nvPr>
            <p:ph type="body" sz="quarter" idx="13"/>
          </p:nvPr>
        </p:nvSpPr>
        <p:spPr>
          <a:xfrm>
            <a:off x="1737123" y="728663"/>
            <a:ext cx="6615113"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500" b="1" i="0" baseline="0">
                <a:latin typeface="Verdana" charset="0"/>
              </a:defRPr>
            </a:lvl1pPr>
            <a:lvl2pPr>
              <a:defRPr sz="1875"/>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147509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ja graafik 2">
    <p:spTree>
      <p:nvGrpSpPr>
        <p:cNvPr id="1" name=""/>
        <p:cNvGrpSpPr/>
        <p:nvPr/>
      </p:nvGrpSpPr>
      <p:grpSpPr>
        <a:xfrm>
          <a:off x="0" y="0"/>
          <a:ext cx="0" cy="0"/>
          <a:chOff x="0" y="0"/>
          <a:chExt cx="0" cy="0"/>
        </a:xfrm>
      </p:grpSpPr>
      <p:sp>
        <p:nvSpPr>
          <p:cNvPr id="7" name="Chart Placeholder 13"/>
          <p:cNvSpPr>
            <a:spLocks noGrp="1"/>
          </p:cNvSpPr>
          <p:nvPr>
            <p:ph type="chart" sz="quarter" idx="15"/>
          </p:nvPr>
        </p:nvSpPr>
        <p:spPr>
          <a:xfrm>
            <a:off x="5166123" y="1989138"/>
            <a:ext cx="3186113" cy="3960812"/>
          </a:xfrm>
          <a:prstGeom prst="rect">
            <a:avLst/>
          </a:prstGeom>
        </p:spPr>
        <p:txBody>
          <a:bodyPr/>
          <a:lstStyle>
            <a:lvl1pPr>
              <a:defRPr sz="1400" baseline="0">
                <a:latin typeface="Verdana" charset="0"/>
              </a:defRPr>
            </a:lvl1pPr>
          </a:lstStyle>
          <a:p>
            <a:pPr lvl="0"/>
            <a:r>
              <a:rPr lang="en-US" noProof="0" smtClean="0"/>
              <a:t>Click icon to add chart</a:t>
            </a:r>
            <a:endParaRPr lang="en-US" noProof="0" dirty="0"/>
          </a:p>
        </p:txBody>
      </p:sp>
      <p:sp>
        <p:nvSpPr>
          <p:cNvPr id="8" name="Text Placeholder 11"/>
          <p:cNvSpPr>
            <a:spLocks noGrp="1"/>
          </p:cNvSpPr>
          <p:nvPr>
            <p:ph type="body" sz="quarter" idx="16"/>
          </p:nvPr>
        </p:nvSpPr>
        <p:spPr>
          <a:xfrm>
            <a:off x="1737124" y="1989138"/>
            <a:ext cx="3155450" cy="3960811"/>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aseline="0">
                <a:solidFill>
                  <a:schemeClr val="accent2"/>
                </a:solidFill>
                <a:latin typeface="Verdana" charset="0"/>
              </a:defRPr>
            </a:lvl1pPr>
          </a:lstStyle>
          <a:p>
            <a:pPr lvl="0"/>
            <a:r>
              <a:rPr lang="en-US" smtClean="0"/>
              <a:t>Edit Master text styles</a:t>
            </a:r>
          </a:p>
          <a:p>
            <a:pPr lvl="1"/>
            <a:r>
              <a:rPr lang="en-US" smtClean="0"/>
              <a:t>Second level</a:t>
            </a:r>
          </a:p>
        </p:txBody>
      </p:sp>
      <p:sp>
        <p:nvSpPr>
          <p:cNvPr id="11" name="Text Placeholder 9"/>
          <p:cNvSpPr>
            <a:spLocks noGrp="1"/>
          </p:cNvSpPr>
          <p:nvPr>
            <p:ph type="body" sz="quarter" idx="13"/>
          </p:nvPr>
        </p:nvSpPr>
        <p:spPr>
          <a:xfrm>
            <a:off x="1737123" y="728663"/>
            <a:ext cx="6615113"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200" b="1" i="0" baseline="0">
                <a:latin typeface="Verdana" charset="0"/>
              </a:defRPr>
            </a:lvl1pPr>
            <a:lvl2pPr>
              <a:defRPr sz="1875"/>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232323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ja pilt">
    <p:spTree>
      <p:nvGrpSpPr>
        <p:cNvPr id="1" name=""/>
        <p:cNvGrpSpPr/>
        <p:nvPr/>
      </p:nvGrpSpPr>
      <p:grpSpPr>
        <a:xfrm>
          <a:off x="0" y="0"/>
          <a:ext cx="0" cy="0"/>
          <a:chOff x="0" y="0"/>
          <a:chExt cx="0" cy="0"/>
        </a:xfrm>
      </p:grpSpPr>
      <p:sp>
        <p:nvSpPr>
          <p:cNvPr id="8" name="Picture Placeholder 19"/>
          <p:cNvSpPr>
            <a:spLocks noGrp="1"/>
          </p:cNvSpPr>
          <p:nvPr>
            <p:ph type="pic" sz="quarter" idx="17"/>
          </p:nvPr>
        </p:nvSpPr>
        <p:spPr>
          <a:xfrm>
            <a:off x="5166123" y="1989137"/>
            <a:ext cx="3186113" cy="3960813"/>
          </a:xfrm>
          <a:prstGeom prst="rect">
            <a:avLst/>
          </a:prstGeom>
        </p:spPr>
        <p:txBody>
          <a:bodyPr/>
          <a:lstStyle/>
          <a:p>
            <a:pPr lvl="0"/>
            <a:r>
              <a:rPr lang="en-US" noProof="0" smtClean="0"/>
              <a:t>Click icon to add picture</a:t>
            </a:r>
            <a:endParaRPr lang="en-US" noProof="0"/>
          </a:p>
        </p:txBody>
      </p:sp>
      <p:sp>
        <p:nvSpPr>
          <p:cNvPr id="10" name="Text Placeholder 9"/>
          <p:cNvSpPr>
            <a:spLocks noGrp="1"/>
          </p:cNvSpPr>
          <p:nvPr>
            <p:ph type="body" sz="quarter" idx="13"/>
          </p:nvPr>
        </p:nvSpPr>
        <p:spPr>
          <a:xfrm>
            <a:off x="1737123" y="728663"/>
            <a:ext cx="6614715"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200" b="1" i="0" baseline="0">
                <a:latin typeface="Verdana" charset="0"/>
              </a:defRPr>
            </a:lvl1pPr>
            <a:lvl2pPr>
              <a:defRPr sz="1875"/>
            </a:lvl2pPr>
          </a:lstStyle>
          <a:p>
            <a:pPr lvl="0"/>
            <a:r>
              <a:rPr lang="en-US" smtClean="0"/>
              <a:t>Edit Master text styles</a:t>
            </a:r>
          </a:p>
          <a:p>
            <a:pPr lvl="1"/>
            <a:r>
              <a:rPr lang="en-US" smtClean="0"/>
              <a:t>Second level</a:t>
            </a:r>
          </a:p>
        </p:txBody>
      </p:sp>
      <p:sp>
        <p:nvSpPr>
          <p:cNvPr id="11" name="Text Placeholder 11"/>
          <p:cNvSpPr>
            <a:spLocks noGrp="1"/>
          </p:cNvSpPr>
          <p:nvPr>
            <p:ph type="body" sz="quarter" idx="16"/>
          </p:nvPr>
        </p:nvSpPr>
        <p:spPr>
          <a:xfrm>
            <a:off x="1737124" y="1989138"/>
            <a:ext cx="3155450" cy="3960811"/>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aseline="0">
                <a:solidFill>
                  <a:srgbClr val="4F4C4E"/>
                </a:solidFill>
                <a:latin typeface="Verdana" charset="0"/>
              </a:defRPr>
            </a:lvl1pPr>
          </a:lstStyle>
          <a:p>
            <a:pPr lvl="0"/>
            <a:r>
              <a:rPr lang="en-US" smtClean="0"/>
              <a:t>Edit Master text styles</a:t>
            </a:r>
          </a:p>
        </p:txBody>
      </p:sp>
    </p:spTree>
    <p:extLst>
      <p:ext uri="{BB962C8B-B14F-4D97-AF65-F5344CB8AC3E}">
        <p14:creationId xmlns:p14="http://schemas.microsoft.com/office/powerpoint/2010/main" val="195790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graafikut">
    <p:spTree>
      <p:nvGrpSpPr>
        <p:cNvPr id="1" name=""/>
        <p:cNvGrpSpPr/>
        <p:nvPr/>
      </p:nvGrpSpPr>
      <p:grpSpPr>
        <a:xfrm>
          <a:off x="0" y="0"/>
          <a:ext cx="0" cy="0"/>
          <a:chOff x="0" y="0"/>
          <a:chExt cx="0" cy="0"/>
        </a:xfrm>
      </p:grpSpPr>
      <p:sp>
        <p:nvSpPr>
          <p:cNvPr id="9" name="Text Placeholder 11"/>
          <p:cNvSpPr>
            <a:spLocks noGrp="1"/>
          </p:cNvSpPr>
          <p:nvPr>
            <p:ph type="body" sz="quarter" idx="17"/>
          </p:nvPr>
        </p:nvSpPr>
        <p:spPr>
          <a:xfrm>
            <a:off x="1736725" y="4876745"/>
            <a:ext cx="3155450" cy="1073205"/>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0" i="1" baseline="0">
                <a:solidFill>
                  <a:schemeClr val="accent2"/>
                </a:solidFill>
                <a:latin typeface="Verdana" charset="0"/>
              </a:defRPr>
            </a:lvl1pPr>
          </a:lstStyle>
          <a:p>
            <a:pPr lvl="0"/>
            <a:r>
              <a:rPr lang="en-US" smtClean="0"/>
              <a:t>Edit Master text styles</a:t>
            </a:r>
          </a:p>
        </p:txBody>
      </p:sp>
      <p:sp>
        <p:nvSpPr>
          <p:cNvPr id="11" name="Text Placeholder 11"/>
          <p:cNvSpPr>
            <a:spLocks noGrp="1"/>
          </p:cNvSpPr>
          <p:nvPr>
            <p:ph type="body" sz="quarter" idx="21"/>
          </p:nvPr>
        </p:nvSpPr>
        <p:spPr>
          <a:xfrm>
            <a:off x="5166122" y="4866754"/>
            <a:ext cx="3186407" cy="1073205"/>
          </a:xfrm>
          <a:prstGeom prst="rect">
            <a:avLst/>
          </a:prstGeom>
        </p:spPr>
        <p:txBody>
          <a:bodyPr lIns="0" tIns="0" rIns="0" bIns="0"/>
          <a:lstStyle>
            <a:lvl1pPr marL="171450" marR="0" indent="-171450" algn="l" defTabSz="685800" rtl="0" eaLnBrk="1" fontAlgn="auto" latinLnBrk="0" hangingPunct="1">
              <a:lnSpc>
                <a:spcPct val="90000"/>
              </a:lnSpc>
              <a:spcBef>
                <a:spcPts val="750"/>
              </a:spcBef>
              <a:spcAft>
                <a:spcPts val="0"/>
              </a:spcAft>
              <a:buClrTx/>
              <a:buSzTx/>
              <a:buFont typeface="Arial"/>
              <a:buNone/>
              <a:tabLst/>
              <a:defRPr sz="1600" b="0" i="1" baseline="0">
                <a:solidFill>
                  <a:schemeClr val="accent2"/>
                </a:solidFill>
                <a:latin typeface="Verdana" charset="0"/>
              </a:defRPr>
            </a:lvl1pPr>
          </a:lstStyle>
          <a:p>
            <a:pPr lvl="0"/>
            <a:r>
              <a:rPr lang="en-US" smtClean="0"/>
              <a:t>Edit Master text styles</a:t>
            </a:r>
          </a:p>
        </p:txBody>
      </p:sp>
      <p:sp>
        <p:nvSpPr>
          <p:cNvPr id="12" name="Chart Placeholder 2"/>
          <p:cNvSpPr>
            <a:spLocks noGrp="1"/>
          </p:cNvSpPr>
          <p:nvPr>
            <p:ph type="chart" sz="quarter" idx="22"/>
          </p:nvPr>
        </p:nvSpPr>
        <p:spPr>
          <a:xfrm>
            <a:off x="1737123" y="1989138"/>
            <a:ext cx="3155156" cy="2606510"/>
          </a:xfrm>
          <a:prstGeom prst="rect">
            <a:avLst/>
          </a:prstGeom>
        </p:spPr>
        <p:txBody>
          <a:bodyPr/>
          <a:lstStyle>
            <a:lvl1pPr>
              <a:defRPr sz="1400" baseline="0">
                <a:latin typeface="Verdana" charset="0"/>
              </a:defRPr>
            </a:lvl1pPr>
          </a:lstStyle>
          <a:p>
            <a:pPr lvl="0"/>
            <a:r>
              <a:rPr lang="en-US" noProof="0" smtClean="0"/>
              <a:t>Click icon to add chart</a:t>
            </a:r>
            <a:endParaRPr lang="en-US" noProof="0" dirty="0"/>
          </a:p>
        </p:txBody>
      </p:sp>
      <p:sp>
        <p:nvSpPr>
          <p:cNvPr id="13" name="Chart Placeholder 4"/>
          <p:cNvSpPr>
            <a:spLocks noGrp="1"/>
          </p:cNvSpPr>
          <p:nvPr>
            <p:ph type="chart" sz="quarter" idx="23"/>
          </p:nvPr>
        </p:nvSpPr>
        <p:spPr>
          <a:xfrm>
            <a:off x="5166122" y="1989138"/>
            <a:ext cx="3186113" cy="2606510"/>
          </a:xfrm>
          <a:prstGeom prst="rect">
            <a:avLst/>
          </a:prstGeom>
        </p:spPr>
        <p:txBody>
          <a:bodyPr/>
          <a:lstStyle>
            <a:lvl1pPr>
              <a:defRPr sz="1400" baseline="0">
                <a:latin typeface="Verdana" charset="0"/>
              </a:defRPr>
            </a:lvl1pPr>
          </a:lstStyle>
          <a:p>
            <a:pPr lvl="0"/>
            <a:r>
              <a:rPr lang="en-US" noProof="0" smtClean="0"/>
              <a:t>Click icon to add chart</a:t>
            </a:r>
            <a:endParaRPr lang="en-US" noProof="0" dirty="0"/>
          </a:p>
        </p:txBody>
      </p:sp>
      <p:sp>
        <p:nvSpPr>
          <p:cNvPr id="16" name="Text Placeholder 9"/>
          <p:cNvSpPr>
            <a:spLocks noGrp="1"/>
          </p:cNvSpPr>
          <p:nvPr>
            <p:ph type="body" sz="quarter" idx="13"/>
          </p:nvPr>
        </p:nvSpPr>
        <p:spPr>
          <a:xfrm>
            <a:off x="1737123" y="728663"/>
            <a:ext cx="6615112"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200" b="1" i="0" baseline="0">
                <a:latin typeface="Verdana" charset="0"/>
              </a:defRPr>
            </a:lvl1pPr>
            <a:lvl2pPr>
              <a:defRPr sz="1875"/>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284123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olm pilti">
    <p:spTree>
      <p:nvGrpSpPr>
        <p:cNvPr id="1" name=""/>
        <p:cNvGrpSpPr/>
        <p:nvPr/>
      </p:nvGrpSpPr>
      <p:grpSpPr>
        <a:xfrm>
          <a:off x="0" y="0"/>
          <a:ext cx="0" cy="0"/>
          <a:chOff x="0" y="0"/>
          <a:chExt cx="0" cy="0"/>
        </a:xfrm>
      </p:grpSpPr>
      <p:sp>
        <p:nvSpPr>
          <p:cNvPr id="6" name="Picture Placeholder 19"/>
          <p:cNvSpPr>
            <a:spLocks noGrp="1"/>
          </p:cNvSpPr>
          <p:nvPr>
            <p:ph type="pic" sz="quarter" idx="17"/>
          </p:nvPr>
        </p:nvSpPr>
        <p:spPr>
          <a:xfrm>
            <a:off x="1737123" y="728664"/>
            <a:ext cx="3868149" cy="5221286"/>
          </a:xfrm>
          <a:prstGeom prst="rect">
            <a:avLst/>
          </a:prstGeom>
        </p:spPr>
        <p:txBody>
          <a:bodyPr/>
          <a:lstStyle/>
          <a:p>
            <a:pPr lvl="0"/>
            <a:r>
              <a:rPr lang="en-US" noProof="0" smtClean="0"/>
              <a:t>Click icon to add picture</a:t>
            </a:r>
            <a:endParaRPr lang="en-US" noProof="0"/>
          </a:p>
        </p:txBody>
      </p:sp>
      <p:sp>
        <p:nvSpPr>
          <p:cNvPr id="8" name="Picture Placeholder 19"/>
          <p:cNvSpPr>
            <a:spLocks noGrp="1"/>
          </p:cNvSpPr>
          <p:nvPr>
            <p:ph type="pic" sz="quarter" idx="19"/>
          </p:nvPr>
        </p:nvSpPr>
        <p:spPr>
          <a:xfrm>
            <a:off x="5751178" y="3405258"/>
            <a:ext cx="2600660" cy="2544692"/>
          </a:xfrm>
          <a:prstGeom prst="rect">
            <a:avLst/>
          </a:prstGeom>
        </p:spPr>
        <p:txBody>
          <a:bodyPr/>
          <a:lstStyle/>
          <a:p>
            <a:pPr lvl="0"/>
            <a:r>
              <a:rPr lang="en-US" noProof="0" smtClean="0"/>
              <a:t>Click icon to add picture</a:t>
            </a:r>
            <a:endParaRPr lang="en-US" noProof="0"/>
          </a:p>
        </p:txBody>
      </p:sp>
      <p:sp>
        <p:nvSpPr>
          <p:cNvPr id="9" name="Picture Placeholder 19"/>
          <p:cNvSpPr>
            <a:spLocks noGrp="1"/>
          </p:cNvSpPr>
          <p:nvPr>
            <p:ph type="pic" sz="quarter" idx="20"/>
          </p:nvPr>
        </p:nvSpPr>
        <p:spPr>
          <a:xfrm>
            <a:off x="5751178" y="728663"/>
            <a:ext cx="2600660" cy="2544692"/>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2753529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el">
    <p:spTree>
      <p:nvGrpSpPr>
        <p:cNvPr id="1" name=""/>
        <p:cNvGrpSpPr/>
        <p:nvPr/>
      </p:nvGrpSpPr>
      <p:grpSpPr>
        <a:xfrm>
          <a:off x="0" y="0"/>
          <a:ext cx="0" cy="0"/>
          <a:chOff x="0" y="0"/>
          <a:chExt cx="0" cy="0"/>
        </a:xfrm>
      </p:grpSpPr>
      <p:sp>
        <p:nvSpPr>
          <p:cNvPr id="7" name="Table Placeholder 6"/>
          <p:cNvSpPr>
            <a:spLocks noGrp="1"/>
          </p:cNvSpPr>
          <p:nvPr>
            <p:ph type="tbl" sz="quarter" idx="23"/>
          </p:nvPr>
        </p:nvSpPr>
        <p:spPr>
          <a:xfrm>
            <a:off x="1737122" y="1989138"/>
            <a:ext cx="6615113" cy="3960812"/>
          </a:xfrm>
          <a:prstGeom prst="rect">
            <a:avLst/>
          </a:prstGeom>
        </p:spPr>
        <p:txBody>
          <a:bodyPr/>
          <a:lstStyle>
            <a:lvl1pPr>
              <a:defRPr sz="1400" baseline="0">
                <a:solidFill>
                  <a:schemeClr val="bg1"/>
                </a:solidFill>
                <a:latin typeface="Verdana" charset="0"/>
              </a:defRPr>
            </a:lvl1pPr>
          </a:lstStyle>
          <a:p>
            <a:pPr lvl="0"/>
            <a:r>
              <a:rPr lang="en-US" noProof="0" smtClean="0"/>
              <a:t>Click icon to add table</a:t>
            </a:r>
            <a:endParaRPr lang="en-US" noProof="0" dirty="0"/>
          </a:p>
        </p:txBody>
      </p:sp>
      <p:sp>
        <p:nvSpPr>
          <p:cNvPr id="10" name="Text Placeholder 9"/>
          <p:cNvSpPr>
            <a:spLocks noGrp="1"/>
          </p:cNvSpPr>
          <p:nvPr>
            <p:ph type="body" sz="quarter" idx="13"/>
          </p:nvPr>
        </p:nvSpPr>
        <p:spPr>
          <a:xfrm>
            <a:off x="1737123" y="728663"/>
            <a:ext cx="6615113" cy="800592"/>
          </a:xfrm>
          <a:prstGeom prst="rect">
            <a:avLst/>
          </a:prstGeom>
        </p:spPr>
        <p:txBody>
          <a:bodyPr lIns="0" tIns="0" rIns="0" bIns="0"/>
          <a:lstStyle>
            <a:lvl1pPr marL="171450" marR="0" indent="-171450" algn="l" defTabSz="685800" rtl="0" eaLnBrk="1" fontAlgn="auto" latinLnBrk="0" hangingPunct="1">
              <a:lnSpc>
                <a:spcPct val="100000"/>
              </a:lnSpc>
              <a:spcBef>
                <a:spcPts val="750"/>
              </a:spcBef>
              <a:spcAft>
                <a:spcPts val="0"/>
              </a:spcAft>
              <a:buClrTx/>
              <a:buSzTx/>
              <a:buFont typeface="Arial"/>
              <a:buNone/>
              <a:tabLst/>
              <a:defRPr sz="2500" b="1" i="0" baseline="0">
                <a:latin typeface="Verdana" charset="0"/>
              </a:defRPr>
            </a:lvl1pPr>
            <a:lvl2pPr>
              <a:defRPr sz="1875"/>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114666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4"/>
          <p:cNvSpPr txBox="1">
            <a:spLocks/>
          </p:cNvSpPr>
          <p:nvPr userDrawn="1"/>
        </p:nvSpPr>
        <p:spPr>
          <a:xfrm>
            <a:off x="6997700" y="6129338"/>
            <a:ext cx="1354138" cy="365125"/>
          </a:xfrm>
          <a:prstGeom prst="rect">
            <a:avLst/>
          </a:prstGeom>
        </p:spPr>
        <p:txBody>
          <a:bodyPr lIns="0" tIns="0" rIns="0" bIns="0"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AF704C55-3D96-4667-A876-8733394EDED8}" type="slidenum">
              <a:rPr lang="en-US" altLang="et-EE" sz="900">
                <a:solidFill>
                  <a:srgbClr val="898989"/>
                </a:solidFill>
                <a:latin typeface="Verdana" pitchFamily="34" charset="0"/>
              </a:rPr>
              <a:pPr algn="r" eaLnBrk="1" hangingPunct="1"/>
              <a:t>‹#›</a:t>
            </a:fld>
            <a:endParaRPr lang="en-US" altLang="et-EE" sz="900">
              <a:solidFill>
                <a:srgbClr val="898989"/>
              </a:solidFill>
              <a:latin typeface="Verdana" pitchFamily="34" charset="0"/>
            </a:endParaRPr>
          </a:p>
        </p:txBody>
      </p:sp>
      <p:pic>
        <p:nvPicPr>
          <p:cNvPr id="3" name="Picture 2"/>
          <p:cNvPicPr>
            <a:picLocks noChangeAspect="1"/>
          </p:cNvPicPr>
          <p:nvPr userDrawn="1"/>
        </p:nvPicPr>
        <p:blipFill rotWithShape="1">
          <a:blip r:embed="rId14">
            <a:extLst>
              <a:ext uri="{28A0092B-C50C-407E-A947-70E740481C1C}">
                <a14:useLocalDpi xmlns:a14="http://schemas.microsoft.com/office/drawing/2010/main" val="0"/>
              </a:ext>
            </a:extLst>
          </a:blip>
          <a:srcRect r="89635"/>
          <a:stretch/>
        </p:blipFill>
        <p:spPr bwMode="auto">
          <a:xfrm>
            <a:off x="0" y="0"/>
            <a:ext cx="94795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Lst>
  <p:timing>
    <p:tnLst>
      <p:par>
        <p:cTn id="1" dur="indefinite" restart="never" nodeType="tmRoot"/>
      </p:par>
    </p:tnLst>
  </p:timing>
  <p:hf hdr="0"/>
  <p:txStyles>
    <p:titleStyle>
      <a:lvl1pPr algn="l"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rtl="0" eaLnBrk="1" fontAlgn="base" hangingPunct="1">
        <a:lnSpc>
          <a:spcPct val="90000"/>
        </a:lnSpc>
        <a:spcBef>
          <a:spcPct val="0"/>
        </a:spcBef>
        <a:spcAft>
          <a:spcPct val="0"/>
        </a:spcAft>
        <a:defRPr sz="3300">
          <a:solidFill>
            <a:schemeClr val="tx1"/>
          </a:solidFill>
          <a:latin typeface="Verdana" charset="0"/>
        </a:defRPr>
      </a:lvl2pPr>
      <a:lvl3pPr algn="l" rtl="0" eaLnBrk="1" fontAlgn="base" hangingPunct="1">
        <a:lnSpc>
          <a:spcPct val="90000"/>
        </a:lnSpc>
        <a:spcBef>
          <a:spcPct val="0"/>
        </a:spcBef>
        <a:spcAft>
          <a:spcPct val="0"/>
        </a:spcAft>
        <a:defRPr sz="3300">
          <a:solidFill>
            <a:schemeClr val="tx1"/>
          </a:solidFill>
          <a:latin typeface="Verdana" charset="0"/>
        </a:defRPr>
      </a:lvl3pPr>
      <a:lvl4pPr algn="l" rtl="0" eaLnBrk="1" fontAlgn="base" hangingPunct="1">
        <a:lnSpc>
          <a:spcPct val="90000"/>
        </a:lnSpc>
        <a:spcBef>
          <a:spcPct val="0"/>
        </a:spcBef>
        <a:spcAft>
          <a:spcPct val="0"/>
        </a:spcAft>
        <a:defRPr sz="3300">
          <a:solidFill>
            <a:schemeClr val="tx1"/>
          </a:solidFill>
          <a:latin typeface="Verdana" charset="0"/>
        </a:defRPr>
      </a:lvl4pPr>
      <a:lvl5pPr algn="l" rtl="0" eaLnBrk="1" fontAlgn="base" hangingPunct="1">
        <a:lnSpc>
          <a:spcPct val="90000"/>
        </a:lnSpc>
        <a:spcBef>
          <a:spcPct val="0"/>
        </a:spcBef>
        <a:spcAft>
          <a:spcPct val="0"/>
        </a:spcAft>
        <a:defRPr sz="3300">
          <a:solidFill>
            <a:schemeClr val="tx1"/>
          </a:solidFill>
          <a:latin typeface="Verdana" charset="0"/>
        </a:defRPr>
      </a:lvl5pPr>
      <a:lvl6pPr marL="342900" algn="l" rtl="0" eaLnBrk="1" fontAlgn="base" hangingPunct="1">
        <a:lnSpc>
          <a:spcPct val="90000"/>
        </a:lnSpc>
        <a:spcBef>
          <a:spcPct val="0"/>
        </a:spcBef>
        <a:spcAft>
          <a:spcPct val="0"/>
        </a:spcAft>
        <a:defRPr sz="3300">
          <a:solidFill>
            <a:schemeClr val="tx1"/>
          </a:solidFill>
          <a:latin typeface="Calibri Light" charset="0"/>
        </a:defRPr>
      </a:lvl6pPr>
      <a:lvl7pPr marL="685800" algn="l" rtl="0" eaLnBrk="1" fontAlgn="base" hangingPunct="1">
        <a:lnSpc>
          <a:spcPct val="90000"/>
        </a:lnSpc>
        <a:spcBef>
          <a:spcPct val="0"/>
        </a:spcBef>
        <a:spcAft>
          <a:spcPct val="0"/>
        </a:spcAft>
        <a:defRPr sz="3300">
          <a:solidFill>
            <a:schemeClr val="tx1"/>
          </a:solidFill>
          <a:latin typeface="Calibri Light" charset="0"/>
        </a:defRPr>
      </a:lvl7pPr>
      <a:lvl8pPr marL="1028700" algn="l" rtl="0" eaLnBrk="1" fontAlgn="base" hangingPunct="1">
        <a:lnSpc>
          <a:spcPct val="90000"/>
        </a:lnSpc>
        <a:spcBef>
          <a:spcPct val="0"/>
        </a:spcBef>
        <a:spcAft>
          <a:spcPct val="0"/>
        </a:spcAft>
        <a:defRPr sz="3300">
          <a:solidFill>
            <a:schemeClr val="tx1"/>
          </a:solidFill>
          <a:latin typeface="Calibri Light" charset="0"/>
        </a:defRPr>
      </a:lvl8pPr>
      <a:lvl9pPr marL="1371600" algn="l" rtl="0" eaLnBrk="1" fontAlgn="base" hangingPunct="1">
        <a:lnSpc>
          <a:spcPct val="90000"/>
        </a:lnSpc>
        <a:spcBef>
          <a:spcPct val="0"/>
        </a:spcBef>
        <a:spcAft>
          <a:spcPct val="0"/>
        </a:spcAft>
        <a:defRPr sz="3300">
          <a:solidFill>
            <a:schemeClr val="tx1"/>
          </a:solidFill>
          <a:latin typeface="Calibri Light" charset="0"/>
        </a:defRPr>
      </a:lvl9pPr>
    </p:titleStyle>
    <p:bodyStyle>
      <a:lvl1pPr marL="171450" indent="-171450" algn="l" rtl="0" eaLnBrk="1" fontAlgn="base" hangingPunct="1">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itchFamily="34" charset="0"/>
        <a:buChar char="•"/>
        <a:defRPr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ois2.ttu.e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ttu.ee/tudengile/finantsinfo/oppetoetused/vajaduspohine-eritoetus/" TargetMode="External"/><Relationship Id="rId2" Type="http://schemas.openxmlformats.org/officeDocument/2006/relationships/hyperlink" Target="http://www.eesti.e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margus.kruus@ttu.ee" TargetMode="External"/><Relationship Id="rId2" Type="http://schemas.openxmlformats.org/officeDocument/2006/relationships/hyperlink" Target="mailto:gert.jervan@ttu.ee" TargetMode="External"/><Relationship Id="rId1" Type="http://schemas.openxmlformats.org/officeDocument/2006/relationships/slideLayout" Target="../slideLayouts/slideLayout2.xml"/><Relationship Id="rId4" Type="http://schemas.openxmlformats.org/officeDocument/2006/relationships/hyperlink" Target="mailto:maarja.kruusmaa@ttu.e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merike.siidoja@ttu.ee" TargetMode="External"/><Relationship Id="rId7" Type="http://schemas.openxmlformats.org/officeDocument/2006/relationships/hyperlink" Target="mailto:kullike.naks@ttu.ee" TargetMode="External"/><Relationship Id="rId2" Type="http://schemas.openxmlformats.org/officeDocument/2006/relationships/hyperlink" Target="mailto:i@ttu.ee" TargetMode="External"/><Relationship Id="rId1" Type="http://schemas.openxmlformats.org/officeDocument/2006/relationships/slideLayout" Target="../slideLayouts/slideLayout2.xml"/><Relationship Id="rId6" Type="http://schemas.openxmlformats.org/officeDocument/2006/relationships/hyperlink" Target="mailto:katri.kadakas@ttu.ee" TargetMode="External"/><Relationship Id="rId5" Type="http://schemas.openxmlformats.org/officeDocument/2006/relationships/hyperlink" Target="mailto:piret.punder@ttu.ee" TargetMode="External"/><Relationship Id="rId4" Type="http://schemas.openxmlformats.org/officeDocument/2006/relationships/hyperlink" Target="mailto:helle.tihemets@ttu.e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1"/>
          <p:cNvSpPr>
            <a:spLocks noGrp="1"/>
          </p:cNvSpPr>
          <p:nvPr>
            <p:ph type="body" sz="quarter" idx="10"/>
          </p:nvPr>
        </p:nvSpPr>
        <p:spPr bwMode="auto">
          <a:xfrm>
            <a:off x="1736725" y="3221038"/>
            <a:ext cx="6615113" cy="763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fontAlgn="base">
              <a:spcAft>
                <a:spcPct val="0"/>
              </a:spcAft>
            </a:pPr>
            <a:r>
              <a:rPr lang="et-EE" altLang="en-US" dirty="0" smtClean="0">
                <a:latin typeface="Verdana Bold"/>
              </a:rPr>
              <a:t>Õpingukorraldus</a:t>
            </a:r>
            <a:endParaRPr lang="en-US" altLang="en-US" dirty="0" smtClean="0">
              <a:latin typeface="Verdana Bold"/>
            </a:endParaRPr>
          </a:p>
          <a:p>
            <a:pPr fontAlgn="base">
              <a:spcAft>
                <a:spcPct val="0"/>
              </a:spcAft>
            </a:pPr>
            <a:endParaRPr lang="en-US" altLang="en-US" dirty="0" smtClean="0">
              <a:latin typeface="Verdana Bold"/>
            </a:endParaRPr>
          </a:p>
        </p:txBody>
      </p:sp>
      <p:sp>
        <p:nvSpPr>
          <p:cNvPr id="15362" name="Text Placeholder 2"/>
          <p:cNvSpPr>
            <a:spLocks noGrp="1"/>
          </p:cNvSpPr>
          <p:nvPr>
            <p:ph type="body" sz="quarter" idx="11"/>
          </p:nvPr>
        </p:nvSpPr>
        <p:spPr bwMode="auto">
          <a:xfrm>
            <a:off x="1736725" y="4281488"/>
            <a:ext cx="3278188" cy="1668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a:bodyPr>
          <a:lstStyle/>
          <a:p>
            <a:pPr fontAlgn="base">
              <a:spcAft>
                <a:spcPct val="0"/>
              </a:spcAft>
            </a:pPr>
            <a:r>
              <a:rPr lang="et-EE" altLang="en-US" dirty="0" smtClean="0">
                <a:latin typeface="Verdana" pitchFamily="34" charset="0"/>
              </a:rPr>
              <a:t>Margus Kruus ja Katri Kadakas</a:t>
            </a:r>
            <a:endParaRPr lang="en-US" altLang="en-US" dirty="0" smtClean="0">
              <a:latin typeface="Verdana" pitchFamily="34" charset="0"/>
            </a:endParaRPr>
          </a:p>
          <a:p>
            <a:pPr fontAlgn="base">
              <a:spcAft>
                <a:spcPct val="0"/>
              </a:spcAft>
            </a:pPr>
            <a:r>
              <a:rPr lang="et-EE" altLang="en-US" dirty="0" smtClean="0">
                <a:latin typeface="Verdana" pitchFamily="34" charset="0"/>
              </a:rPr>
              <a:t>IT teaduskonna dekanaat</a:t>
            </a:r>
          </a:p>
          <a:p>
            <a:pPr fontAlgn="base">
              <a:spcAft>
                <a:spcPct val="0"/>
              </a:spcAft>
            </a:pPr>
            <a:r>
              <a:rPr lang="et-EE" altLang="en-US" dirty="0" smtClean="0">
                <a:latin typeface="Verdana" pitchFamily="34" charset="0"/>
              </a:rPr>
              <a:t>5.09.2018</a:t>
            </a:r>
            <a:endParaRPr lang="en-US" altLang="en-US" dirty="0" smtClean="0">
              <a:latin typeface="Verdana" pitchFamily="34" charset="0"/>
            </a:endParaRPr>
          </a:p>
          <a:p>
            <a:pPr fontAlgn="base">
              <a:spcAft>
                <a:spcPct val="0"/>
              </a:spcAft>
            </a:pPr>
            <a:endParaRPr lang="en-US" altLang="en-US" dirty="0" smtClean="0">
              <a:latin typeface="Verdana" pitchFamily="34" charset="0"/>
            </a:endParaRPr>
          </a:p>
        </p:txBody>
      </p:sp>
      <p:pic>
        <p:nvPicPr>
          <p:cNvPr id="15363" name="Picture Placeholder 4"/>
          <p:cNvPicPr>
            <a:picLocks noChangeAspect="1"/>
          </p:cNvPicPr>
          <p:nvPr/>
        </p:nvPicPr>
        <p:blipFill>
          <a:blip r:embed="rId2">
            <a:extLst>
              <a:ext uri="{28A0092B-C50C-407E-A947-70E740481C1C}">
                <a14:useLocalDpi xmlns:a14="http://schemas.microsoft.com/office/drawing/2010/main" val="0"/>
              </a:ext>
            </a:extLst>
          </a:blip>
          <a:srcRect l="17" r="17"/>
          <a:stretch>
            <a:fillRect/>
          </a:stretch>
        </p:blipFill>
        <p:spPr bwMode="auto">
          <a:xfrm>
            <a:off x="1736725" y="1887538"/>
            <a:ext cx="24209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altLang="et-EE" sz="2000" dirty="0"/>
              <a:t>Igale tudengile on kinnistatud üks (ja ainult üks) konkreetne õppekava</a:t>
            </a:r>
          </a:p>
          <a:p>
            <a:pPr marL="285750" indent="-285750">
              <a:buFont typeface="Arial" panose="020B0604020202020204" pitchFamily="34" charset="0"/>
              <a:buChar char="•"/>
            </a:pPr>
            <a:r>
              <a:rPr lang="et-EE" altLang="et-EE" sz="2000" dirty="0"/>
              <a:t>Igas õppekavas on igal moodulil konkreetne maht, mis tuleb täita</a:t>
            </a:r>
          </a:p>
          <a:p>
            <a:pPr marL="285750" indent="-285750">
              <a:buFont typeface="Arial" panose="020B0604020202020204" pitchFamily="34" charset="0"/>
              <a:buChar char="•"/>
            </a:pPr>
            <a:r>
              <a:rPr lang="et-EE" altLang="et-EE" sz="2000" dirty="0"/>
              <a:t>Ühe mooduli ületäitmine ei kompenseeri teise puudujääke </a:t>
            </a:r>
            <a:r>
              <a:rPr lang="et-EE" altLang="et-EE" sz="2000" b="1" dirty="0"/>
              <a:t>(v.a. vabaõpe)</a:t>
            </a:r>
          </a:p>
          <a:p>
            <a:pPr marL="285750" indent="-285750">
              <a:buFont typeface="Arial" panose="020B0604020202020204" pitchFamily="34" charset="0"/>
              <a:buChar char="•"/>
            </a:pPr>
            <a:r>
              <a:rPr lang="et-EE" altLang="et-EE" sz="2000" dirty="0"/>
              <a:t>Igal õppekaval on </a:t>
            </a:r>
            <a:r>
              <a:rPr lang="et-EE" altLang="et-EE" sz="2000" dirty="0" smtClean="0">
                <a:solidFill>
                  <a:srgbClr val="FF0000"/>
                </a:solidFill>
              </a:rPr>
              <a:t>akadeemiline juhendaja (programmijuht) ja programmijuhi abi,</a:t>
            </a:r>
            <a:r>
              <a:rPr lang="et-EE" altLang="et-EE" sz="2000" dirty="0" smtClean="0"/>
              <a:t> </a:t>
            </a:r>
            <a:r>
              <a:rPr lang="et-EE" altLang="et-EE" sz="2000" dirty="0"/>
              <a:t>teie </a:t>
            </a:r>
            <a:r>
              <a:rPr lang="et-EE" altLang="et-EE" sz="2000" dirty="0" smtClean="0"/>
              <a:t>personaalsed nõustajad </a:t>
            </a:r>
            <a:r>
              <a:rPr lang="et-EE" altLang="et-EE" sz="2000" dirty="0"/>
              <a:t>kõigis akadeemilistes küsimustes.</a:t>
            </a:r>
            <a:endParaRPr lang="en-GB" altLang="et-EE" sz="2000" dirty="0"/>
          </a:p>
          <a:p>
            <a:pPr marL="285750" indent="-285750">
              <a:buFont typeface="Arial" panose="020B0604020202020204" pitchFamily="34" charset="0"/>
              <a:buChar char="•"/>
            </a:pPr>
            <a:endParaRPr lang="et-EE" dirty="0"/>
          </a:p>
        </p:txBody>
      </p:sp>
      <p:sp>
        <p:nvSpPr>
          <p:cNvPr id="3" name="Text Placeholder 2"/>
          <p:cNvSpPr>
            <a:spLocks noGrp="1"/>
          </p:cNvSpPr>
          <p:nvPr>
            <p:ph type="body" sz="quarter" idx="13"/>
          </p:nvPr>
        </p:nvSpPr>
        <p:spPr/>
        <p:txBody>
          <a:bodyPr/>
          <a:lstStyle/>
          <a:p>
            <a:r>
              <a:rPr lang="et-EE" altLang="et-EE" dirty="0"/>
              <a:t>Õppekava</a:t>
            </a:r>
            <a:endParaRPr lang="et-EE" dirty="0"/>
          </a:p>
        </p:txBody>
      </p:sp>
    </p:spTree>
    <p:extLst>
      <p:ext uri="{BB962C8B-B14F-4D97-AF65-F5344CB8AC3E}">
        <p14:creationId xmlns:p14="http://schemas.microsoft.com/office/powerpoint/2010/main" val="163921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sz="1800" b="1" dirty="0"/>
              <a:t>Elektroonika ja </a:t>
            </a:r>
            <a:r>
              <a:rPr lang="et-EE" sz="1800" b="1" dirty="0" smtClean="0"/>
              <a:t>kommunikatsioonitehnoloogiad</a:t>
            </a:r>
          </a:p>
          <a:p>
            <a:pPr marL="0" indent="0"/>
            <a:r>
              <a:rPr lang="et-EE" sz="1800" b="1" dirty="0" smtClean="0"/>
              <a:t>    </a:t>
            </a:r>
            <a:r>
              <a:rPr lang="en-US" sz="1800" b="1" dirty="0" smtClean="0"/>
              <a:t>Communicative </a:t>
            </a:r>
            <a:r>
              <a:rPr lang="et-EE" sz="1800" b="1" dirty="0"/>
              <a:t>E</a:t>
            </a:r>
            <a:r>
              <a:rPr lang="en-US" sz="1800" b="1" dirty="0" err="1"/>
              <a:t>lectronics</a:t>
            </a:r>
            <a:r>
              <a:rPr lang="en-US" sz="1800" b="1" dirty="0"/>
              <a:t> IVEM </a:t>
            </a:r>
            <a:endParaRPr lang="et-EE" sz="1800" b="1" dirty="0"/>
          </a:p>
          <a:p>
            <a:pPr marL="628650" lvl="1" indent="-285750"/>
            <a:r>
              <a:rPr lang="et-EE" dirty="0"/>
              <a:t>Andres Eek; programmijuhi abi</a:t>
            </a:r>
            <a:r>
              <a:rPr lang="et-EE" dirty="0" smtClean="0"/>
              <a:t> </a:t>
            </a:r>
            <a:r>
              <a:rPr lang="et-EE" dirty="0"/>
              <a:t>Eva Keerov</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t-EE" sz="1800" b="1" dirty="0" smtClean="0"/>
              <a:t>Arvutisüsteemid</a:t>
            </a:r>
          </a:p>
          <a:p>
            <a:pPr marL="0" indent="0"/>
            <a:r>
              <a:rPr lang="et-EE" sz="1800" b="1" dirty="0"/>
              <a:t> </a:t>
            </a:r>
            <a:r>
              <a:rPr lang="et-EE" sz="1800" b="1" dirty="0" smtClean="0"/>
              <a:t>   </a:t>
            </a:r>
            <a:r>
              <a:rPr lang="en-US" sz="1800" b="1" dirty="0" smtClean="0"/>
              <a:t>Computer </a:t>
            </a:r>
            <a:r>
              <a:rPr lang="en-US" sz="1800" b="1" dirty="0"/>
              <a:t>and Systems Engineering IASM</a:t>
            </a:r>
            <a:endParaRPr lang="et-EE" sz="1800" b="1" dirty="0"/>
          </a:p>
          <a:p>
            <a:pPr marL="628650" lvl="1" indent="-285750"/>
            <a:r>
              <a:rPr lang="et-EE" dirty="0"/>
              <a:t>Peeter Ellervee; programmijuhi abi</a:t>
            </a:r>
            <a:r>
              <a:rPr lang="et-EE" dirty="0" smtClean="0"/>
              <a:t> </a:t>
            </a:r>
            <a:r>
              <a:rPr lang="et-EE" dirty="0"/>
              <a:t>Katrin Tõemets</a:t>
            </a:r>
          </a:p>
          <a:p>
            <a:pPr marL="342900" lvl="1" indent="0">
              <a:buNone/>
            </a:pPr>
            <a:endParaRPr lang="et-EE" dirty="0"/>
          </a:p>
          <a:p>
            <a:pPr marL="285750" indent="-285750">
              <a:buFont typeface="Arial" panose="020B0604020202020204" pitchFamily="34" charset="0"/>
              <a:buChar char="•"/>
            </a:pPr>
            <a:r>
              <a:rPr lang="et-EE" sz="1800" b="1" dirty="0" smtClean="0"/>
              <a:t>Küberkaitse</a:t>
            </a:r>
          </a:p>
          <a:p>
            <a:pPr marL="0" indent="0"/>
            <a:r>
              <a:rPr lang="et-EE" sz="1800" b="1" dirty="0" smtClean="0"/>
              <a:t>    </a:t>
            </a:r>
            <a:r>
              <a:rPr lang="en-US" sz="1800" b="1" dirty="0" smtClean="0"/>
              <a:t>Cybersecurity</a:t>
            </a:r>
            <a:r>
              <a:rPr lang="et-EE" sz="1800" b="1" dirty="0" smtClean="0"/>
              <a:t> </a:t>
            </a:r>
            <a:r>
              <a:rPr lang="et-EE" sz="1800" b="1" dirty="0"/>
              <a:t>IVCM</a:t>
            </a:r>
          </a:p>
          <a:p>
            <a:pPr marL="628650" lvl="1" indent="-285750"/>
            <a:r>
              <a:rPr lang="et-EE" dirty="0"/>
              <a:t>Rain Ottis; programmijuhi abi</a:t>
            </a:r>
            <a:r>
              <a:rPr lang="et-EE" dirty="0" smtClean="0"/>
              <a:t> </a:t>
            </a:r>
            <a:r>
              <a:rPr lang="et-EE" dirty="0"/>
              <a:t>Siiri Taveter</a:t>
            </a:r>
          </a:p>
          <a:p>
            <a:pPr marL="628650" lvl="1" indent="-285750"/>
            <a:endParaRPr lang="et-EE" dirty="0"/>
          </a:p>
          <a:p>
            <a:endParaRPr lang="et-EE" dirty="0"/>
          </a:p>
        </p:txBody>
      </p:sp>
      <p:sp>
        <p:nvSpPr>
          <p:cNvPr id="3" name="Text Placeholder 2"/>
          <p:cNvSpPr>
            <a:spLocks noGrp="1"/>
          </p:cNvSpPr>
          <p:nvPr>
            <p:ph type="body" sz="quarter" idx="13"/>
          </p:nvPr>
        </p:nvSpPr>
        <p:spPr/>
        <p:txBody>
          <a:bodyPr/>
          <a:lstStyle/>
          <a:p>
            <a:r>
              <a:rPr lang="et-EE" altLang="et-EE" dirty="0"/>
              <a:t>ITT magistriõppe </a:t>
            </a:r>
            <a:r>
              <a:rPr lang="et-EE" altLang="et-EE" dirty="0" smtClean="0"/>
              <a:t>kavad  (ingliskeelsed</a:t>
            </a:r>
            <a:r>
              <a:rPr lang="et-EE" altLang="et-EE" dirty="0"/>
              <a:t>) </a:t>
            </a:r>
            <a:r>
              <a:rPr lang="et-EE" altLang="et-EE" dirty="0" smtClean="0"/>
              <a:t>ja programmijuhid</a:t>
            </a:r>
            <a:endParaRPr lang="et-EE" dirty="0"/>
          </a:p>
        </p:txBody>
      </p:sp>
    </p:spTree>
    <p:extLst>
      <p:ext uri="{BB962C8B-B14F-4D97-AF65-F5344CB8AC3E}">
        <p14:creationId xmlns:p14="http://schemas.microsoft.com/office/powerpoint/2010/main" val="218557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sz="1800" b="1" dirty="0"/>
              <a:t>E-riigi tehnoloogiad ja teenused</a:t>
            </a:r>
            <a:endParaRPr lang="et-EE" sz="1800" b="1" dirty="0" smtClean="0"/>
          </a:p>
          <a:p>
            <a:pPr marL="0" indent="0"/>
            <a:r>
              <a:rPr lang="et-EE" sz="1800" b="1" dirty="0" smtClean="0"/>
              <a:t>    </a:t>
            </a:r>
            <a:r>
              <a:rPr lang="en-US" sz="1800" b="1" dirty="0" smtClean="0"/>
              <a:t>E-Governance </a:t>
            </a:r>
            <a:r>
              <a:rPr lang="en-US" sz="1800" b="1" dirty="0"/>
              <a:t>Technologies and Services IVGM</a:t>
            </a:r>
            <a:endParaRPr lang="et-EE" sz="1800" b="1" dirty="0"/>
          </a:p>
          <a:p>
            <a:pPr marL="628650" lvl="1" indent="-285750"/>
            <a:r>
              <a:rPr lang="et-EE" dirty="0"/>
              <a:t>Ingrid Pappel; programmijuhi abi Aivi </a:t>
            </a:r>
            <a:r>
              <a:rPr lang="et-EE" dirty="0" smtClean="0"/>
              <a:t>Remmelg</a:t>
            </a:r>
          </a:p>
          <a:p>
            <a:pPr marL="628650" lvl="1" indent="-285750"/>
            <a:endParaRPr lang="et-EE" dirty="0"/>
          </a:p>
          <a:p>
            <a:pPr marL="285750" indent="-285750">
              <a:buFont typeface="Arial" panose="020B0604020202020204" pitchFamily="34" charset="0"/>
              <a:buChar char="•"/>
            </a:pPr>
            <a:r>
              <a:rPr lang="et-EE" sz="1800" b="1" dirty="0"/>
              <a:t>Tervishoiutehnoloogia</a:t>
            </a:r>
          </a:p>
          <a:p>
            <a:pPr marL="0" indent="0"/>
            <a:r>
              <a:rPr lang="et-EE" sz="1800" b="1" dirty="0" smtClean="0"/>
              <a:t>    Health </a:t>
            </a:r>
            <a:r>
              <a:rPr lang="et-EE" sz="1800" b="1" dirty="0"/>
              <a:t>Care Technology YVEM</a:t>
            </a:r>
          </a:p>
          <a:p>
            <a:pPr marL="628650" lvl="1" indent="-285750"/>
            <a:r>
              <a:rPr lang="et-EE" dirty="0" smtClean="0"/>
              <a:t>Priit Kruus; </a:t>
            </a:r>
            <a:r>
              <a:rPr lang="et-EE" dirty="0" smtClean="0"/>
              <a:t>programmijuhi abi Signe </a:t>
            </a:r>
            <a:r>
              <a:rPr lang="et-EE" dirty="0"/>
              <a:t>Bergert</a:t>
            </a:r>
          </a:p>
          <a:p>
            <a:pPr marL="285750" indent="-285750"/>
            <a:endParaRPr lang="et-EE" sz="1800" dirty="0"/>
          </a:p>
          <a:p>
            <a:pPr marL="285750" indent="-285750">
              <a:buFont typeface="Arial" panose="020B0604020202020204" pitchFamily="34" charset="0"/>
              <a:buChar char="•"/>
            </a:pPr>
            <a:r>
              <a:rPr lang="et-EE" sz="1800" b="1" dirty="0" smtClean="0"/>
              <a:t>Tarkvaratehnika</a:t>
            </a:r>
          </a:p>
          <a:p>
            <a:pPr marL="0" indent="0"/>
            <a:r>
              <a:rPr lang="et-EE" sz="1800" b="1" dirty="0" smtClean="0"/>
              <a:t>    </a:t>
            </a:r>
            <a:r>
              <a:rPr lang="en-US" sz="1800" b="1" dirty="0" smtClean="0"/>
              <a:t>Software </a:t>
            </a:r>
            <a:r>
              <a:rPr lang="en-US" sz="1800" b="1" dirty="0"/>
              <a:t>Engineering IVSM</a:t>
            </a:r>
            <a:endParaRPr lang="et-EE" sz="1800" b="1" dirty="0"/>
          </a:p>
          <a:p>
            <a:pPr marL="628650" lvl="1" indent="-285750"/>
            <a:r>
              <a:rPr lang="et-EE" dirty="0"/>
              <a:t>Juhan-Peep Ernits; programmijuhi abi</a:t>
            </a:r>
            <a:r>
              <a:rPr lang="et-EE" dirty="0" smtClean="0"/>
              <a:t> </a:t>
            </a:r>
            <a:r>
              <a:rPr lang="et-EE" dirty="0"/>
              <a:t>Siiri Taveter</a:t>
            </a:r>
          </a:p>
          <a:p>
            <a:endParaRPr lang="et-EE" dirty="0"/>
          </a:p>
        </p:txBody>
      </p:sp>
      <p:sp>
        <p:nvSpPr>
          <p:cNvPr id="3" name="Text Placeholder 2"/>
          <p:cNvSpPr>
            <a:spLocks noGrp="1"/>
          </p:cNvSpPr>
          <p:nvPr>
            <p:ph type="body" sz="quarter" idx="13"/>
          </p:nvPr>
        </p:nvSpPr>
        <p:spPr/>
        <p:txBody>
          <a:bodyPr/>
          <a:lstStyle/>
          <a:p>
            <a:r>
              <a:rPr lang="et-EE" altLang="et-EE" dirty="0"/>
              <a:t>ITT magistriõppe kavad (ingliskeelsed)</a:t>
            </a:r>
            <a:endParaRPr lang="et-EE" dirty="0"/>
          </a:p>
          <a:p>
            <a:endParaRPr lang="et-EE" dirty="0"/>
          </a:p>
        </p:txBody>
      </p:sp>
    </p:spTree>
    <p:extLst>
      <p:ext uri="{BB962C8B-B14F-4D97-AF65-F5344CB8AC3E}">
        <p14:creationId xmlns:p14="http://schemas.microsoft.com/office/powerpoint/2010/main" val="305786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989138"/>
            <a:ext cx="6615113" cy="4259262"/>
          </a:xfrm>
        </p:spPr>
        <p:txBody>
          <a:bodyPr/>
          <a:lstStyle/>
          <a:p>
            <a:pPr marL="285750" indent="-285750">
              <a:buFont typeface="Arial" panose="020B0604020202020204" pitchFamily="34" charset="0"/>
              <a:buChar char="•"/>
            </a:pPr>
            <a:r>
              <a:rPr lang="et-EE" b="1" dirty="0" smtClean="0">
                <a:latin typeface="+mj-lt"/>
              </a:rPr>
              <a:t>Äriinfotehnoloogia</a:t>
            </a:r>
            <a:r>
              <a:rPr lang="en-US" b="1" dirty="0" smtClean="0">
                <a:latin typeface="+mj-lt"/>
              </a:rPr>
              <a:t> </a:t>
            </a:r>
            <a:r>
              <a:rPr lang="en-US" b="1" dirty="0">
                <a:latin typeface="+mj-lt"/>
              </a:rPr>
              <a:t>IABM</a:t>
            </a:r>
            <a:endParaRPr lang="et-EE" b="1" dirty="0">
              <a:latin typeface="+mj-lt"/>
            </a:endParaRPr>
          </a:p>
          <a:p>
            <a:pPr marL="628650" lvl="1" indent="-285750"/>
            <a:r>
              <a:rPr lang="et-EE" sz="1600" dirty="0" smtClean="0">
                <a:latin typeface="+mj-lt"/>
              </a:rPr>
              <a:t>Gunnar Piho, programmijuhi abi Riina Soovik</a:t>
            </a:r>
          </a:p>
          <a:p>
            <a:pPr marL="285750" indent="-285750">
              <a:buFont typeface="Arial" panose="020B0604020202020204" pitchFamily="34" charset="0"/>
              <a:buChar char="•"/>
            </a:pPr>
            <a:endParaRPr lang="et-EE" dirty="0">
              <a:latin typeface="+mj-lt"/>
            </a:endParaRPr>
          </a:p>
          <a:p>
            <a:pPr marL="285750" indent="-285750">
              <a:buFont typeface="Arial" panose="020B0604020202020204" pitchFamily="34" charset="0"/>
              <a:buChar char="•"/>
            </a:pPr>
            <a:r>
              <a:rPr lang="et-EE" b="1" dirty="0" smtClean="0">
                <a:latin typeface="+mj-lt"/>
              </a:rPr>
              <a:t>Informaatika</a:t>
            </a:r>
            <a:r>
              <a:rPr lang="en-US" b="1" dirty="0" smtClean="0">
                <a:latin typeface="+mj-lt"/>
              </a:rPr>
              <a:t> </a:t>
            </a:r>
            <a:r>
              <a:rPr lang="en-US" b="1" dirty="0">
                <a:latin typeface="+mj-lt"/>
              </a:rPr>
              <a:t>IAPM</a:t>
            </a:r>
            <a:endParaRPr lang="et-EE" b="1" dirty="0">
              <a:latin typeface="+mj-lt"/>
            </a:endParaRPr>
          </a:p>
          <a:p>
            <a:pPr marL="628650" lvl="1" indent="-285750"/>
            <a:r>
              <a:rPr lang="et-EE" sz="1600" dirty="0">
                <a:latin typeface="+mj-lt"/>
              </a:rPr>
              <a:t>Marko Kääramees; programmijuhi abi</a:t>
            </a:r>
            <a:r>
              <a:rPr lang="et-EE" sz="1600" dirty="0" smtClean="0">
                <a:latin typeface="+mj-lt"/>
              </a:rPr>
              <a:t> </a:t>
            </a:r>
            <a:r>
              <a:rPr lang="et-EE" sz="1600" dirty="0">
                <a:latin typeface="+mj-lt"/>
              </a:rPr>
              <a:t>Monika Kreinin</a:t>
            </a:r>
          </a:p>
          <a:p>
            <a:pPr marL="628650" lvl="1" indent="-285750"/>
            <a:endParaRPr lang="et-EE" sz="1600" dirty="0">
              <a:latin typeface="+mj-lt"/>
            </a:endParaRPr>
          </a:p>
          <a:p>
            <a:pPr marL="285750" indent="-285750">
              <a:buFont typeface="Arial" panose="020B0604020202020204" pitchFamily="34" charset="0"/>
              <a:buChar char="•"/>
            </a:pPr>
            <a:r>
              <a:rPr lang="et-EE" b="1" dirty="0" smtClean="0">
                <a:latin typeface="+mj-lt"/>
              </a:rPr>
              <a:t>Infosüsteemide analüüs ja kavandamine IAAM</a:t>
            </a:r>
            <a:endParaRPr lang="et-EE" b="1" dirty="0">
              <a:latin typeface="+mj-lt"/>
            </a:endParaRPr>
          </a:p>
          <a:p>
            <a:pPr marL="628650" lvl="1" indent="-285750"/>
            <a:r>
              <a:rPr lang="et-EE" sz="1600" dirty="0">
                <a:latin typeface="+mj-lt"/>
              </a:rPr>
              <a:t>Paul Leis; programmijuhi abi</a:t>
            </a:r>
            <a:r>
              <a:rPr lang="et-EE" sz="1600" dirty="0" smtClean="0">
                <a:latin typeface="+mj-lt"/>
              </a:rPr>
              <a:t> </a:t>
            </a:r>
            <a:r>
              <a:rPr lang="et-EE" sz="1600" dirty="0">
                <a:latin typeface="+mj-lt"/>
              </a:rPr>
              <a:t>Nele Teearu</a:t>
            </a:r>
          </a:p>
          <a:p>
            <a:pPr marL="628650" lvl="1" indent="-285750"/>
            <a:endParaRPr lang="et-EE" sz="1600" dirty="0">
              <a:latin typeface="+mj-lt"/>
            </a:endParaRPr>
          </a:p>
          <a:p>
            <a:pPr marL="285750" indent="-285750">
              <a:buFont typeface="Arial" panose="020B0604020202020204" pitchFamily="34" charset="0"/>
              <a:buChar char="•"/>
            </a:pPr>
            <a:r>
              <a:rPr lang="et-EE" b="1" dirty="0">
                <a:latin typeface="+mj-lt"/>
              </a:rPr>
              <a:t>Biomeditsiinitehnika ja meditsiinifüüsika </a:t>
            </a:r>
            <a:r>
              <a:rPr lang="et-EE" b="1" dirty="0" smtClean="0">
                <a:latin typeface="+mj-lt"/>
              </a:rPr>
              <a:t>YADM</a:t>
            </a:r>
            <a:endParaRPr lang="et-EE" b="1" dirty="0">
              <a:latin typeface="+mj-lt"/>
            </a:endParaRPr>
          </a:p>
          <a:p>
            <a:pPr marL="628650" lvl="1" indent="-285750"/>
            <a:r>
              <a:rPr lang="et-EE" sz="1600" dirty="0" smtClean="0">
                <a:latin typeface="+mj-lt"/>
              </a:rPr>
              <a:t>Maie Bachmann; </a:t>
            </a:r>
            <a:r>
              <a:rPr lang="et-EE" sz="1600" dirty="0">
                <a:latin typeface="+mj-lt"/>
              </a:rPr>
              <a:t>programmijuhi abi</a:t>
            </a:r>
            <a:r>
              <a:rPr lang="et-EE" sz="1600" dirty="0" smtClean="0">
                <a:latin typeface="+mj-lt"/>
              </a:rPr>
              <a:t> </a:t>
            </a:r>
            <a:r>
              <a:rPr lang="et-EE" sz="1600" dirty="0">
                <a:latin typeface="+mj-lt"/>
              </a:rPr>
              <a:t>Piret </a:t>
            </a:r>
            <a:r>
              <a:rPr lang="et-EE" sz="1600" dirty="0" smtClean="0">
                <a:latin typeface="+mj-lt"/>
              </a:rPr>
              <a:t>Plaks</a:t>
            </a:r>
          </a:p>
          <a:p>
            <a:pPr marL="0" indent="0"/>
            <a:endParaRPr lang="et-EE" dirty="0" smtClean="0">
              <a:latin typeface="+mj-lt"/>
            </a:endParaRPr>
          </a:p>
          <a:p>
            <a:pPr marL="285750" indent="-285750">
              <a:buFont typeface="Arial" panose="020B0604020202020204" pitchFamily="34" charset="0"/>
              <a:buChar char="•"/>
            </a:pPr>
            <a:r>
              <a:rPr lang="et-EE" b="1" dirty="0" smtClean="0">
                <a:latin typeface="+mj-lt"/>
              </a:rPr>
              <a:t>Digimuutused ettevõttes IADM</a:t>
            </a:r>
          </a:p>
          <a:p>
            <a:pPr marL="342900" lvl="1" indent="0"/>
            <a:r>
              <a:rPr lang="et-EE" sz="1600" dirty="0" smtClean="0">
                <a:latin typeface="+mj-lt"/>
              </a:rPr>
              <a:t>   Kristjan Rebane; programmijuhi abi Jane Rang</a:t>
            </a:r>
            <a:endParaRPr lang="et-EE" sz="1600" dirty="0">
              <a:latin typeface="+mj-lt"/>
            </a:endParaRPr>
          </a:p>
          <a:p>
            <a:endParaRPr lang="et-EE" dirty="0"/>
          </a:p>
        </p:txBody>
      </p:sp>
      <p:sp>
        <p:nvSpPr>
          <p:cNvPr id="3" name="Text Placeholder 2"/>
          <p:cNvSpPr>
            <a:spLocks noGrp="1"/>
          </p:cNvSpPr>
          <p:nvPr>
            <p:ph type="body" sz="quarter" idx="13"/>
          </p:nvPr>
        </p:nvSpPr>
        <p:spPr/>
        <p:txBody>
          <a:bodyPr/>
          <a:lstStyle/>
          <a:p>
            <a:r>
              <a:rPr lang="et-EE" altLang="et-EE" dirty="0"/>
              <a:t>ITT magistriõppe kavad </a:t>
            </a:r>
            <a:r>
              <a:rPr lang="et-EE" altLang="et-EE" dirty="0" smtClean="0"/>
              <a:t>(eestikeelsed) ja programmijuhid</a:t>
            </a:r>
            <a:endParaRPr lang="et-EE" dirty="0"/>
          </a:p>
          <a:p>
            <a:endParaRPr lang="et-EE" dirty="0"/>
          </a:p>
        </p:txBody>
      </p:sp>
    </p:spTree>
    <p:extLst>
      <p:ext uri="{BB962C8B-B14F-4D97-AF65-F5344CB8AC3E}">
        <p14:creationId xmlns:p14="http://schemas.microsoft.com/office/powerpoint/2010/main" val="937003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989138"/>
            <a:ext cx="6615113" cy="4173123"/>
          </a:xfrm>
        </p:spPr>
        <p:txBody>
          <a:bodyPr/>
          <a:lstStyle/>
          <a:p>
            <a:pPr marL="285750" indent="-285750">
              <a:buFont typeface="Arial" panose="020B0604020202020204" pitchFamily="34" charset="0"/>
              <a:buChar char="•"/>
            </a:pPr>
            <a:r>
              <a:rPr lang="et-EE" b="1" dirty="0" smtClean="0"/>
              <a:t>Arvutisüsteemid IACB </a:t>
            </a:r>
          </a:p>
          <a:p>
            <a:pPr marL="628650" lvl="1" indent="-285750"/>
            <a:r>
              <a:rPr lang="et-EE" dirty="0" smtClean="0"/>
              <a:t>Peeter </a:t>
            </a:r>
            <a:r>
              <a:rPr lang="et-EE" dirty="0"/>
              <a:t>Ellervee; programmijuhi abi</a:t>
            </a:r>
            <a:r>
              <a:rPr lang="et-EE" dirty="0" smtClean="0"/>
              <a:t> </a:t>
            </a:r>
            <a:r>
              <a:rPr lang="et-EE" dirty="0"/>
              <a:t>Katrin Tõemets</a:t>
            </a:r>
          </a:p>
          <a:p>
            <a:pPr marL="285750" indent="-285750">
              <a:buFont typeface="Arial" panose="020B0604020202020204" pitchFamily="34" charset="0"/>
              <a:buChar char="•"/>
            </a:pPr>
            <a:r>
              <a:rPr lang="et-EE" b="1" dirty="0" smtClean="0"/>
              <a:t>Informaatika </a:t>
            </a:r>
            <a:r>
              <a:rPr lang="et-EE" b="1" dirty="0"/>
              <a:t>IAIB </a:t>
            </a:r>
            <a:endParaRPr lang="et-EE" b="1" dirty="0" smtClean="0"/>
          </a:p>
          <a:p>
            <a:pPr marL="628650" lvl="1" indent="-285750"/>
            <a:r>
              <a:rPr lang="et-EE" dirty="0" smtClean="0"/>
              <a:t>Marko </a:t>
            </a:r>
            <a:r>
              <a:rPr lang="et-EE" dirty="0"/>
              <a:t>Kääramees; programmijuhi abi</a:t>
            </a:r>
            <a:r>
              <a:rPr lang="et-EE" dirty="0" smtClean="0"/>
              <a:t> </a:t>
            </a:r>
            <a:r>
              <a:rPr lang="et-EE" dirty="0"/>
              <a:t>Monika Kreinin</a:t>
            </a:r>
          </a:p>
          <a:p>
            <a:pPr marL="285750" indent="-285750">
              <a:buFont typeface="Arial" panose="020B0604020202020204" pitchFamily="34" charset="0"/>
              <a:buChar char="•"/>
            </a:pPr>
            <a:r>
              <a:rPr lang="et-EE" b="1" dirty="0"/>
              <a:t>IT </a:t>
            </a:r>
            <a:r>
              <a:rPr lang="et-EE" b="1" dirty="0" smtClean="0"/>
              <a:t>süsteemide administreerimine IAAB</a:t>
            </a:r>
            <a:endParaRPr lang="et-EE" dirty="0"/>
          </a:p>
          <a:p>
            <a:pPr marL="628650" lvl="1" indent="-285750"/>
            <a:r>
              <a:rPr lang="et-EE" sz="1600" dirty="0"/>
              <a:t>Siim Vene; </a:t>
            </a:r>
            <a:r>
              <a:rPr lang="et-EE" dirty="0"/>
              <a:t>programmijuhi abi</a:t>
            </a:r>
            <a:r>
              <a:rPr lang="et-EE" dirty="0" smtClean="0"/>
              <a:t> </a:t>
            </a:r>
            <a:r>
              <a:rPr lang="et-EE" dirty="0"/>
              <a:t>Nele Teearu</a:t>
            </a:r>
          </a:p>
          <a:p>
            <a:pPr marL="285750" indent="-285750">
              <a:buFont typeface="Arial" panose="020B0604020202020204" pitchFamily="34" charset="0"/>
              <a:buChar char="•"/>
            </a:pPr>
            <a:r>
              <a:rPr lang="et-EE" b="1" dirty="0"/>
              <a:t>IT </a:t>
            </a:r>
            <a:r>
              <a:rPr lang="et-EE" b="1" dirty="0" smtClean="0"/>
              <a:t>süsteemide arendus IADB </a:t>
            </a:r>
          </a:p>
          <a:p>
            <a:pPr marL="628650" lvl="1" indent="-285750"/>
            <a:r>
              <a:rPr lang="et-EE" dirty="0" smtClean="0"/>
              <a:t>Meelis </a:t>
            </a:r>
            <a:r>
              <a:rPr lang="et-EE" dirty="0"/>
              <a:t>Antoi; programmijuhi abi</a:t>
            </a:r>
            <a:r>
              <a:rPr lang="et-EE" dirty="0" smtClean="0"/>
              <a:t> </a:t>
            </a:r>
            <a:r>
              <a:rPr lang="et-EE" dirty="0"/>
              <a:t>Dagmar Tamme</a:t>
            </a:r>
          </a:p>
          <a:p>
            <a:pPr marL="285750" indent="-285750">
              <a:buFont typeface="Arial" panose="020B0604020202020204" pitchFamily="34" charset="0"/>
              <a:buChar char="•"/>
            </a:pPr>
            <a:r>
              <a:rPr lang="et-EE" b="1" dirty="0" smtClean="0"/>
              <a:t>Äriinfotehnoloogia IABB</a:t>
            </a:r>
            <a:endParaRPr lang="et-EE" dirty="0"/>
          </a:p>
          <a:p>
            <a:pPr marL="628650" lvl="1" indent="-285750"/>
            <a:r>
              <a:rPr lang="et-EE" sz="1800" dirty="0"/>
              <a:t>Gunnar Piho; programmijuhi abi</a:t>
            </a:r>
            <a:r>
              <a:rPr lang="et-EE" sz="1800" dirty="0" smtClean="0"/>
              <a:t> </a:t>
            </a:r>
            <a:r>
              <a:rPr lang="et-EE" sz="1800" dirty="0"/>
              <a:t>Riina </a:t>
            </a:r>
            <a:r>
              <a:rPr lang="et-EE" sz="1800" dirty="0" smtClean="0"/>
              <a:t>Soovik</a:t>
            </a:r>
          </a:p>
          <a:p>
            <a:pPr marL="285750" indent="-285750">
              <a:buFont typeface="Arial" panose="020B0604020202020204" pitchFamily="34" charset="0"/>
              <a:buChar char="•"/>
            </a:pPr>
            <a:r>
              <a:rPr lang="et-EE" b="1" dirty="0" smtClean="0"/>
              <a:t>Küberturbe </a:t>
            </a:r>
            <a:r>
              <a:rPr lang="et-EE" b="1" dirty="0"/>
              <a:t>tehnoloogiad IVSB </a:t>
            </a:r>
            <a:r>
              <a:rPr lang="et-EE" dirty="0"/>
              <a:t>(</a:t>
            </a:r>
            <a:r>
              <a:rPr lang="et-EE" dirty="0">
                <a:solidFill>
                  <a:srgbClr val="FF0000"/>
                </a:solidFill>
              </a:rPr>
              <a:t>Inglise keeles</a:t>
            </a:r>
            <a:r>
              <a:rPr lang="et-EE" dirty="0"/>
              <a:t>)</a:t>
            </a:r>
          </a:p>
          <a:p>
            <a:pPr marL="628650" lvl="1" indent="-285750"/>
            <a:r>
              <a:rPr lang="et-EE" dirty="0" smtClean="0"/>
              <a:t>Valdo Praust; </a:t>
            </a:r>
            <a:r>
              <a:rPr lang="et-EE" dirty="0"/>
              <a:t>programmijuhi abi Dagmar Tamme</a:t>
            </a:r>
          </a:p>
          <a:p>
            <a:pPr marL="628650" lvl="1" indent="-285750"/>
            <a:endParaRPr lang="et-EE" sz="1600" dirty="0"/>
          </a:p>
          <a:p>
            <a:endParaRPr lang="et-EE" dirty="0"/>
          </a:p>
        </p:txBody>
      </p:sp>
      <p:sp>
        <p:nvSpPr>
          <p:cNvPr id="3" name="Text Placeholder 2"/>
          <p:cNvSpPr>
            <a:spLocks noGrp="1"/>
          </p:cNvSpPr>
          <p:nvPr>
            <p:ph type="body" sz="quarter" idx="13"/>
          </p:nvPr>
        </p:nvSpPr>
        <p:spPr/>
        <p:txBody>
          <a:bodyPr/>
          <a:lstStyle/>
          <a:p>
            <a:r>
              <a:rPr lang="et-EE" dirty="0" smtClean="0"/>
              <a:t>ITT bakalaureuseõppe programmid ja programmijuhid</a:t>
            </a:r>
            <a:endParaRPr lang="et-EE" dirty="0"/>
          </a:p>
          <a:p>
            <a:endParaRPr lang="et-EE" dirty="0"/>
          </a:p>
        </p:txBody>
      </p:sp>
    </p:spTree>
    <p:extLst>
      <p:ext uri="{BB962C8B-B14F-4D97-AF65-F5344CB8AC3E}">
        <p14:creationId xmlns:p14="http://schemas.microsoft.com/office/powerpoint/2010/main" val="371781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altLang="et-EE" sz="2000" dirty="0"/>
              <a:t>Vt. Õppekorralduse eeskiri §</a:t>
            </a:r>
            <a:r>
              <a:rPr lang="et-EE" altLang="et-EE" sz="2000" dirty="0" smtClean="0"/>
              <a:t>11 </a:t>
            </a:r>
            <a:endParaRPr lang="et-EE" altLang="et-EE" sz="2000" dirty="0"/>
          </a:p>
          <a:p>
            <a:pPr marL="285750" indent="-285750">
              <a:buFont typeface="Arial" panose="020B0604020202020204" pitchFamily="34" charset="0"/>
              <a:buChar char="•"/>
            </a:pPr>
            <a:r>
              <a:rPr lang="et-EE" altLang="et-EE" sz="2000" dirty="0"/>
              <a:t>Õppur peab koostama igaks õpingusemestriks </a:t>
            </a:r>
            <a:r>
              <a:rPr lang="et-EE" altLang="et-EE" sz="2000" b="1" dirty="0"/>
              <a:t>õpingukava</a:t>
            </a:r>
            <a:r>
              <a:rPr lang="et-EE" altLang="et-EE" sz="2000" dirty="0"/>
              <a:t>, kuhu ta lülitab ained, mida ta</a:t>
            </a:r>
            <a:r>
              <a:rPr lang="et-EE" altLang="et-EE" sz="2000" b="1" dirty="0"/>
              <a:t> </a:t>
            </a:r>
            <a:r>
              <a:rPr lang="et-EE" altLang="et-EE" sz="2000" b="1" dirty="0">
                <a:solidFill>
                  <a:schemeClr val="hlink"/>
                </a:solidFill>
              </a:rPr>
              <a:t>tahab ja saab õppida</a:t>
            </a:r>
          </a:p>
          <a:p>
            <a:pPr marL="285750" indent="-285750">
              <a:buFont typeface="Arial" panose="020B0604020202020204" pitchFamily="34" charset="0"/>
              <a:buChar char="•"/>
            </a:pPr>
            <a:r>
              <a:rPr lang="et-EE" altLang="et-EE" sz="2000" dirty="0"/>
              <a:t>Õpingukava on õppuri poolt eelseisvaks semestriks valitud õppeainete loend, mida ta kohustub õppima</a:t>
            </a:r>
          </a:p>
          <a:p>
            <a:pPr marL="285750" indent="-285750">
              <a:buFont typeface="Arial" panose="020B0604020202020204" pitchFamily="34" charset="0"/>
              <a:buChar char="•"/>
            </a:pPr>
            <a:r>
              <a:rPr lang="et-EE" altLang="et-EE" sz="2000" dirty="0"/>
              <a:t>Juhul, kui üliõpilane ei õpi antud semestril uusi õppeaineid, </a:t>
            </a:r>
            <a:r>
              <a:rPr lang="et-EE" altLang="et-EE" sz="2000" dirty="0">
                <a:solidFill>
                  <a:srgbClr val="FF6600"/>
                </a:solidFill>
              </a:rPr>
              <a:t>esitab ta tühja õpingukava (0 EAP), v.a. esimesel </a:t>
            </a:r>
            <a:r>
              <a:rPr lang="et-EE" altLang="et-EE" sz="2000" dirty="0" smtClean="0">
                <a:solidFill>
                  <a:srgbClr val="FF6600"/>
                </a:solidFill>
              </a:rPr>
              <a:t>semestril. </a:t>
            </a:r>
            <a:r>
              <a:rPr lang="et-EE" altLang="et-EE" sz="2000" dirty="0" smtClean="0"/>
              <a:t>NB! Tühja õpingukava esitamisel arvesta kindlasti koormusnõudeid!</a:t>
            </a:r>
            <a:endParaRPr lang="en-GB" altLang="et-EE" sz="2000" dirty="0">
              <a:solidFill>
                <a:srgbClr val="FF6600"/>
              </a:solidFill>
            </a:endParaRPr>
          </a:p>
          <a:p>
            <a:pPr marL="285750" indent="-285750">
              <a:buFont typeface="Arial" panose="020B0604020202020204" pitchFamily="34" charset="0"/>
              <a:buChar char="•"/>
            </a:pPr>
            <a:endParaRPr lang="et-EE" sz="2000" dirty="0"/>
          </a:p>
        </p:txBody>
      </p:sp>
      <p:sp>
        <p:nvSpPr>
          <p:cNvPr id="3" name="Text Placeholder 2"/>
          <p:cNvSpPr>
            <a:spLocks noGrp="1"/>
          </p:cNvSpPr>
          <p:nvPr>
            <p:ph type="body" sz="quarter" idx="13"/>
          </p:nvPr>
        </p:nvSpPr>
        <p:spPr/>
        <p:txBody>
          <a:bodyPr/>
          <a:lstStyle/>
          <a:p>
            <a:r>
              <a:rPr lang="et-EE" dirty="0" smtClean="0"/>
              <a:t>Õpingukava</a:t>
            </a:r>
            <a:endParaRPr lang="et-EE" dirty="0"/>
          </a:p>
        </p:txBody>
      </p:sp>
    </p:spTree>
    <p:extLst>
      <p:ext uri="{BB962C8B-B14F-4D97-AF65-F5344CB8AC3E}">
        <p14:creationId xmlns:p14="http://schemas.microsoft.com/office/powerpoint/2010/main" val="216925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342900" indent="-342900">
              <a:buFont typeface="Arial" panose="020B0604020202020204" pitchFamily="34" charset="0"/>
              <a:buChar char="•"/>
            </a:pPr>
            <a:r>
              <a:rPr lang="et-EE" altLang="et-EE" sz="2000" dirty="0">
                <a:latin typeface="+mn-lt"/>
              </a:rPr>
              <a:t>Üliõpilane peab esimesel õpingusemestril deklareerima vähemalt 15 EAP ulatuses </a:t>
            </a:r>
            <a:r>
              <a:rPr lang="et-EE" altLang="et-EE" sz="2000" b="1" dirty="0">
                <a:solidFill>
                  <a:srgbClr val="FF0000"/>
                </a:solidFill>
                <a:latin typeface="+mn-lt"/>
              </a:rPr>
              <a:t>(soovitavalt aga kõik) </a:t>
            </a:r>
            <a:r>
              <a:rPr lang="et-EE" altLang="et-EE" sz="2000" dirty="0">
                <a:latin typeface="+mn-lt"/>
              </a:rPr>
              <a:t>tüüpõpingukavas ette nähtud esimese semestri kohustuslikke õppeaineid</a:t>
            </a:r>
          </a:p>
          <a:p>
            <a:pPr marL="342900" indent="-342900">
              <a:buFont typeface="Arial" panose="020B0604020202020204" pitchFamily="34" charset="0"/>
              <a:buChar char="•"/>
            </a:pPr>
            <a:r>
              <a:rPr lang="et-EE" altLang="et-EE" sz="2000" dirty="0" smtClean="0">
                <a:latin typeface="+mn-lt"/>
              </a:rPr>
              <a:t>Esimesel semestril tuleb deklareerida ja sooritada </a:t>
            </a:r>
            <a:r>
              <a:rPr lang="et-EE" altLang="et-EE" sz="2000" dirty="0">
                <a:latin typeface="+mn-lt"/>
              </a:rPr>
              <a:t>eksameid ja arvestusi </a:t>
            </a:r>
            <a:r>
              <a:rPr lang="et-EE" altLang="et-EE" sz="2000" b="1" dirty="0">
                <a:solidFill>
                  <a:srgbClr val="FF0000"/>
                </a:solidFill>
                <a:latin typeface="+mn-lt"/>
              </a:rPr>
              <a:t>vähemalt 15 EAP</a:t>
            </a:r>
            <a:r>
              <a:rPr lang="et-EE" altLang="et-EE" sz="2000" dirty="0">
                <a:latin typeface="+mn-lt"/>
              </a:rPr>
              <a:t> ulatuses oma õppekava ainetest </a:t>
            </a:r>
            <a:r>
              <a:rPr lang="et-EE" altLang="et-EE" sz="2000" b="1" dirty="0">
                <a:solidFill>
                  <a:srgbClr val="FF0000"/>
                </a:solidFill>
                <a:latin typeface="+mn-lt"/>
              </a:rPr>
              <a:t>(vastasel juhul eksmatrikuleerimine) </a:t>
            </a:r>
          </a:p>
          <a:p>
            <a:pPr lvl="1"/>
            <a:r>
              <a:rPr lang="et-EE" altLang="et-EE" sz="2000" b="1" dirty="0"/>
              <a:t>oma õppekava ainete hulka arvestatakse ka vabaõppe ained, kuid mitte rohkem õppekavas ettenähtud vabaõppe mahust</a:t>
            </a:r>
            <a:endParaRPr lang="en-GB" altLang="et-EE" sz="2000" b="1" dirty="0"/>
          </a:p>
          <a:p>
            <a:endParaRPr lang="et-EE" dirty="0"/>
          </a:p>
        </p:txBody>
      </p:sp>
      <p:sp>
        <p:nvSpPr>
          <p:cNvPr id="3" name="Text Placeholder 2"/>
          <p:cNvSpPr>
            <a:spLocks noGrp="1"/>
          </p:cNvSpPr>
          <p:nvPr>
            <p:ph type="body" sz="quarter" idx="13"/>
          </p:nvPr>
        </p:nvSpPr>
        <p:spPr/>
        <p:txBody>
          <a:bodyPr/>
          <a:lstStyle/>
          <a:p>
            <a:r>
              <a:rPr lang="et-EE" altLang="et-EE" sz="2400" dirty="0"/>
              <a:t>Õpingukava koostamine </a:t>
            </a:r>
            <a:r>
              <a:rPr lang="et-EE" altLang="et-EE" sz="2400" dirty="0" smtClean="0"/>
              <a:t>(I </a:t>
            </a:r>
            <a:r>
              <a:rPr lang="et-EE" altLang="et-EE" sz="2400" dirty="0"/>
              <a:t>semester)</a:t>
            </a:r>
            <a:endParaRPr lang="et-EE" sz="2400" dirty="0"/>
          </a:p>
        </p:txBody>
      </p:sp>
    </p:spTree>
    <p:extLst>
      <p:ext uri="{BB962C8B-B14F-4D97-AF65-F5344CB8AC3E}">
        <p14:creationId xmlns:p14="http://schemas.microsoft.com/office/powerpoint/2010/main" val="1089601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529256"/>
            <a:ext cx="6615113" cy="4417888"/>
          </a:xfrm>
        </p:spPr>
        <p:txBody>
          <a:bodyPr/>
          <a:lstStyle/>
          <a:p>
            <a:pPr marL="285750" indent="-285750">
              <a:lnSpc>
                <a:spcPct val="80000"/>
              </a:lnSpc>
              <a:buFont typeface="Arial" panose="020B0604020202020204" pitchFamily="34" charset="0"/>
              <a:buChar char="•"/>
            </a:pPr>
            <a:r>
              <a:rPr lang="et-EE" altLang="et-EE" sz="1800" dirty="0"/>
              <a:t>Õpingukava koostatakse õppeinfosüsteemis </a:t>
            </a:r>
            <a:r>
              <a:rPr lang="et-EE" altLang="et-EE" sz="1800" b="1" dirty="0">
                <a:solidFill>
                  <a:srgbClr val="7030A0"/>
                </a:solidFill>
                <a:hlinkClick r:id="rId2"/>
              </a:rPr>
              <a:t>http://</a:t>
            </a:r>
            <a:r>
              <a:rPr lang="et-EE" altLang="et-EE" sz="1800" b="1" dirty="0" smtClean="0">
                <a:solidFill>
                  <a:srgbClr val="7030A0"/>
                </a:solidFill>
                <a:hlinkClick r:id="rId2"/>
              </a:rPr>
              <a:t>ois2.ttu.ee</a:t>
            </a:r>
            <a:r>
              <a:rPr lang="et-EE" altLang="et-EE" sz="1800" b="1" dirty="0">
                <a:solidFill>
                  <a:srgbClr val="7030A0"/>
                </a:solidFill>
                <a:hlinkClick r:id="rId2"/>
              </a:rPr>
              <a:t>/</a:t>
            </a:r>
            <a:endParaRPr lang="et-EE" altLang="et-EE" sz="1800" b="1" dirty="0">
              <a:solidFill>
                <a:srgbClr val="7030A0"/>
              </a:solidFill>
            </a:endParaRPr>
          </a:p>
          <a:p>
            <a:pPr marL="285750" indent="-285750">
              <a:lnSpc>
                <a:spcPct val="80000"/>
              </a:lnSpc>
              <a:buFont typeface="Arial" panose="020B0604020202020204" pitchFamily="34" charset="0"/>
              <a:buChar char="•"/>
            </a:pPr>
            <a:r>
              <a:rPr lang="et-EE" altLang="et-EE" sz="1800" dirty="0"/>
              <a:t>Sisenemine ID-kaardiga, erijuhul tellida kasutajanimi ja parool IT osakonnast, </a:t>
            </a:r>
            <a:r>
              <a:rPr lang="et-EE" altLang="et-EE" sz="1800" dirty="0" smtClean="0"/>
              <a:t>SOC-129, </a:t>
            </a:r>
            <a:r>
              <a:rPr lang="et-EE" altLang="et-EE" sz="1800" dirty="0"/>
              <a:t>tel. 6203460</a:t>
            </a:r>
          </a:p>
          <a:p>
            <a:pPr marL="285750" indent="-285750">
              <a:lnSpc>
                <a:spcPct val="80000"/>
              </a:lnSpc>
              <a:buFont typeface="Arial" panose="020B0604020202020204" pitchFamily="34" charset="0"/>
              <a:buChar char="•"/>
            </a:pPr>
            <a:r>
              <a:rPr lang="et-EE" altLang="et-EE" sz="1800" dirty="0" smtClean="0"/>
              <a:t>Genereerida UNI-ID aadressil pass.ttu.ee</a:t>
            </a:r>
            <a:endParaRPr lang="et-EE" altLang="et-EE" sz="1800" dirty="0"/>
          </a:p>
          <a:p>
            <a:pPr marL="285750" indent="-285750">
              <a:lnSpc>
                <a:spcPct val="80000"/>
              </a:lnSpc>
              <a:buFont typeface="Arial" panose="020B0604020202020204" pitchFamily="34" charset="0"/>
              <a:buChar char="•"/>
            </a:pPr>
            <a:r>
              <a:rPr lang="et-EE" altLang="et-EE" sz="1800" dirty="0"/>
              <a:t>Õpingukava tuleb esitada (deklareerida) akadeemilises kalendris näidatud tähtajaks</a:t>
            </a:r>
          </a:p>
          <a:p>
            <a:pPr lvl="1">
              <a:lnSpc>
                <a:spcPct val="80000"/>
              </a:lnSpc>
            </a:pPr>
            <a:r>
              <a:rPr lang="et-EE" altLang="et-EE" dirty="0"/>
              <a:t>tänavu </a:t>
            </a:r>
            <a:r>
              <a:rPr lang="et-EE" altLang="et-EE" b="1" dirty="0" smtClean="0">
                <a:solidFill>
                  <a:srgbClr val="FF0000"/>
                </a:solidFill>
              </a:rPr>
              <a:t>10. september 2018 </a:t>
            </a:r>
            <a:endParaRPr lang="et-EE" altLang="et-EE" b="1" dirty="0">
              <a:solidFill>
                <a:srgbClr val="FF0000"/>
              </a:solidFill>
            </a:endParaRPr>
          </a:p>
          <a:p>
            <a:pPr marL="285750" indent="-285750">
              <a:lnSpc>
                <a:spcPct val="80000"/>
              </a:lnSpc>
              <a:buFont typeface="Arial" panose="020B0604020202020204" pitchFamily="34" charset="0"/>
              <a:buChar char="•"/>
            </a:pPr>
            <a:r>
              <a:rPr lang="et-EE" altLang="et-EE" sz="1800" dirty="0"/>
              <a:t>Üliõpilasel on õigus valida oma õpingukavasse TTÜs õpetatavaid õppeaineid</a:t>
            </a:r>
          </a:p>
          <a:p>
            <a:pPr marL="285750" indent="-285750">
              <a:lnSpc>
                <a:spcPct val="80000"/>
              </a:lnSpc>
              <a:buFont typeface="Arial" panose="020B0604020202020204" pitchFamily="34" charset="0"/>
              <a:buChar char="•"/>
            </a:pPr>
            <a:r>
              <a:rPr lang="et-EE" altLang="et-EE" sz="1800" dirty="0"/>
              <a:t>Õppekavasse mittekuuluvad ained kantakse vabaõppe </a:t>
            </a:r>
            <a:r>
              <a:rPr lang="et-EE" altLang="et-EE" sz="1800" dirty="0" smtClean="0"/>
              <a:t>moodulisse</a:t>
            </a:r>
          </a:p>
          <a:p>
            <a:pPr marL="285750" indent="-285750">
              <a:lnSpc>
                <a:spcPct val="80000"/>
              </a:lnSpc>
              <a:buFont typeface="Arial" panose="020B0604020202020204" pitchFamily="34" charset="0"/>
              <a:buChar char="•"/>
            </a:pPr>
            <a:r>
              <a:rPr lang="et-EE" altLang="et-EE" sz="1800" dirty="0"/>
              <a:t>Deklareerimisel kindlasti kontrollida, et oleks õige õppejõu </a:t>
            </a:r>
            <a:r>
              <a:rPr lang="et-EE" altLang="et-EE" sz="1800" dirty="0" smtClean="0"/>
              <a:t>nimi</a:t>
            </a:r>
          </a:p>
          <a:p>
            <a:pPr marL="285750" indent="-285750">
              <a:lnSpc>
                <a:spcPct val="80000"/>
              </a:lnSpc>
              <a:buFont typeface="Arial" panose="020B0604020202020204" pitchFamily="34" charset="0"/>
              <a:buChar char="•"/>
            </a:pPr>
            <a:r>
              <a:rPr lang="et-EE" altLang="et-EE" sz="1800" dirty="0" smtClean="0"/>
              <a:t>Aine peab olema tunniplaanis </a:t>
            </a:r>
            <a:endParaRPr lang="et-EE" altLang="et-EE" sz="1800" dirty="0"/>
          </a:p>
          <a:p>
            <a:pPr marL="285750" indent="-285750">
              <a:lnSpc>
                <a:spcPct val="80000"/>
              </a:lnSpc>
              <a:buFont typeface="Arial" panose="020B0604020202020204" pitchFamily="34" charset="0"/>
              <a:buChar char="•"/>
            </a:pPr>
            <a:endParaRPr lang="et-EE" altLang="et-EE" sz="1800" dirty="0"/>
          </a:p>
          <a:p>
            <a:pPr marL="285750" indent="-285750">
              <a:buFont typeface="Arial" panose="020B0604020202020204" pitchFamily="34" charset="0"/>
              <a:buChar char="•"/>
            </a:pPr>
            <a:endParaRPr lang="et-EE" dirty="0"/>
          </a:p>
        </p:txBody>
      </p:sp>
      <p:sp>
        <p:nvSpPr>
          <p:cNvPr id="3" name="Text Placeholder 2"/>
          <p:cNvSpPr>
            <a:spLocks noGrp="1"/>
          </p:cNvSpPr>
          <p:nvPr>
            <p:ph type="body" sz="quarter" idx="13"/>
          </p:nvPr>
        </p:nvSpPr>
        <p:spPr/>
        <p:txBody>
          <a:bodyPr/>
          <a:lstStyle/>
          <a:p>
            <a:r>
              <a:rPr lang="et-EE" altLang="et-EE" sz="2400" dirty="0"/>
              <a:t>Õpingukava koostamine (I semester)</a:t>
            </a:r>
            <a:endParaRPr lang="et-EE" sz="2400" dirty="0"/>
          </a:p>
          <a:p>
            <a:endParaRPr lang="et-EE" dirty="0"/>
          </a:p>
        </p:txBody>
      </p:sp>
    </p:spTree>
    <p:extLst>
      <p:ext uri="{BB962C8B-B14F-4D97-AF65-F5344CB8AC3E}">
        <p14:creationId xmlns:p14="http://schemas.microsoft.com/office/powerpoint/2010/main" val="1698191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sz="1800" dirty="0" smtClean="0"/>
              <a:t>Õppekava IAPM peaerialad</a:t>
            </a:r>
            <a:r>
              <a:rPr lang="et-EE" dirty="0" smtClean="0"/>
              <a:t>:</a:t>
            </a:r>
          </a:p>
          <a:p>
            <a:pPr marL="628650" lvl="1" indent="-285750"/>
            <a:r>
              <a:rPr lang="et-EE" dirty="0" smtClean="0"/>
              <a:t>Infosüsteemid ja tarkvaratehnika IAPM11</a:t>
            </a:r>
          </a:p>
          <a:p>
            <a:pPr marL="628650" lvl="1" indent="-285750"/>
            <a:r>
              <a:rPr lang="et-EE" dirty="0" smtClean="0"/>
              <a:t>Rakenduslik arvutiteadus IAPM12</a:t>
            </a:r>
          </a:p>
          <a:p>
            <a:pPr marL="628650" lvl="1" indent="-285750"/>
            <a:endParaRPr lang="et-EE" dirty="0"/>
          </a:p>
          <a:p>
            <a:pPr marL="285750" indent="-285750">
              <a:buFont typeface="Arial" panose="020B0604020202020204" pitchFamily="34" charset="0"/>
              <a:buChar char="•"/>
            </a:pPr>
            <a:r>
              <a:rPr lang="et-EE" sz="1800" dirty="0" smtClean="0"/>
              <a:t>Õppekava IVEM peaerialad</a:t>
            </a:r>
            <a:r>
              <a:rPr lang="et-EE" dirty="0" smtClean="0"/>
              <a:t>:</a:t>
            </a:r>
          </a:p>
          <a:p>
            <a:pPr marL="628650" lvl="1" indent="-285750"/>
            <a:r>
              <a:rPr lang="et-EE" dirty="0" smtClean="0"/>
              <a:t>Elektroonika IVEM11</a:t>
            </a:r>
          </a:p>
          <a:p>
            <a:pPr marL="628650" lvl="1" indent="-285750"/>
            <a:r>
              <a:rPr lang="et-EE" dirty="0"/>
              <a:t>Kaasaegsed nanomaterjalid ja pooljuhtelektroonika</a:t>
            </a:r>
          </a:p>
          <a:p>
            <a:pPr marL="342900" lvl="1" indent="0">
              <a:buNone/>
            </a:pPr>
            <a:r>
              <a:rPr lang="et-EE" dirty="0"/>
              <a:t>   IVEM12</a:t>
            </a:r>
          </a:p>
          <a:p>
            <a:pPr marL="628650" lvl="1" indent="-285750"/>
            <a:r>
              <a:rPr lang="et-EE" dirty="0" smtClean="0"/>
              <a:t>Kommunikatsioonitehnoloogiad IVEM13</a:t>
            </a:r>
          </a:p>
          <a:p>
            <a:pPr marL="628650" lvl="1" indent="-285750"/>
            <a:endParaRPr lang="et-EE" dirty="0"/>
          </a:p>
          <a:p>
            <a:pPr marL="285750" indent="-285750">
              <a:buFont typeface="Arial" panose="020B0604020202020204" pitchFamily="34" charset="0"/>
              <a:buChar char="•"/>
            </a:pPr>
            <a:r>
              <a:rPr lang="et-EE" altLang="et-EE" sz="1800" dirty="0"/>
              <a:t>Õppekava YVEM peaerialad:</a:t>
            </a:r>
          </a:p>
          <a:p>
            <a:pPr lvl="1"/>
            <a:r>
              <a:rPr lang="et-EE" altLang="et-EE" dirty="0"/>
              <a:t>Tervishoiutehnoloogia YVEM11</a:t>
            </a:r>
          </a:p>
          <a:p>
            <a:pPr lvl="1"/>
            <a:r>
              <a:rPr lang="et-EE" dirty="0"/>
              <a:t>Töötervishoid ja ergonoomika YVEM12</a:t>
            </a:r>
          </a:p>
          <a:p>
            <a:pPr marL="628650" lvl="1" indent="-285750"/>
            <a:endParaRPr lang="et-EE" dirty="0" smtClean="0"/>
          </a:p>
          <a:p>
            <a:endParaRPr lang="et-EE" dirty="0"/>
          </a:p>
        </p:txBody>
      </p:sp>
      <p:sp>
        <p:nvSpPr>
          <p:cNvPr id="3" name="Text Placeholder 2"/>
          <p:cNvSpPr>
            <a:spLocks noGrp="1"/>
          </p:cNvSpPr>
          <p:nvPr>
            <p:ph type="body" sz="quarter" idx="13"/>
          </p:nvPr>
        </p:nvSpPr>
        <p:spPr/>
        <p:txBody>
          <a:bodyPr/>
          <a:lstStyle/>
          <a:p>
            <a:r>
              <a:rPr lang="et-EE" dirty="0" smtClean="0"/>
              <a:t>Peaeriala (spetsialiseerumise) valikud</a:t>
            </a:r>
            <a:endParaRPr lang="et-EE" dirty="0"/>
          </a:p>
        </p:txBody>
      </p:sp>
    </p:spTree>
    <p:extLst>
      <p:ext uri="{BB962C8B-B14F-4D97-AF65-F5344CB8AC3E}">
        <p14:creationId xmlns:p14="http://schemas.microsoft.com/office/powerpoint/2010/main" val="2763807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989138"/>
            <a:ext cx="6829936" cy="3958005"/>
          </a:xfrm>
        </p:spPr>
        <p:txBody>
          <a:bodyPr/>
          <a:lstStyle/>
          <a:p>
            <a:pPr marL="285750" indent="-285750">
              <a:buFont typeface="Arial" panose="020B0604020202020204" pitchFamily="34" charset="0"/>
              <a:buChar char="•"/>
            </a:pPr>
            <a:r>
              <a:rPr lang="et-EE" altLang="et-EE" sz="1800" dirty="0"/>
              <a:t>Õppekava IVCM peaerialad:</a:t>
            </a:r>
          </a:p>
          <a:p>
            <a:pPr lvl="1"/>
            <a:r>
              <a:rPr lang="et-EE" altLang="et-EE" dirty="0"/>
              <a:t>K</a:t>
            </a:r>
            <a:r>
              <a:rPr lang="et-EE" altLang="et-EE" dirty="0" smtClean="0"/>
              <a:t>überkaitse IVCM11</a:t>
            </a:r>
            <a:endParaRPr lang="et-EE" altLang="et-EE" dirty="0"/>
          </a:p>
          <a:p>
            <a:pPr lvl="1"/>
            <a:r>
              <a:rPr lang="et-EE" altLang="et-EE" dirty="0"/>
              <a:t>D</a:t>
            </a:r>
            <a:r>
              <a:rPr lang="et-EE" altLang="et-EE" dirty="0" smtClean="0"/>
              <a:t>igitaalne ekspertiis IVCM12</a:t>
            </a:r>
            <a:endParaRPr lang="et-EE" altLang="et-EE" dirty="0"/>
          </a:p>
          <a:p>
            <a:pPr lvl="1"/>
            <a:r>
              <a:rPr lang="et-EE" altLang="et-EE" dirty="0" smtClean="0"/>
              <a:t>Krüptograafia IVCM13</a:t>
            </a:r>
          </a:p>
          <a:p>
            <a:pPr lvl="1"/>
            <a:endParaRPr lang="et-EE" altLang="et-EE" dirty="0"/>
          </a:p>
          <a:p>
            <a:pPr marL="285750" indent="-285750">
              <a:buFont typeface="Arial" panose="020B0604020202020204" pitchFamily="34" charset="0"/>
              <a:buChar char="•"/>
            </a:pPr>
            <a:r>
              <a:rPr lang="et-EE" sz="1800" dirty="0" smtClean="0"/>
              <a:t>Õppekava </a:t>
            </a:r>
            <a:r>
              <a:rPr lang="et-EE" sz="1800" dirty="0"/>
              <a:t>IABM peaerialad</a:t>
            </a:r>
            <a:r>
              <a:rPr lang="et-EE" dirty="0"/>
              <a:t>:</a:t>
            </a:r>
          </a:p>
          <a:p>
            <a:pPr marL="628650" lvl="1" indent="-285750"/>
            <a:r>
              <a:rPr lang="et-EE" dirty="0"/>
              <a:t>Infosüsteemide analüüs ja arhitektuur IABM11</a:t>
            </a:r>
          </a:p>
          <a:p>
            <a:pPr marL="628650" lvl="1" indent="-285750"/>
            <a:r>
              <a:rPr lang="et-EE" dirty="0"/>
              <a:t>Ärianalüüs ja –arhitektuur IABM12</a:t>
            </a:r>
          </a:p>
          <a:p>
            <a:pPr marL="628650" lvl="1" indent="-285750"/>
            <a:r>
              <a:rPr lang="et-EE" dirty="0"/>
              <a:t>Äriteabe- ja andmeanalüüs </a:t>
            </a:r>
            <a:r>
              <a:rPr lang="et-EE" dirty="0" smtClean="0"/>
              <a:t>IABM13</a:t>
            </a:r>
          </a:p>
          <a:p>
            <a:pPr marL="628650" lvl="1" indent="-285750"/>
            <a:endParaRPr lang="et-EE" dirty="0"/>
          </a:p>
          <a:p>
            <a:pPr marL="285750" indent="-285750">
              <a:buFont typeface="Arial" panose="020B0604020202020204" pitchFamily="34" charset="0"/>
              <a:buChar char="•"/>
            </a:pPr>
            <a:r>
              <a:rPr lang="et-EE" sz="1800" dirty="0"/>
              <a:t>Õppekava IVSM peaerialad</a:t>
            </a:r>
            <a:r>
              <a:rPr lang="et-EE" dirty="0"/>
              <a:t>:</a:t>
            </a:r>
          </a:p>
          <a:p>
            <a:pPr marL="628650" lvl="1" indent="-285750"/>
            <a:r>
              <a:rPr lang="et-EE" dirty="0"/>
              <a:t>Ettevõtte tarkvaratehnika IVSM11</a:t>
            </a:r>
          </a:p>
          <a:p>
            <a:pPr marL="628650" lvl="1" indent="-285750"/>
            <a:r>
              <a:rPr lang="et-EE" dirty="0"/>
              <a:t>Sard- ja reaalajasüsteemide tarkvaratehnika IVSM12</a:t>
            </a:r>
          </a:p>
          <a:p>
            <a:pPr marL="628650" lvl="1" indent="-285750"/>
            <a:endParaRPr lang="et-EE" dirty="0"/>
          </a:p>
          <a:p>
            <a:endParaRPr lang="et-EE" dirty="0"/>
          </a:p>
          <a:p>
            <a:pPr lvl="1"/>
            <a:endParaRPr lang="et-EE" altLang="et-EE" dirty="0"/>
          </a:p>
          <a:p>
            <a:pPr lvl="1"/>
            <a:endParaRPr lang="et-EE" altLang="et-EE" dirty="0"/>
          </a:p>
          <a:p>
            <a:endParaRPr lang="et-EE" altLang="et-EE" dirty="0"/>
          </a:p>
          <a:p>
            <a:endParaRPr lang="et-EE" dirty="0"/>
          </a:p>
        </p:txBody>
      </p:sp>
      <p:sp>
        <p:nvSpPr>
          <p:cNvPr id="3" name="Text Placeholder 2"/>
          <p:cNvSpPr>
            <a:spLocks noGrp="1"/>
          </p:cNvSpPr>
          <p:nvPr>
            <p:ph type="body" sz="quarter" idx="13"/>
          </p:nvPr>
        </p:nvSpPr>
        <p:spPr/>
        <p:txBody>
          <a:bodyPr/>
          <a:lstStyle/>
          <a:p>
            <a:r>
              <a:rPr lang="et-EE" altLang="et-EE" dirty="0" smtClean="0"/>
              <a:t>Peaeriala (spetsialiseerumise) valikud</a:t>
            </a:r>
            <a:endParaRPr lang="et-EE" dirty="0"/>
          </a:p>
          <a:p>
            <a:endParaRPr lang="et-EE" dirty="0"/>
          </a:p>
        </p:txBody>
      </p:sp>
    </p:spTree>
    <p:extLst>
      <p:ext uri="{BB962C8B-B14F-4D97-AF65-F5344CB8AC3E}">
        <p14:creationId xmlns:p14="http://schemas.microsoft.com/office/powerpoint/2010/main" val="127637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404257" y="1632858"/>
            <a:ext cx="6947977" cy="4314286"/>
          </a:xfrm>
        </p:spPr>
        <p:txBody>
          <a:bodyPr/>
          <a:lstStyle/>
          <a:p>
            <a:pPr marL="342900" indent="-342900">
              <a:buFont typeface="Arial" panose="020B0604020202020204" pitchFamily="34" charset="0"/>
              <a:buChar char="•"/>
            </a:pPr>
            <a:r>
              <a:rPr lang="et-EE" altLang="et-EE" sz="2400" dirty="0"/>
              <a:t>Asutamisaastaks loetakse 1918</a:t>
            </a:r>
          </a:p>
          <a:p>
            <a:pPr marL="342900" indent="-342900">
              <a:buFont typeface="Arial" panose="020B0604020202020204" pitchFamily="34" charset="0"/>
              <a:buChar char="•"/>
            </a:pPr>
            <a:r>
              <a:rPr lang="et-EE" altLang="et-EE" sz="2400" dirty="0"/>
              <a:t>Ülikooliõigused alates 1936</a:t>
            </a:r>
          </a:p>
          <a:p>
            <a:pPr marL="342900" indent="-342900">
              <a:buFont typeface="Arial" panose="020B0604020202020204" pitchFamily="34" charset="0"/>
              <a:buChar char="•"/>
            </a:pPr>
            <a:r>
              <a:rPr lang="et-EE" altLang="et-EE" sz="2400" dirty="0"/>
              <a:t>Aastatel 1941 ja 1944-1989 oli õppeasutuse nimi </a:t>
            </a:r>
            <a:r>
              <a:rPr lang="et-EE" altLang="et-EE" sz="2400" b="1" dirty="0"/>
              <a:t>Tallinna Polütehniline Instituut</a:t>
            </a:r>
          </a:p>
          <a:p>
            <a:pPr marL="342900" indent="-342900">
              <a:buFont typeface="Arial" panose="020B0604020202020204" pitchFamily="34" charset="0"/>
              <a:buChar char="•"/>
            </a:pPr>
            <a:r>
              <a:rPr lang="et-EE" altLang="et-EE" sz="2400" dirty="0"/>
              <a:t>Aastast 1990 nimi </a:t>
            </a:r>
            <a:r>
              <a:rPr lang="et-EE" altLang="et-EE" sz="2400" b="1" dirty="0"/>
              <a:t>Tallinna Tehnikaülikool </a:t>
            </a:r>
            <a:br>
              <a:rPr lang="et-EE" altLang="et-EE" sz="2400" b="1" dirty="0"/>
            </a:br>
            <a:r>
              <a:rPr lang="et-EE" altLang="et-EE" sz="2400" i="1" dirty="0"/>
              <a:t>Tallinn University of </a:t>
            </a:r>
            <a:r>
              <a:rPr lang="et-EE" altLang="et-EE" sz="2400" i="1" dirty="0" smtClean="0"/>
              <a:t>Technology</a:t>
            </a:r>
          </a:p>
          <a:p>
            <a:pPr marL="342900" indent="-342900">
              <a:buFont typeface="Arial" panose="020B0604020202020204" pitchFamily="34" charset="0"/>
              <a:buChar char="•"/>
            </a:pPr>
            <a:r>
              <a:rPr lang="et-EE" altLang="et-EE" sz="2400" dirty="0" smtClean="0"/>
              <a:t>Kasutusel ingliskeelne lühend TalTech </a:t>
            </a:r>
            <a:endParaRPr lang="et-EE" altLang="et-EE" sz="2400" dirty="0"/>
          </a:p>
          <a:p>
            <a:pPr marL="0" indent="0"/>
            <a:endParaRPr lang="et-EE" dirty="0"/>
          </a:p>
        </p:txBody>
      </p:sp>
      <p:sp>
        <p:nvSpPr>
          <p:cNvPr id="3" name="Text Placeholder 2"/>
          <p:cNvSpPr>
            <a:spLocks noGrp="1"/>
          </p:cNvSpPr>
          <p:nvPr>
            <p:ph type="body" sz="quarter" idx="13"/>
          </p:nvPr>
        </p:nvSpPr>
        <p:spPr/>
        <p:txBody>
          <a:bodyPr/>
          <a:lstStyle/>
          <a:p>
            <a:r>
              <a:rPr lang="et-EE" dirty="0" smtClean="0"/>
              <a:t>TTÜ lühitutvustus</a:t>
            </a:r>
            <a:endParaRPr lang="et-EE" dirty="0"/>
          </a:p>
        </p:txBody>
      </p:sp>
    </p:spTree>
    <p:extLst>
      <p:ext uri="{BB962C8B-B14F-4D97-AF65-F5344CB8AC3E}">
        <p14:creationId xmlns:p14="http://schemas.microsoft.com/office/powerpoint/2010/main" val="2192796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altLang="et-EE" sz="1800" dirty="0">
                <a:solidFill>
                  <a:srgbClr val="FF0000"/>
                </a:solidFill>
              </a:rPr>
              <a:t>Peaeriala valikuks esitada ÕIS-is </a:t>
            </a:r>
            <a:r>
              <a:rPr lang="et-EE" altLang="et-EE" sz="1800" dirty="0" smtClean="0">
                <a:solidFill>
                  <a:srgbClr val="FF0000"/>
                </a:solidFill>
              </a:rPr>
              <a:t>avaldus</a:t>
            </a:r>
          </a:p>
          <a:p>
            <a:pPr marL="285750" indent="-285750">
              <a:buFont typeface="Arial" panose="020B0604020202020204" pitchFamily="34" charset="0"/>
              <a:buChar char="•"/>
            </a:pPr>
            <a:endParaRPr lang="et-EE" altLang="et-EE" sz="1800" dirty="0">
              <a:solidFill>
                <a:srgbClr val="FF0000"/>
              </a:solidFill>
            </a:endParaRPr>
          </a:p>
          <a:p>
            <a:pPr marL="285750" indent="-285750">
              <a:buFont typeface="Arial" panose="020B0604020202020204" pitchFamily="34" charset="0"/>
              <a:buChar char="•"/>
            </a:pPr>
            <a:r>
              <a:rPr lang="et-EE" altLang="et-EE" sz="1800" dirty="0"/>
              <a:t>Äärmiselt soovitav on peaeriala KOHE koos esimese deklaratsiooni esitamisega ära valida, hiljem saab seda soovi korral ka vahetada</a:t>
            </a:r>
            <a:r>
              <a:rPr lang="et-EE" altLang="et-EE" sz="1800" dirty="0" smtClean="0"/>
              <a:t>!!</a:t>
            </a:r>
          </a:p>
          <a:p>
            <a:pPr marL="285750" indent="-285750">
              <a:buFont typeface="Arial" panose="020B0604020202020204" pitchFamily="34" charset="0"/>
              <a:buChar char="•"/>
            </a:pPr>
            <a:endParaRPr lang="et-EE" altLang="et-EE" sz="1800" dirty="0"/>
          </a:p>
          <a:p>
            <a:pPr marL="285750" indent="-285750">
              <a:buFont typeface="Arial" panose="020B0604020202020204" pitchFamily="34" charset="0"/>
              <a:buChar char="•"/>
            </a:pPr>
            <a:r>
              <a:rPr lang="et-EE" altLang="et-EE" sz="1800" dirty="0"/>
              <a:t>Ainult üks peaeriala on IAAM, </a:t>
            </a:r>
            <a:r>
              <a:rPr lang="et-EE" altLang="et-EE" sz="1800" dirty="0" smtClean="0"/>
              <a:t>IAPM</a:t>
            </a:r>
            <a:r>
              <a:rPr lang="et-EE" altLang="et-EE" sz="1800" dirty="0"/>
              <a:t>, IVGM, IASM ja YADM õppekavadel, valida pole </a:t>
            </a:r>
            <a:r>
              <a:rPr lang="et-EE" altLang="et-EE" sz="1800" dirty="0" smtClean="0"/>
              <a:t>vaja</a:t>
            </a:r>
          </a:p>
          <a:p>
            <a:pPr marL="285750" indent="-285750">
              <a:buFont typeface="Arial" panose="020B0604020202020204" pitchFamily="34" charset="0"/>
              <a:buChar char="•"/>
            </a:pPr>
            <a:endParaRPr lang="et-EE" altLang="et-EE" sz="1800" dirty="0"/>
          </a:p>
          <a:p>
            <a:pPr marL="285750" indent="-285750">
              <a:buFont typeface="Arial" panose="020B0604020202020204" pitchFamily="34" charset="0"/>
              <a:buChar char="•"/>
            </a:pPr>
            <a:r>
              <a:rPr lang="et-EE" altLang="et-EE" sz="1800" dirty="0" smtClean="0"/>
              <a:t>IAAM, IAPM </a:t>
            </a:r>
            <a:r>
              <a:rPr lang="et-EE" altLang="et-EE" sz="1800" dirty="0"/>
              <a:t>ja </a:t>
            </a:r>
            <a:r>
              <a:rPr lang="et-EE" altLang="et-EE" sz="1800" dirty="0" smtClean="0"/>
              <a:t>IASM tunniplaanid </a:t>
            </a:r>
            <a:r>
              <a:rPr lang="et-EE" altLang="et-EE" sz="1800" dirty="0"/>
              <a:t>vastavalt õpperühmadele, kontrolli oma rühma ÕISis</a:t>
            </a:r>
          </a:p>
          <a:p>
            <a:pPr marL="285750" indent="-285750">
              <a:buFont typeface="Arial" panose="020B0604020202020204" pitchFamily="34" charset="0"/>
              <a:buChar char="•"/>
            </a:pPr>
            <a:endParaRPr lang="et-EE" altLang="et-EE" sz="1800" dirty="0"/>
          </a:p>
          <a:p>
            <a:pPr marL="285750" indent="-285750">
              <a:buFont typeface="Arial" panose="020B0604020202020204" pitchFamily="34" charset="0"/>
              <a:buChar char="•"/>
            </a:pPr>
            <a:endParaRPr lang="et-EE" dirty="0"/>
          </a:p>
        </p:txBody>
      </p:sp>
      <p:sp>
        <p:nvSpPr>
          <p:cNvPr id="3" name="Text Placeholder 2"/>
          <p:cNvSpPr>
            <a:spLocks noGrp="1"/>
          </p:cNvSpPr>
          <p:nvPr>
            <p:ph type="body" sz="quarter" idx="13"/>
          </p:nvPr>
        </p:nvSpPr>
        <p:spPr/>
        <p:txBody>
          <a:bodyPr/>
          <a:lstStyle/>
          <a:p>
            <a:r>
              <a:rPr lang="et-EE" altLang="et-EE" dirty="0"/>
              <a:t>Peaeriala (spetsialiseerumise) valikud</a:t>
            </a:r>
            <a:endParaRPr lang="et-EE" dirty="0"/>
          </a:p>
          <a:p>
            <a:endParaRPr lang="et-EE" dirty="0"/>
          </a:p>
        </p:txBody>
      </p:sp>
    </p:spTree>
    <p:extLst>
      <p:ext uri="{BB962C8B-B14F-4D97-AF65-F5344CB8AC3E}">
        <p14:creationId xmlns:p14="http://schemas.microsoft.com/office/powerpoint/2010/main" val="1480785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989138"/>
            <a:ext cx="6615113" cy="4172176"/>
          </a:xfrm>
        </p:spPr>
        <p:txBody>
          <a:bodyPr/>
          <a:lstStyle/>
          <a:p>
            <a:r>
              <a:rPr lang="et-EE" altLang="et-EE" sz="1800" dirty="0"/>
              <a:t>Sügissemestri tähtsamad kuupäevad</a:t>
            </a:r>
            <a:r>
              <a:rPr lang="et-EE" altLang="et-EE" sz="1800" dirty="0" smtClean="0"/>
              <a:t>:</a:t>
            </a:r>
          </a:p>
          <a:p>
            <a:pPr marL="285750" indent="-285750">
              <a:buFont typeface="Arial" panose="020B0604020202020204" pitchFamily="34" charset="0"/>
              <a:buChar char="•"/>
            </a:pPr>
            <a:r>
              <a:rPr lang="et-EE" altLang="et-EE" sz="1800" dirty="0"/>
              <a:t>s</a:t>
            </a:r>
            <a:r>
              <a:rPr lang="et-EE" altLang="et-EE" sz="1800" dirty="0" smtClean="0"/>
              <a:t>ügissemestri õpingukava esitamise algus 20. august</a:t>
            </a:r>
            <a:endParaRPr lang="et-EE" altLang="et-EE" sz="1800" dirty="0"/>
          </a:p>
          <a:p>
            <a:pPr marL="285750" indent="-285750">
              <a:buFont typeface="Arial" panose="020B0604020202020204" pitchFamily="34" charset="0"/>
              <a:buChar char="•"/>
            </a:pPr>
            <a:r>
              <a:rPr lang="et-EE" altLang="et-EE" sz="1800" dirty="0"/>
              <a:t>õppeaasta algus </a:t>
            </a:r>
            <a:r>
              <a:rPr lang="et-EE" altLang="et-EE" sz="1800" dirty="0" smtClean="0"/>
              <a:t>27. </a:t>
            </a:r>
            <a:r>
              <a:rPr lang="et-EE" altLang="et-EE" sz="1800" dirty="0"/>
              <a:t>august </a:t>
            </a:r>
            <a:endParaRPr lang="et-EE" altLang="et-EE" sz="1800" dirty="0" smtClean="0"/>
          </a:p>
          <a:p>
            <a:pPr marL="285750" indent="-285750">
              <a:buFont typeface="Arial" panose="020B0604020202020204" pitchFamily="34" charset="0"/>
              <a:buChar char="•"/>
            </a:pPr>
            <a:r>
              <a:rPr lang="et-EE" altLang="et-EE" sz="1800" dirty="0" smtClean="0"/>
              <a:t>sügissemestri </a:t>
            </a:r>
            <a:r>
              <a:rPr lang="et-EE" altLang="et-EE" sz="1800" dirty="0"/>
              <a:t>algus </a:t>
            </a:r>
            <a:r>
              <a:rPr lang="et-EE" altLang="et-EE" sz="1800" dirty="0" smtClean="0"/>
              <a:t>3.september </a:t>
            </a:r>
          </a:p>
          <a:p>
            <a:pPr marL="285750" indent="-285750">
              <a:buFont typeface="Arial" panose="020B0604020202020204" pitchFamily="34" charset="0"/>
              <a:buChar char="•"/>
            </a:pPr>
            <a:r>
              <a:rPr lang="et-EE" altLang="et-EE" sz="1800" dirty="0" smtClean="0"/>
              <a:t>õpingukava </a:t>
            </a:r>
            <a:r>
              <a:rPr lang="et-EE" altLang="et-EE" sz="1800" dirty="0"/>
              <a:t>esitamise (deklareerimise) tähtaeg </a:t>
            </a:r>
            <a:r>
              <a:rPr lang="et-EE" altLang="et-EE" sz="1800" dirty="0" smtClean="0"/>
              <a:t> </a:t>
            </a:r>
          </a:p>
          <a:p>
            <a:r>
              <a:rPr lang="et-EE" altLang="et-EE" sz="1800" b="1" dirty="0" smtClean="0">
                <a:solidFill>
                  <a:srgbClr val="FF0000"/>
                </a:solidFill>
              </a:rPr>
              <a:t>            10. september 2018</a:t>
            </a:r>
            <a:endParaRPr lang="et-EE" altLang="et-EE" sz="1800" b="1" dirty="0">
              <a:solidFill>
                <a:srgbClr val="FF0000"/>
              </a:solidFill>
            </a:endParaRPr>
          </a:p>
          <a:p>
            <a:pPr marL="285750" indent="-285750">
              <a:buFont typeface="Arial" panose="020B0604020202020204" pitchFamily="34" charset="0"/>
              <a:buChar char="•"/>
            </a:pPr>
            <a:r>
              <a:rPr lang="et-EE" altLang="et-EE" sz="1800" dirty="0"/>
              <a:t>õppealase liikumise lõpp </a:t>
            </a:r>
            <a:r>
              <a:rPr lang="et-EE" altLang="et-EE" sz="1800" dirty="0" smtClean="0"/>
              <a:t>17.sept </a:t>
            </a:r>
            <a:endParaRPr lang="et-EE" altLang="et-EE" sz="1800" dirty="0"/>
          </a:p>
          <a:p>
            <a:pPr marL="285750" indent="-285750">
              <a:buFont typeface="Arial" panose="020B0604020202020204" pitchFamily="34" charset="0"/>
              <a:buChar char="•"/>
            </a:pPr>
            <a:r>
              <a:rPr lang="et-EE" altLang="et-EE" sz="1800" dirty="0" smtClean="0"/>
              <a:t>Jõuluvaheaeg </a:t>
            </a:r>
            <a:r>
              <a:rPr lang="et-EE" altLang="et-EE" sz="1800" dirty="0" smtClean="0"/>
              <a:t>24.detsember 2018 </a:t>
            </a:r>
            <a:r>
              <a:rPr lang="et-EE" altLang="et-EE" sz="1800" dirty="0"/>
              <a:t>- </a:t>
            </a:r>
            <a:r>
              <a:rPr lang="et-EE" altLang="et-EE" sz="1800" dirty="0" smtClean="0"/>
              <a:t>1.jaanuar 2019</a:t>
            </a:r>
            <a:endParaRPr lang="et-EE" altLang="et-EE" sz="1800" dirty="0" smtClean="0"/>
          </a:p>
          <a:p>
            <a:pPr marL="285750" indent="-285750">
              <a:buFont typeface="Arial" panose="020B0604020202020204" pitchFamily="34" charset="0"/>
              <a:buChar char="•"/>
            </a:pPr>
            <a:r>
              <a:rPr lang="et-EE" altLang="et-EE" sz="1800" dirty="0" smtClean="0"/>
              <a:t>Kevadsemestri õpingukava esitamine 14.jaan-4.veebr</a:t>
            </a:r>
            <a:endParaRPr lang="et-EE" altLang="et-EE" sz="1800" dirty="0"/>
          </a:p>
          <a:p>
            <a:pPr marL="285750" indent="-285750">
              <a:buFont typeface="Arial" panose="020B0604020202020204" pitchFamily="34" charset="0"/>
              <a:buChar char="•"/>
            </a:pPr>
            <a:r>
              <a:rPr lang="et-EE" altLang="et-EE" sz="1800" dirty="0" smtClean="0"/>
              <a:t>Eksamite sooritamise lõpptähtaeg </a:t>
            </a:r>
            <a:r>
              <a:rPr lang="et-EE" altLang="et-EE" sz="1800" dirty="0" smtClean="0"/>
              <a:t>23.jaanuar 2019</a:t>
            </a:r>
            <a:endParaRPr lang="et-EE" altLang="et-EE" sz="1800" dirty="0"/>
          </a:p>
          <a:p>
            <a:pPr marL="285750" indent="-285750">
              <a:buFont typeface="Arial" panose="020B0604020202020204" pitchFamily="34" charset="0"/>
              <a:buChar char="•"/>
            </a:pPr>
            <a:r>
              <a:rPr lang="et-EE" altLang="et-EE" sz="1800" dirty="0" smtClean="0"/>
              <a:t>sügissemestri </a:t>
            </a:r>
            <a:r>
              <a:rPr lang="et-EE" altLang="et-EE" sz="1800" dirty="0"/>
              <a:t>lõpp </a:t>
            </a:r>
            <a:r>
              <a:rPr lang="et-EE" altLang="et-EE" sz="1800" dirty="0" smtClean="0"/>
              <a:t>26. jaanuar 2019</a:t>
            </a:r>
            <a:endParaRPr lang="et-EE" altLang="et-EE" sz="1800" dirty="0"/>
          </a:p>
          <a:p>
            <a:pPr marL="285750" indent="-285750">
              <a:buFont typeface="Arial" panose="020B0604020202020204" pitchFamily="34" charset="0"/>
              <a:buChar char="•"/>
            </a:pPr>
            <a:r>
              <a:rPr lang="et-EE" altLang="et-EE" sz="1800" dirty="0"/>
              <a:t>kevadsemestri algus </a:t>
            </a:r>
            <a:r>
              <a:rPr lang="et-EE" altLang="et-EE" sz="1800" dirty="0" smtClean="0"/>
              <a:t>28. jaanuar 2019</a:t>
            </a:r>
            <a:endParaRPr lang="et-EE" altLang="et-EE" sz="1800" dirty="0"/>
          </a:p>
          <a:p>
            <a:endParaRPr lang="et-EE" dirty="0"/>
          </a:p>
        </p:txBody>
      </p:sp>
      <p:sp>
        <p:nvSpPr>
          <p:cNvPr id="3" name="Text Placeholder 2"/>
          <p:cNvSpPr>
            <a:spLocks noGrp="1"/>
          </p:cNvSpPr>
          <p:nvPr>
            <p:ph type="body" sz="quarter" idx="13"/>
          </p:nvPr>
        </p:nvSpPr>
        <p:spPr/>
        <p:txBody>
          <a:bodyPr/>
          <a:lstStyle/>
          <a:p>
            <a:r>
              <a:rPr lang="et-EE" altLang="et-EE" sz="2400" dirty="0"/>
              <a:t>Akadeemiline kalender: sügis </a:t>
            </a:r>
            <a:r>
              <a:rPr lang="et-EE" altLang="et-EE" sz="2400" dirty="0" smtClean="0"/>
              <a:t>2018/2019</a:t>
            </a:r>
            <a:endParaRPr lang="et-EE" sz="2400" dirty="0"/>
          </a:p>
        </p:txBody>
      </p:sp>
    </p:spTree>
    <p:extLst>
      <p:ext uri="{BB962C8B-B14F-4D97-AF65-F5344CB8AC3E}">
        <p14:creationId xmlns:p14="http://schemas.microsoft.com/office/powerpoint/2010/main" val="1327573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lvl="1"/>
            <a:r>
              <a:rPr lang="et-EE" altLang="et-EE" sz="2000" dirty="0"/>
              <a:t>üliõpilase personaalne </a:t>
            </a:r>
            <a:r>
              <a:rPr lang="et-EE" altLang="et-EE" sz="2000" dirty="0" smtClean="0"/>
              <a:t>identifikaator</a:t>
            </a:r>
          </a:p>
          <a:p>
            <a:pPr lvl="1"/>
            <a:endParaRPr lang="et-EE" altLang="et-EE" sz="2000" dirty="0"/>
          </a:p>
          <a:p>
            <a:pPr lvl="1"/>
            <a:r>
              <a:rPr lang="et-EE" altLang="et-EE" sz="2000" dirty="0"/>
              <a:t>koosneb matriklinumbrist ja õppekava </a:t>
            </a:r>
            <a:r>
              <a:rPr lang="et-EE" altLang="et-EE" sz="2000" dirty="0" smtClean="0"/>
              <a:t>tähisest</a:t>
            </a:r>
          </a:p>
          <a:p>
            <a:pPr marL="342900" lvl="1" indent="0">
              <a:buNone/>
            </a:pPr>
            <a:endParaRPr lang="et-EE" altLang="et-EE" sz="2000" dirty="0"/>
          </a:p>
          <a:p>
            <a:pPr lvl="1" algn="ctr">
              <a:buNone/>
            </a:pPr>
            <a:r>
              <a:rPr lang="et-EE" altLang="et-EE" sz="2400" b="1" dirty="0" smtClean="0"/>
              <a:t>180123IASM</a:t>
            </a:r>
            <a:endParaRPr lang="et-EE" altLang="et-EE" sz="2400" b="1" dirty="0"/>
          </a:p>
          <a:p>
            <a:pPr lvl="1">
              <a:buNone/>
            </a:pPr>
            <a:endParaRPr lang="et-EE" altLang="et-EE" sz="2000" dirty="0"/>
          </a:p>
          <a:p>
            <a:pPr lvl="1"/>
            <a:r>
              <a:rPr lang="et-EE" altLang="et-EE" sz="2000" dirty="0"/>
              <a:t>NB! </a:t>
            </a:r>
            <a:r>
              <a:rPr lang="et-EE" altLang="et-EE" sz="2000" dirty="0" smtClean="0"/>
              <a:t>Ainult </a:t>
            </a:r>
            <a:r>
              <a:rPr lang="et-EE" altLang="et-EE" sz="2000" dirty="0"/>
              <a:t>matriklinumber ei ole üliõpilaskood</a:t>
            </a:r>
            <a:r>
              <a:rPr lang="et-EE" altLang="et-EE" sz="2000" dirty="0" smtClean="0"/>
              <a:t>!</a:t>
            </a:r>
          </a:p>
          <a:p>
            <a:pPr lvl="1"/>
            <a:endParaRPr lang="et-EE" altLang="et-EE" sz="2000" dirty="0"/>
          </a:p>
          <a:p>
            <a:pPr lvl="1"/>
            <a:r>
              <a:rPr lang="et-EE" altLang="et-EE" sz="2000" dirty="0"/>
              <a:t>Kirjutage kõikjal (e-kirjad, avaldused, eksamitööd, kodutööd, kontrolltööd, jne.) oma nime juurde kindlasti ka üliõpilaskood!</a:t>
            </a:r>
            <a:endParaRPr lang="en-GB" altLang="et-EE" sz="2000" dirty="0"/>
          </a:p>
          <a:p>
            <a:endParaRPr lang="et-EE" dirty="0"/>
          </a:p>
        </p:txBody>
      </p:sp>
      <p:sp>
        <p:nvSpPr>
          <p:cNvPr id="3" name="Text Placeholder 2"/>
          <p:cNvSpPr>
            <a:spLocks noGrp="1"/>
          </p:cNvSpPr>
          <p:nvPr>
            <p:ph type="body" sz="quarter" idx="13"/>
          </p:nvPr>
        </p:nvSpPr>
        <p:spPr/>
        <p:txBody>
          <a:bodyPr/>
          <a:lstStyle/>
          <a:p>
            <a:r>
              <a:rPr lang="et-EE" altLang="et-EE" sz="2400" dirty="0"/>
              <a:t>Üliõpilaskood</a:t>
            </a:r>
          </a:p>
          <a:p>
            <a:endParaRPr lang="et-EE" dirty="0"/>
          </a:p>
        </p:txBody>
      </p:sp>
    </p:spTree>
    <p:extLst>
      <p:ext uri="{BB962C8B-B14F-4D97-AF65-F5344CB8AC3E}">
        <p14:creationId xmlns:p14="http://schemas.microsoft.com/office/powerpoint/2010/main" val="1128215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342900" indent="-342900">
              <a:buFont typeface="Arial" panose="020B0604020202020204" pitchFamily="34" charset="0"/>
              <a:buChar char="•"/>
            </a:pPr>
            <a:r>
              <a:rPr lang="et-EE" altLang="et-EE" sz="2000" dirty="0"/>
              <a:t>Õppekoormuse järgi on üliõpilane</a:t>
            </a:r>
          </a:p>
          <a:p>
            <a:pPr lvl="1"/>
            <a:r>
              <a:rPr lang="et-EE" altLang="et-EE" sz="2000" dirty="0"/>
              <a:t>täiskoormusega õppija </a:t>
            </a:r>
          </a:p>
          <a:p>
            <a:pPr lvl="1"/>
            <a:r>
              <a:rPr lang="et-EE" altLang="et-EE" sz="2000" dirty="0"/>
              <a:t>osakoormusega õppija</a:t>
            </a:r>
          </a:p>
          <a:p>
            <a:pPr marL="342900" indent="-342900">
              <a:buFont typeface="Arial" panose="020B0604020202020204" pitchFamily="34" charset="0"/>
              <a:buChar char="•"/>
            </a:pPr>
            <a:r>
              <a:rPr lang="et-EE" altLang="et-EE" sz="2000" dirty="0"/>
              <a:t>Sisseastumisel valib üliõpilane esimeseks õppeaastaks õppekoormuse</a:t>
            </a:r>
          </a:p>
          <a:p>
            <a:pPr marL="342900" indent="-342900">
              <a:buFont typeface="Arial" panose="020B0604020202020204" pitchFamily="34" charset="0"/>
              <a:buChar char="•"/>
            </a:pPr>
            <a:r>
              <a:rPr lang="et-EE" altLang="et-EE" sz="2000" dirty="0"/>
              <a:t>Edasi arvutab ülikool iga õppeaasta lõpus, mitu ainepunkti on üliõpilane tegelikult kogunud (kumulatiivselt) iga õppetööst osavõtu semestri kohta ja määrab selle alusel, kas üliõpilane õpib täis- või osakoormusega  </a:t>
            </a:r>
            <a:endParaRPr lang="en-GB" altLang="et-EE" sz="2000" dirty="0"/>
          </a:p>
          <a:p>
            <a:pPr marL="285750" indent="-285750">
              <a:buFont typeface="Arial" panose="020B0604020202020204" pitchFamily="34" charset="0"/>
              <a:buChar char="•"/>
            </a:pPr>
            <a:endParaRPr lang="et-EE" dirty="0"/>
          </a:p>
        </p:txBody>
      </p:sp>
      <p:sp>
        <p:nvSpPr>
          <p:cNvPr id="3" name="Text Placeholder 2"/>
          <p:cNvSpPr>
            <a:spLocks noGrp="1"/>
          </p:cNvSpPr>
          <p:nvPr>
            <p:ph type="body" sz="quarter" idx="13"/>
          </p:nvPr>
        </p:nvSpPr>
        <p:spPr/>
        <p:txBody>
          <a:bodyPr/>
          <a:lstStyle/>
          <a:p>
            <a:r>
              <a:rPr lang="et-EE" altLang="et-EE" dirty="0"/>
              <a:t>Õppekoormus</a:t>
            </a:r>
            <a:endParaRPr lang="et-EE" dirty="0"/>
          </a:p>
        </p:txBody>
      </p:sp>
    </p:spTree>
    <p:extLst>
      <p:ext uri="{BB962C8B-B14F-4D97-AF65-F5344CB8AC3E}">
        <p14:creationId xmlns:p14="http://schemas.microsoft.com/office/powerpoint/2010/main" val="3626918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719470"/>
            <a:ext cx="6731965" cy="4542182"/>
          </a:xfrm>
        </p:spPr>
        <p:txBody>
          <a:bodyPr/>
          <a:lstStyle/>
          <a:p>
            <a:pPr marL="285750" indent="-285750">
              <a:buFont typeface="Arial" panose="020B0604020202020204" pitchFamily="34" charset="0"/>
              <a:buChar char="•"/>
              <a:defRPr/>
            </a:pPr>
            <a:r>
              <a:rPr lang="et-EE" altLang="et-EE" sz="2000" dirty="0"/>
              <a:t>Koormusarvutus toimub </a:t>
            </a:r>
            <a:r>
              <a:rPr lang="et-EE" altLang="et-EE" sz="2000" b="1" dirty="0"/>
              <a:t>kord aastas</a:t>
            </a:r>
            <a:r>
              <a:rPr lang="et-EE" altLang="et-EE" sz="2000" dirty="0"/>
              <a:t> akadeemilises kalendris fikseeritud õppeaasta lõpu seisuga </a:t>
            </a:r>
            <a:r>
              <a:rPr lang="et-EE" altLang="et-EE" sz="2000" dirty="0" smtClean="0"/>
              <a:t>(2018/19 </a:t>
            </a:r>
            <a:r>
              <a:rPr lang="et-EE" altLang="et-EE" sz="2000" dirty="0"/>
              <a:t>õppeaastal </a:t>
            </a:r>
            <a:r>
              <a:rPr lang="et-EE" altLang="et-EE" sz="2000" dirty="0" smtClean="0"/>
              <a:t>28. juuni 2019)</a:t>
            </a:r>
            <a:endParaRPr lang="et-EE" altLang="et-EE" sz="2000" dirty="0"/>
          </a:p>
          <a:p>
            <a:pPr marL="285750" indent="-285750">
              <a:buFont typeface="Arial" panose="020B0604020202020204" pitchFamily="34" charset="0"/>
              <a:buChar char="•"/>
              <a:defRPr/>
            </a:pPr>
            <a:r>
              <a:rPr lang="et-EE" altLang="et-EE" sz="2000" dirty="0"/>
              <a:t>Arvesse võetakse kõik teie õppekavasse sobivad sooritused alates </a:t>
            </a:r>
            <a:r>
              <a:rPr lang="et-EE" altLang="et-EE" sz="2000" dirty="0">
                <a:solidFill>
                  <a:srgbClr val="FF6600"/>
                </a:solidFill>
              </a:rPr>
              <a:t>viimasest immatrikuleerimisest</a:t>
            </a:r>
          </a:p>
          <a:p>
            <a:pPr marL="285750" indent="-285750">
              <a:buFont typeface="Arial" panose="020B0604020202020204" pitchFamily="34" charset="0"/>
              <a:buChar char="•"/>
              <a:defRPr/>
            </a:pPr>
            <a:r>
              <a:rPr lang="et-EE" altLang="et-EE" sz="2000" dirty="0">
                <a:solidFill>
                  <a:srgbClr val="FF0000"/>
                </a:solidFill>
              </a:rPr>
              <a:t>NB! Ülekantud varasemad sooritused, töökogemus ja täiendkoolitusega arvestatud ained koormusarvutuses ei osale! Neid arvestatakse ainult lõpetamistingimuste </a:t>
            </a:r>
            <a:r>
              <a:rPr lang="et-EE" altLang="et-EE" sz="2000" dirty="0" smtClean="0">
                <a:solidFill>
                  <a:srgbClr val="FF0000"/>
                </a:solidFill>
              </a:rPr>
              <a:t>kontrollil</a:t>
            </a:r>
          </a:p>
          <a:p>
            <a:pPr marL="285750" indent="-285750">
              <a:buFont typeface="Arial" panose="020B0604020202020204" pitchFamily="34" charset="0"/>
              <a:buChar char="•"/>
              <a:defRPr/>
            </a:pPr>
            <a:r>
              <a:rPr lang="et-EE" altLang="et-EE" sz="2000" dirty="0" smtClean="0">
                <a:solidFill>
                  <a:srgbClr val="FF0000"/>
                </a:solidFill>
              </a:rPr>
              <a:t>NB! Vabaõppest läheb koormusarvestusse ainult õppekavas etteantud maht</a:t>
            </a:r>
            <a:r>
              <a:rPr lang="et-EE" altLang="et-EE" sz="2000" dirty="0" smtClean="0">
                <a:solidFill>
                  <a:schemeClr val="folHlink"/>
                </a:solidFill>
              </a:rPr>
              <a:t>.</a:t>
            </a:r>
            <a:endParaRPr lang="et-EE" altLang="et-EE" sz="2000" dirty="0">
              <a:solidFill>
                <a:schemeClr val="folHlink"/>
              </a:solidFill>
            </a:endParaRPr>
          </a:p>
          <a:p>
            <a:pPr marL="285750" indent="-285750">
              <a:buFont typeface="Arial" panose="020B0604020202020204" pitchFamily="34" charset="0"/>
              <a:buChar char="•"/>
              <a:defRPr/>
            </a:pPr>
            <a:r>
              <a:rPr lang="et-EE" altLang="et-EE" sz="2000" dirty="0" smtClean="0"/>
              <a:t>Oluline </a:t>
            </a:r>
            <a:r>
              <a:rPr lang="et-EE" altLang="et-EE" sz="2000" dirty="0"/>
              <a:t>on teada, et üksiku semestri soorituste maht ei ole limiteeritud – see võib olla ka 0 EAP</a:t>
            </a:r>
          </a:p>
          <a:p>
            <a:pPr marL="285750" indent="-285750">
              <a:buFont typeface="Arial" panose="020B0604020202020204" pitchFamily="34" charset="0"/>
              <a:buChar char="•"/>
            </a:pPr>
            <a:endParaRPr lang="et-EE" sz="1800" dirty="0"/>
          </a:p>
        </p:txBody>
      </p:sp>
      <p:sp>
        <p:nvSpPr>
          <p:cNvPr id="3" name="Text Placeholder 2"/>
          <p:cNvSpPr>
            <a:spLocks noGrp="1"/>
          </p:cNvSpPr>
          <p:nvPr>
            <p:ph type="body" sz="quarter" idx="13"/>
          </p:nvPr>
        </p:nvSpPr>
        <p:spPr/>
        <p:txBody>
          <a:bodyPr/>
          <a:lstStyle/>
          <a:p>
            <a:r>
              <a:rPr lang="et-EE" dirty="0" smtClean="0"/>
              <a:t>Õppekoormus</a:t>
            </a:r>
            <a:endParaRPr lang="et-EE" dirty="0"/>
          </a:p>
        </p:txBody>
      </p:sp>
    </p:spTree>
    <p:extLst>
      <p:ext uri="{BB962C8B-B14F-4D97-AF65-F5344CB8AC3E}">
        <p14:creationId xmlns:p14="http://schemas.microsoft.com/office/powerpoint/2010/main" val="170946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altLang="et-EE" sz="1800" b="1" dirty="0" smtClean="0"/>
              <a:t>Nominaalkoormus</a:t>
            </a:r>
          </a:p>
          <a:p>
            <a:pPr lvl="1"/>
            <a:r>
              <a:rPr lang="et-EE" altLang="et-EE" dirty="0" smtClean="0"/>
              <a:t>kõigi </a:t>
            </a:r>
            <a:r>
              <a:rPr lang="et-EE" altLang="et-EE" dirty="0"/>
              <a:t>haridusastmete üliõpilaste täissemestrile taandatud õppekoormus</a:t>
            </a:r>
          </a:p>
          <a:p>
            <a:pPr lvl="1"/>
            <a:r>
              <a:rPr lang="et-EE" altLang="et-EE" dirty="0"/>
              <a:t>võrdub 30 </a:t>
            </a:r>
            <a:r>
              <a:rPr lang="et-EE" altLang="et-EE" dirty="0" smtClean="0"/>
              <a:t>EAP-ga semestris</a:t>
            </a:r>
            <a:endParaRPr lang="et-EE" altLang="et-EE" dirty="0"/>
          </a:p>
          <a:p>
            <a:pPr lvl="1"/>
            <a:r>
              <a:rPr lang="et-EE" altLang="et-EE" dirty="0"/>
              <a:t>tagab õppekava täitmise </a:t>
            </a:r>
            <a:r>
              <a:rPr lang="et-EE" altLang="et-EE" dirty="0" smtClean="0"/>
              <a:t>nominaalajaga, mis on bakalaureuseõppes </a:t>
            </a:r>
            <a:r>
              <a:rPr lang="et-EE" altLang="et-EE" dirty="0"/>
              <a:t>3 </a:t>
            </a:r>
            <a:r>
              <a:rPr lang="et-EE" altLang="et-EE" dirty="0" smtClean="0"/>
              <a:t>aastat, magistriõppes 2 aastat</a:t>
            </a:r>
            <a:endParaRPr lang="et-EE" altLang="et-EE" dirty="0"/>
          </a:p>
          <a:p>
            <a:pPr marL="285750" indent="-285750">
              <a:buFont typeface="Arial" panose="020B0604020202020204" pitchFamily="34" charset="0"/>
              <a:buChar char="•"/>
            </a:pPr>
            <a:endParaRPr lang="et-EE" dirty="0" smtClean="0"/>
          </a:p>
          <a:p>
            <a:pPr marL="285750" indent="-285750">
              <a:buFont typeface="Arial" panose="020B0604020202020204" pitchFamily="34" charset="0"/>
              <a:buChar char="•"/>
            </a:pPr>
            <a:r>
              <a:rPr lang="et-EE" sz="1800" dirty="0" smtClean="0"/>
              <a:t>Ingliskeelsetel kavadel immatrikuleeritud täiskoormusega tudengile võib vastuvõtukomisjon määrata </a:t>
            </a:r>
            <a:r>
              <a:rPr lang="et-EE" sz="1800" b="1" dirty="0"/>
              <a:t>sihtstipendiumi</a:t>
            </a:r>
            <a:r>
              <a:rPr lang="et-EE" sz="1800" dirty="0"/>
              <a:t> kogu nominaalajaks</a:t>
            </a:r>
            <a:r>
              <a:rPr lang="et-EE" sz="1800" dirty="0" smtClean="0"/>
              <a:t> vastavalt paremusjärjestusele. Sihtstipendiumi saab määrata ühele isikule samal õppekaval õppimiseks ainult üks kord</a:t>
            </a:r>
            <a:endParaRPr lang="et-EE" sz="1800" dirty="0"/>
          </a:p>
        </p:txBody>
      </p:sp>
      <p:sp>
        <p:nvSpPr>
          <p:cNvPr id="3" name="Text Placeholder 2"/>
          <p:cNvSpPr>
            <a:spLocks noGrp="1"/>
          </p:cNvSpPr>
          <p:nvPr>
            <p:ph type="body" sz="quarter" idx="13"/>
          </p:nvPr>
        </p:nvSpPr>
        <p:spPr/>
        <p:txBody>
          <a:bodyPr/>
          <a:lstStyle/>
          <a:p>
            <a:r>
              <a:rPr lang="et-EE" dirty="0" smtClean="0"/>
              <a:t>Nominaalkoormus</a:t>
            </a:r>
            <a:endParaRPr lang="et-EE" dirty="0"/>
          </a:p>
        </p:txBody>
      </p:sp>
    </p:spTree>
    <p:extLst>
      <p:ext uri="{BB962C8B-B14F-4D97-AF65-F5344CB8AC3E}">
        <p14:creationId xmlns:p14="http://schemas.microsoft.com/office/powerpoint/2010/main" val="2999586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altLang="et-EE" sz="2000" dirty="0"/>
              <a:t>Täiskoormusega õppe korral peab üliõpilane iga õppeaasta lõpuks koguma kumulatiivselt oma õppekava ainetest vähemalt 22,5 EAP iga õppetööst osa võetud semestri </a:t>
            </a:r>
            <a:r>
              <a:rPr lang="et-EE" altLang="et-EE" sz="2000" dirty="0" smtClean="0"/>
              <a:t>kohta</a:t>
            </a:r>
          </a:p>
          <a:p>
            <a:pPr marL="285750" indent="-285750">
              <a:buFont typeface="Arial" panose="020B0604020202020204" pitchFamily="34" charset="0"/>
              <a:buChar char="•"/>
            </a:pPr>
            <a:endParaRPr lang="et-EE" altLang="et-EE" sz="2000" dirty="0"/>
          </a:p>
          <a:p>
            <a:pPr lvl="1"/>
            <a:r>
              <a:rPr lang="et-EE" altLang="et-EE" sz="2000" dirty="0"/>
              <a:t>seega kui üliõpilane ei ole õpinguid peatanud (näiteks akadeemiline puhkus), loetakse ta täiskoormusega õppijaks, kui ta on esimese õpinguaasta lõpuks kogunud vähemalt 45 EAP, teise lõpuks 90 EAP jne. </a:t>
            </a:r>
            <a:endParaRPr lang="en-GB" altLang="et-EE" sz="2000" dirty="0"/>
          </a:p>
        </p:txBody>
      </p:sp>
      <p:sp>
        <p:nvSpPr>
          <p:cNvPr id="3" name="Text Placeholder 2"/>
          <p:cNvSpPr>
            <a:spLocks noGrp="1"/>
          </p:cNvSpPr>
          <p:nvPr>
            <p:ph type="body" sz="quarter" idx="13"/>
          </p:nvPr>
        </p:nvSpPr>
        <p:spPr/>
        <p:txBody>
          <a:bodyPr/>
          <a:lstStyle/>
          <a:p>
            <a:r>
              <a:rPr lang="et-EE" altLang="et-EE" dirty="0"/>
              <a:t>Täiskoormusega õpe</a:t>
            </a:r>
            <a:endParaRPr lang="et-EE" dirty="0"/>
          </a:p>
        </p:txBody>
      </p:sp>
    </p:spTree>
    <p:extLst>
      <p:ext uri="{BB962C8B-B14F-4D97-AF65-F5344CB8AC3E}">
        <p14:creationId xmlns:p14="http://schemas.microsoft.com/office/powerpoint/2010/main" val="3205195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lvl="1"/>
            <a:r>
              <a:rPr lang="et-EE" altLang="et-EE" sz="2000" dirty="0"/>
              <a:t>Osakoormusega õppe korral peab üliõpilane iga õppeaasta lõpuks koguma kumulatiivselt oma õppekava ainetest </a:t>
            </a:r>
            <a:r>
              <a:rPr lang="et-EE" altLang="et-EE" sz="2000" b="1" dirty="0"/>
              <a:t>15 – 22 EAP</a:t>
            </a:r>
            <a:r>
              <a:rPr lang="et-EE" altLang="et-EE" sz="2000" dirty="0"/>
              <a:t> iga õppetööst osavõetud semestri </a:t>
            </a:r>
            <a:r>
              <a:rPr lang="et-EE" altLang="et-EE" sz="2000" dirty="0" smtClean="0"/>
              <a:t>kohta</a:t>
            </a:r>
          </a:p>
          <a:p>
            <a:pPr lvl="1"/>
            <a:endParaRPr lang="et-EE" altLang="et-EE" sz="2000" dirty="0"/>
          </a:p>
          <a:p>
            <a:pPr lvl="1"/>
            <a:r>
              <a:rPr lang="et-EE" altLang="et-EE" sz="2000" dirty="0"/>
              <a:t>osakoormusega õppiv üliõpilane</a:t>
            </a:r>
          </a:p>
          <a:p>
            <a:pPr lvl="2"/>
            <a:r>
              <a:rPr lang="et-EE" altLang="et-EE" sz="2000" dirty="0"/>
              <a:t>kaotab oma tasuta õppekoha</a:t>
            </a:r>
          </a:p>
          <a:p>
            <a:pPr lvl="2"/>
            <a:r>
              <a:rPr lang="et-EE" altLang="et-EE" sz="2000" dirty="0"/>
              <a:t>ei saa riiklikku </a:t>
            </a:r>
            <a:r>
              <a:rPr lang="et-EE" altLang="et-EE" sz="2000" dirty="0" smtClean="0"/>
              <a:t>õppelaenu, stipendiume</a:t>
            </a:r>
            <a:endParaRPr lang="et-EE" altLang="et-EE" sz="2000" dirty="0"/>
          </a:p>
          <a:p>
            <a:pPr lvl="2"/>
            <a:r>
              <a:rPr lang="et-EE" altLang="et-EE" sz="2000" dirty="0"/>
              <a:t>talle laienevad täiskasvanute koolituse seaduse tasemekoolituse kohta käivad sätted (õppepuhkused töölkäijatele)</a:t>
            </a:r>
          </a:p>
          <a:p>
            <a:pPr lvl="1">
              <a:buNone/>
            </a:pPr>
            <a:r>
              <a:rPr lang="et-EE" altLang="et-EE" sz="2300" dirty="0">
                <a:solidFill>
                  <a:srgbClr val="FF0000"/>
                </a:solidFill>
              </a:rPr>
              <a:t>NB! Õppimine alla osakoormuse piiri ei ole lubatud!</a:t>
            </a:r>
            <a:endParaRPr lang="en-GB" altLang="et-EE" sz="2300" dirty="0">
              <a:solidFill>
                <a:srgbClr val="FF0000"/>
              </a:solidFill>
            </a:endParaRPr>
          </a:p>
          <a:p>
            <a:endParaRPr lang="et-EE" dirty="0"/>
          </a:p>
        </p:txBody>
      </p:sp>
      <p:sp>
        <p:nvSpPr>
          <p:cNvPr id="3" name="Text Placeholder 2"/>
          <p:cNvSpPr>
            <a:spLocks noGrp="1"/>
          </p:cNvSpPr>
          <p:nvPr>
            <p:ph type="body" sz="quarter" idx="13"/>
          </p:nvPr>
        </p:nvSpPr>
        <p:spPr/>
        <p:txBody>
          <a:bodyPr/>
          <a:lstStyle/>
          <a:p>
            <a:r>
              <a:rPr lang="et-EE" altLang="et-EE" dirty="0"/>
              <a:t>Osakoormusega õpe</a:t>
            </a:r>
            <a:endParaRPr lang="et-EE" dirty="0"/>
          </a:p>
        </p:txBody>
      </p:sp>
    </p:spTree>
    <p:extLst>
      <p:ext uri="{BB962C8B-B14F-4D97-AF65-F5344CB8AC3E}">
        <p14:creationId xmlns:p14="http://schemas.microsoft.com/office/powerpoint/2010/main" val="3295714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989138"/>
            <a:ext cx="6615113" cy="4302332"/>
          </a:xfrm>
        </p:spPr>
        <p:txBody>
          <a:bodyPr/>
          <a:lstStyle/>
          <a:p>
            <a:pPr marL="285750" indent="-285750">
              <a:buFont typeface="Arial" panose="020B0604020202020204" pitchFamily="34" charset="0"/>
              <a:buChar char="•"/>
            </a:pPr>
            <a:r>
              <a:rPr lang="et-EE" sz="1800" dirty="0"/>
              <a:t>Tasuta on võimalik õppida nominaalkoormusega (30 EAP semestris) eestikeelsel õppekaval või sihtstipendiumiga õppekohal ingliskeelsel õppekaval.</a:t>
            </a:r>
          </a:p>
          <a:p>
            <a:pPr marL="285750" indent="-285750">
              <a:buFont typeface="Arial" panose="020B0604020202020204" pitchFamily="34" charset="0"/>
              <a:buChar char="•"/>
            </a:pPr>
            <a:r>
              <a:rPr lang="et-EE" sz="1800" dirty="0"/>
              <a:t>Üliõpilased peavad sooritama igal semestril vähemalt 30 EAP mahus oma õppekava õppeaineid. Koormuse hulka ei arvestata vabaõppemooduli ülejääki ega VÕTA-ga üle toodud </a:t>
            </a:r>
            <a:r>
              <a:rPr lang="et-EE" sz="1800" dirty="0" smtClean="0"/>
              <a:t>töökogemust, täiendõpet ning aineid</a:t>
            </a:r>
            <a:r>
              <a:rPr lang="et-EE" sz="1800" dirty="0"/>
              <a:t>, mis on sooritatud enne immatrikuleerimist.</a:t>
            </a:r>
          </a:p>
          <a:p>
            <a:pPr marL="285750" indent="-285750">
              <a:buFont typeface="Arial" panose="020B0604020202020204" pitchFamily="34" charset="0"/>
              <a:buChar char="•"/>
            </a:pPr>
            <a:r>
              <a:rPr lang="et-EE" sz="1800" dirty="0"/>
              <a:t>Nominaalkoormusest võib kumulatiivselt puudu jääda </a:t>
            </a:r>
            <a:r>
              <a:rPr lang="et-EE" sz="1800" b="1" dirty="0"/>
              <a:t>kuni 6 EAP-d</a:t>
            </a:r>
            <a:r>
              <a:rPr lang="et-EE" sz="1800" dirty="0"/>
              <a:t>, ilma et puuduvate punktide eest tuleks maksta. NB! Nominaalkoormuse täitmist kontrollitakse iga semestri lõpus. </a:t>
            </a:r>
            <a:r>
              <a:rPr lang="et-EE" sz="1800" dirty="0" smtClean="0"/>
              <a:t>Rohkem </a:t>
            </a:r>
            <a:r>
              <a:rPr lang="et-EE" sz="1800" dirty="0"/>
              <a:t>kui 6 EAP sooritamata jätmisel esitatakse üliõpilasele arve, </a:t>
            </a:r>
            <a:r>
              <a:rPr lang="et-EE" sz="1800" i="1" dirty="0"/>
              <a:t>mis tuleb tasuda ka eksmatrikuleerimise korral</a:t>
            </a:r>
            <a:r>
              <a:rPr lang="et-EE" sz="1800" dirty="0"/>
              <a:t>. </a:t>
            </a:r>
            <a:r>
              <a:rPr lang="et-EE" sz="1800" b="1" dirty="0"/>
              <a:t>Puuduolevate ainepunktide eest tasumisel on ainepunkti hind 40 eurot.</a:t>
            </a:r>
          </a:p>
          <a:p>
            <a:endParaRPr lang="et-EE" sz="1800" dirty="0"/>
          </a:p>
        </p:txBody>
      </p:sp>
      <p:sp>
        <p:nvSpPr>
          <p:cNvPr id="3" name="Text Placeholder 2"/>
          <p:cNvSpPr>
            <a:spLocks noGrp="1"/>
          </p:cNvSpPr>
          <p:nvPr>
            <p:ph type="body" sz="quarter" idx="13"/>
          </p:nvPr>
        </p:nvSpPr>
        <p:spPr/>
        <p:txBody>
          <a:bodyPr/>
          <a:lstStyle/>
          <a:p>
            <a:r>
              <a:rPr lang="et-EE" dirty="0" smtClean="0"/>
              <a:t>Õppekulude hüvitamine</a:t>
            </a:r>
            <a:endParaRPr lang="et-EE" dirty="0"/>
          </a:p>
        </p:txBody>
      </p:sp>
    </p:spTree>
    <p:extLst>
      <p:ext uri="{BB962C8B-B14F-4D97-AF65-F5344CB8AC3E}">
        <p14:creationId xmlns:p14="http://schemas.microsoft.com/office/powerpoint/2010/main" val="2885181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sz="2000" dirty="0"/>
              <a:t>Üliõpilase taotluse alusel vabastatakse õppekulude </a:t>
            </a:r>
            <a:r>
              <a:rPr lang="et-EE" sz="2000" dirty="0" smtClean="0"/>
              <a:t>hüvitamisest nii </a:t>
            </a:r>
            <a:r>
              <a:rPr lang="et-EE" sz="2000" dirty="0"/>
              <a:t>täis- kui ka osakoormusega </a:t>
            </a:r>
            <a:r>
              <a:rPr lang="et-EE" sz="2000" dirty="0" smtClean="0"/>
              <a:t>õppiv üliõpilane</a:t>
            </a:r>
            <a:r>
              <a:rPr lang="et-EE" sz="2000" dirty="0"/>
              <a:t>, kui ta alustab õpinguid õppekulusid hüvitamata </a:t>
            </a:r>
            <a:r>
              <a:rPr lang="et-EE" sz="2000" dirty="0" smtClean="0"/>
              <a:t>täiskoormusega </a:t>
            </a:r>
            <a:r>
              <a:rPr lang="et-EE" sz="2000" dirty="0"/>
              <a:t>eestikeelsel õppekaval ja kui</a:t>
            </a:r>
          </a:p>
          <a:p>
            <a:pPr marL="285750" indent="-285750">
              <a:buFont typeface="Arial" panose="020B0604020202020204" pitchFamily="34" charset="0"/>
              <a:buChar char="•"/>
            </a:pPr>
            <a:r>
              <a:rPr lang="et-EE" sz="2000" dirty="0"/>
              <a:t>ta on keskmise, raske või sügava puudega isik või alla 7-aastase lapse või puudega lapse vanem </a:t>
            </a:r>
            <a:r>
              <a:rPr lang="et-EE" sz="2000" dirty="0" smtClean="0"/>
              <a:t>või eestkostja</a:t>
            </a:r>
            <a:r>
              <a:rPr lang="et-EE" sz="2000" dirty="0"/>
              <a:t>. </a:t>
            </a:r>
            <a:endParaRPr lang="et-EE" sz="2000" dirty="0" smtClean="0"/>
          </a:p>
          <a:p>
            <a:pPr marL="285750" indent="-285750">
              <a:buFont typeface="Arial" panose="020B0604020202020204" pitchFamily="34" charset="0"/>
              <a:buChar char="•"/>
            </a:pPr>
            <a:r>
              <a:rPr lang="et-EE" sz="2000" dirty="0" smtClean="0"/>
              <a:t>Õppekulude </a:t>
            </a:r>
            <a:r>
              <a:rPr lang="et-EE" sz="2000" dirty="0"/>
              <a:t>hüvitamisest vabastamist saab taotleda sügissemestril 30. septembrini </a:t>
            </a:r>
            <a:r>
              <a:rPr lang="et-EE" sz="2000" dirty="0" smtClean="0"/>
              <a:t>ja kevadsemestril </a:t>
            </a:r>
            <a:r>
              <a:rPr lang="et-EE" sz="2000" dirty="0"/>
              <a:t>15. veebruarini. </a:t>
            </a:r>
            <a:endParaRPr lang="et-EE" sz="2000" dirty="0" smtClean="0"/>
          </a:p>
          <a:p>
            <a:pPr marL="285750" indent="-285750">
              <a:buFont typeface="Arial" panose="020B0604020202020204" pitchFamily="34" charset="0"/>
              <a:buChar char="•"/>
            </a:pPr>
            <a:r>
              <a:rPr lang="et-EE" sz="2000" dirty="0" smtClean="0"/>
              <a:t>Avaldus tuleb esitada dekanaati koos alusdokumentidega</a:t>
            </a:r>
            <a:r>
              <a:rPr lang="et-EE" dirty="0" smtClean="0"/>
              <a:t> </a:t>
            </a:r>
            <a:endParaRPr lang="et-EE" dirty="0"/>
          </a:p>
        </p:txBody>
      </p:sp>
      <p:sp>
        <p:nvSpPr>
          <p:cNvPr id="3" name="Text Placeholder 2"/>
          <p:cNvSpPr>
            <a:spLocks noGrp="1"/>
          </p:cNvSpPr>
          <p:nvPr>
            <p:ph type="body" sz="quarter" idx="13"/>
          </p:nvPr>
        </p:nvSpPr>
        <p:spPr/>
        <p:txBody>
          <a:bodyPr/>
          <a:lstStyle/>
          <a:p>
            <a:r>
              <a:rPr lang="et-EE" dirty="0" smtClean="0"/>
              <a:t>Õppekulude hüvitamine</a:t>
            </a:r>
            <a:endParaRPr lang="et-EE" dirty="0"/>
          </a:p>
        </p:txBody>
      </p:sp>
    </p:spTree>
    <p:extLst>
      <p:ext uri="{BB962C8B-B14F-4D97-AF65-F5344CB8AC3E}">
        <p14:creationId xmlns:p14="http://schemas.microsoft.com/office/powerpoint/2010/main" val="228426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t-EE" altLang="et-EE" sz="3200" dirty="0"/>
              <a:t>Teaduskonnad:</a:t>
            </a:r>
          </a:p>
          <a:p>
            <a:pPr lvl="1"/>
            <a:r>
              <a:rPr lang="et-EE" altLang="et-EE" sz="3200" dirty="0"/>
              <a:t>I</a:t>
            </a:r>
            <a:r>
              <a:rPr lang="et-EE" altLang="et-EE" sz="3200" dirty="0" smtClean="0"/>
              <a:t>nseneriteaduskond</a:t>
            </a:r>
            <a:r>
              <a:rPr lang="et-EE" altLang="et-EE" sz="3200" dirty="0"/>
              <a:t>	</a:t>
            </a:r>
          </a:p>
          <a:p>
            <a:pPr lvl="1"/>
            <a:r>
              <a:rPr lang="et-EE" altLang="et-EE" sz="3200" dirty="0"/>
              <a:t>M</a:t>
            </a:r>
            <a:r>
              <a:rPr lang="et-EE" altLang="et-EE" sz="3200" dirty="0" smtClean="0"/>
              <a:t>ajandusteaduskond</a:t>
            </a:r>
            <a:endParaRPr lang="et-EE" altLang="et-EE" sz="3200" dirty="0"/>
          </a:p>
          <a:p>
            <a:pPr lvl="1"/>
            <a:r>
              <a:rPr lang="et-EE" altLang="et-EE" sz="3200" b="1" dirty="0">
                <a:solidFill>
                  <a:srgbClr val="FF0000"/>
                </a:solidFill>
              </a:rPr>
              <a:t>I</a:t>
            </a:r>
            <a:r>
              <a:rPr lang="et-EE" altLang="et-EE" sz="3200" b="1" dirty="0" smtClean="0">
                <a:solidFill>
                  <a:srgbClr val="FF0000"/>
                </a:solidFill>
              </a:rPr>
              <a:t>nfotehnoloogia teaduskond</a:t>
            </a:r>
            <a:r>
              <a:rPr lang="et-EE" altLang="et-EE" sz="3200" b="1" dirty="0">
                <a:solidFill>
                  <a:srgbClr val="FF0000"/>
                </a:solidFill>
              </a:rPr>
              <a:t>			</a:t>
            </a:r>
          </a:p>
          <a:p>
            <a:pPr lvl="1"/>
            <a:r>
              <a:rPr lang="et-EE" altLang="et-EE" sz="3200" dirty="0"/>
              <a:t>L</a:t>
            </a:r>
            <a:r>
              <a:rPr lang="et-EE" altLang="et-EE" sz="3200" dirty="0" smtClean="0"/>
              <a:t>oodusteaduskond</a:t>
            </a:r>
            <a:endParaRPr lang="et-EE" altLang="et-EE" sz="3200" dirty="0"/>
          </a:p>
          <a:p>
            <a:pPr lvl="1"/>
            <a:r>
              <a:rPr lang="et-EE" altLang="et-EE" sz="3200" dirty="0" smtClean="0"/>
              <a:t>Eesti Mereakadeemia (EMERA)</a:t>
            </a:r>
            <a:endParaRPr lang="et-EE" altLang="et-EE" sz="3200" dirty="0"/>
          </a:p>
          <a:p>
            <a:endParaRPr lang="et-EE" dirty="0"/>
          </a:p>
        </p:txBody>
      </p:sp>
      <p:sp>
        <p:nvSpPr>
          <p:cNvPr id="3" name="Text Placeholder 2"/>
          <p:cNvSpPr>
            <a:spLocks noGrp="1"/>
          </p:cNvSpPr>
          <p:nvPr>
            <p:ph type="body" sz="quarter" idx="13"/>
          </p:nvPr>
        </p:nvSpPr>
        <p:spPr/>
        <p:txBody>
          <a:bodyPr/>
          <a:lstStyle/>
          <a:p>
            <a:r>
              <a:rPr lang="et-EE" dirty="0" smtClean="0"/>
              <a:t>TTÜ lühitutvustus</a:t>
            </a:r>
            <a:endParaRPr lang="et-EE" dirty="0"/>
          </a:p>
        </p:txBody>
      </p:sp>
    </p:spTree>
    <p:extLst>
      <p:ext uri="{BB962C8B-B14F-4D97-AF65-F5344CB8AC3E}">
        <p14:creationId xmlns:p14="http://schemas.microsoft.com/office/powerpoint/2010/main" val="3473962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529255"/>
            <a:ext cx="6615113" cy="4512315"/>
          </a:xfrm>
        </p:spPr>
        <p:txBody>
          <a:bodyPr/>
          <a:lstStyle/>
          <a:p>
            <a:pPr marL="419100" indent="-419100">
              <a:buFont typeface="Arial" panose="020B0604020202020204" pitchFamily="34" charset="0"/>
              <a:buChar char="•"/>
            </a:pPr>
            <a:r>
              <a:rPr lang="et-EE" altLang="et-EE" sz="1800" dirty="0"/>
              <a:t>Eksam on põhiline teadmiste kontrolli vorm </a:t>
            </a:r>
          </a:p>
          <a:p>
            <a:pPr marL="419100" indent="-419100">
              <a:buFont typeface="Arial" panose="020B0604020202020204" pitchFamily="34" charset="0"/>
              <a:buChar char="•"/>
            </a:pPr>
            <a:r>
              <a:rPr lang="et-EE" altLang="et-EE" sz="1800" dirty="0"/>
              <a:t>Eksamid toimuvad aine deklareerimissemestri lõpus eksamisessioonil </a:t>
            </a:r>
          </a:p>
          <a:p>
            <a:pPr marL="419100" indent="-419100">
              <a:buFont typeface="Arial" panose="020B0604020202020204" pitchFamily="34" charset="0"/>
              <a:buChar char="•"/>
            </a:pPr>
            <a:r>
              <a:rPr lang="et-EE" altLang="et-EE" sz="1800" dirty="0"/>
              <a:t>Eksamitele registreerimine toimub üldjuhul ÕIS-i kaudu. </a:t>
            </a:r>
          </a:p>
          <a:p>
            <a:pPr marL="419100" indent="-419100">
              <a:buFont typeface="Arial" panose="020B0604020202020204" pitchFamily="34" charset="0"/>
              <a:buChar char="•"/>
            </a:pPr>
            <a:r>
              <a:rPr lang="et-EE" altLang="et-EE" sz="1800" dirty="0" smtClean="0"/>
              <a:t>Dekaanil </a:t>
            </a:r>
            <a:r>
              <a:rPr lang="et-EE" altLang="et-EE" sz="1800" dirty="0"/>
              <a:t>on põhjendatud juhtudel ja õppejõu nõusolekul õigus üliõpilase avalduse alusel pikendada eksami sooritamise tähtaega sügissemestril kevadsemestri akadeemilise liikumise lõpu tähtpäevani ja kevadsemestril kuni õppeaasta lõpuni. Pikenduse ajal sooritatud eksami tulemus arvestatakse semestri soorituste hulka</a:t>
            </a:r>
            <a:r>
              <a:rPr lang="et-EE" altLang="et-EE" sz="1800" dirty="0" smtClean="0"/>
              <a:t>.</a:t>
            </a:r>
          </a:p>
          <a:p>
            <a:pPr marL="419100" indent="-419100">
              <a:buFont typeface="Arial" panose="020B0604020202020204" pitchFamily="34" charset="0"/>
              <a:buChar char="•"/>
            </a:pPr>
            <a:r>
              <a:rPr lang="et-EE" altLang="et-EE" sz="1800" dirty="0" smtClean="0"/>
              <a:t>Eksamit saab sooritada ühe deklaratsiooni alusel kaks korda</a:t>
            </a:r>
          </a:p>
          <a:p>
            <a:pPr marL="419100" indent="-419100">
              <a:buFont typeface="Arial" panose="020B0604020202020204" pitchFamily="34" charset="0"/>
              <a:buChar char="•"/>
            </a:pPr>
            <a:r>
              <a:rPr lang="et-EE" altLang="et-EE" sz="1800" dirty="0" smtClean="0"/>
              <a:t>Õppeainet saab deklareerida üliõpilasena kuni kaks korda</a:t>
            </a:r>
          </a:p>
          <a:p>
            <a:pPr marL="419100" indent="-419100">
              <a:buFont typeface="Arial" panose="020B0604020202020204" pitchFamily="34" charset="0"/>
              <a:buChar char="•"/>
            </a:pPr>
            <a:endParaRPr lang="et-EE" altLang="et-EE" dirty="0"/>
          </a:p>
          <a:p>
            <a:pPr marL="285750" indent="-285750">
              <a:buFont typeface="Arial" panose="020B0604020202020204" pitchFamily="34" charset="0"/>
              <a:buChar char="•"/>
            </a:pPr>
            <a:endParaRPr lang="et-EE" dirty="0"/>
          </a:p>
        </p:txBody>
      </p:sp>
      <p:sp>
        <p:nvSpPr>
          <p:cNvPr id="3" name="Text Placeholder 2"/>
          <p:cNvSpPr>
            <a:spLocks noGrp="1"/>
          </p:cNvSpPr>
          <p:nvPr>
            <p:ph type="body" sz="quarter" idx="13"/>
          </p:nvPr>
        </p:nvSpPr>
        <p:spPr/>
        <p:txBody>
          <a:bodyPr/>
          <a:lstStyle/>
          <a:p>
            <a:r>
              <a:rPr lang="et-EE" dirty="0" smtClean="0"/>
              <a:t>Eksamid</a:t>
            </a:r>
            <a:endParaRPr lang="et-EE" dirty="0"/>
          </a:p>
        </p:txBody>
      </p:sp>
    </p:spTree>
    <p:extLst>
      <p:ext uri="{BB962C8B-B14F-4D97-AF65-F5344CB8AC3E}">
        <p14:creationId xmlns:p14="http://schemas.microsoft.com/office/powerpoint/2010/main" val="1112439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828800"/>
            <a:ext cx="6615113" cy="4118343"/>
          </a:xfrm>
        </p:spPr>
        <p:txBody>
          <a:bodyPr/>
          <a:lstStyle/>
          <a:p>
            <a:pPr marL="285750" indent="-285750">
              <a:lnSpc>
                <a:spcPct val="80000"/>
              </a:lnSpc>
              <a:buFont typeface="Arial" panose="020B0604020202020204" pitchFamily="34" charset="0"/>
              <a:buChar char="•"/>
            </a:pPr>
            <a:r>
              <a:rPr lang="et-EE" altLang="et-EE" sz="1800" dirty="0"/>
              <a:t>Arvestuse eesmärgiks on õpingute käigus omandatud rakenduslike iseloomuga oskuste ja teadmiste hindamine</a:t>
            </a:r>
          </a:p>
          <a:p>
            <a:pPr marL="285750" indent="-285750">
              <a:lnSpc>
                <a:spcPct val="80000"/>
              </a:lnSpc>
              <a:buFont typeface="Arial" panose="020B0604020202020204" pitchFamily="34" charset="0"/>
              <a:buChar char="•"/>
            </a:pPr>
            <a:r>
              <a:rPr lang="et-EE" altLang="et-EE" sz="1800" dirty="0"/>
              <a:t>Hinnatakse tavaliselt mittedifferentseeritud </a:t>
            </a:r>
            <a:r>
              <a:rPr lang="et-EE" altLang="et-EE" sz="1800" dirty="0" smtClean="0"/>
              <a:t>(A/M</a:t>
            </a:r>
            <a:r>
              <a:rPr lang="et-EE" altLang="et-EE" sz="1800" dirty="0"/>
              <a:t>) hindamisskaala alusel</a:t>
            </a:r>
          </a:p>
          <a:p>
            <a:pPr marL="285750" indent="-285750">
              <a:lnSpc>
                <a:spcPct val="80000"/>
              </a:lnSpc>
              <a:buFont typeface="Arial" panose="020B0604020202020204" pitchFamily="34" charset="0"/>
              <a:buChar char="•"/>
            </a:pPr>
            <a:r>
              <a:rPr lang="et-EE" altLang="et-EE" sz="1800" dirty="0"/>
              <a:t>Sooritamise õigus kehtib deklareerimissemestri lõpupäevani</a:t>
            </a:r>
          </a:p>
          <a:p>
            <a:pPr marL="285750" indent="-285750">
              <a:lnSpc>
                <a:spcPct val="80000"/>
              </a:lnSpc>
              <a:buFont typeface="Arial" panose="020B0604020202020204" pitchFamily="34" charset="0"/>
              <a:buChar char="•"/>
            </a:pPr>
            <a:r>
              <a:rPr lang="et-EE" altLang="et-EE" sz="1800" dirty="0"/>
              <a:t>Hindamislehele kantud arvestustulemus “M” (mittearvestatud) on lõplik ja seda parandada ei saa</a:t>
            </a:r>
          </a:p>
          <a:p>
            <a:pPr marL="285750" indent="-285750">
              <a:lnSpc>
                <a:spcPct val="80000"/>
              </a:lnSpc>
              <a:buFont typeface="Arial" panose="020B0604020202020204" pitchFamily="34" charset="0"/>
              <a:buChar char="•"/>
            </a:pPr>
            <a:r>
              <a:rPr lang="et-EE" altLang="et-EE" sz="1800" dirty="0"/>
              <a:t>Positiivse tulemuse “A” saamiseks tuleb aine uuesti deklareerida ja korrata semestritöö</a:t>
            </a:r>
            <a:endParaRPr lang="et-EE" altLang="et-EE" sz="1800" dirty="0">
              <a:solidFill>
                <a:srgbClr val="FF0000"/>
              </a:solidFill>
            </a:endParaRPr>
          </a:p>
          <a:p>
            <a:pPr marL="285750" indent="-285750">
              <a:lnSpc>
                <a:spcPct val="80000"/>
              </a:lnSpc>
              <a:buFont typeface="Arial" panose="020B0604020202020204" pitchFamily="34" charset="0"/>
              <a:buChar char="•"/>
            </a:pPr>
            <a:r>
              <a:rPr lang="et-EE" altLang="et-EE" sz="1800" dirty="0"/>
              <a:t>Dekaanil on õigus üliõpilase avalduse alusel ja õppejõu nõusolekul pikendada arvestuse sooritamise tähtaega sügissemestril kevadsemestri akadeemilise liikumise lõpu tähtpäevani ja kevadsemestril kuni õppeaasta lõpuni.</a:t>
            </a:r>
            <a:endParaRPr lang="et-EE" sz="1800" dirty="0"/>
          </a:p>
        </p:txBody>
      </p:sp>
      <p:sp>
        <p:nvSpPr>
          <p:cNvPr id="3" name="Text Placeholder 2"/>
          <p:cNvSpPr>
            <a:spLocks noGrp="1"/>
          </p:cNvSpPr>
          <p:nvPr>
            <p:ph type="body" sz="quarter" idx="13"/>
          </p:nvPr>
        </p:nvSpPr>
        <p:spPr/>
        <p:txBody>
          <a:bodyPr/>
          <a:lstStyle/>
          <a:p>
            <a:r>
              <a:rPr lang="et-EE" dirty="0" smtClean="0"/>
              <a:t>Arvestused</a:t>
            </a:r>
            <a:endParaRPr lang="et-EE" dirty="0"/>
          </a:p>
        </p:txBody>
      </p:sp>
    </p:spTree>
    <p:extLst>
      <p:ext uri="{BB962C8B-B14F-4D97-AF65-F5344CB8AC3E}">
        <p14:creationId xmlns:p14="http://schemas.microsoft.com/office/powerpoint/2010/main" val="1267747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861457"/>
            <a:ext cx="6615113" cy="4452257"/>
          </a:xfrm>
        </p:spPr>
        <p:txBody>
          <a:bodyPr/>
          <a:lstStyle/>
          <a:p>
            <a:r>
              <a:rPr lang="et-EE" altLang="et-EE" sz="2000" dirty="0"/>
              <a:t>Üliõpilane eksmatrikuleeritakse</a:t>
            </a:r>
          </a:p>
          <a:p>
            <a:pPr lvl="1"/>
            <a:r>
              <a:rPr lang="et-EE" altLang="et-EE" dirty="0"/>
              <a:t>seoses õppekava täitmise ja diplomi väljaandmisega</a:t>
            </a:r>
          </a:p>
          <a:p>
            <a:pPr lvl="1"/>
            <a:r>
              <a:rPr lang="et-EE" altLang="et-EE" dirty="0"/>
              <a:t>omal soovil isikliku avalduse alusel</a:t>
            </a:r>
          </a:p>
          <a:p>
            <a:pPr lvl="1"/>
            <a:r>
              <a:rPr lang="et-EE" altLang="et-EE" dirty="0"/>
              <a:t>edasijõudmatuse tõttu</a:t>
            </a:r>
          </a:p>
          <a:p>
            <a:pPr lvl="2"/>
            <a:r>
              <a:rPr lang="et-EE" altLang="et-EE" sz="2000" dirty="0"/>
              <a:t>õppeaasta lõpuks ei ole täitnud vähemalt osakoormusega õppimise nõuet</a:t>
            </a:r>
          </a:p>
          <a:p>
            <a:pPr lvl="2"/>
            <a:r>
              <a:rPr lang="et-EE" altLang="et-EE" sz="2000" dirty="0">
                <a:solidFill>
                  <a:srgbClr val="FF0000"/>
                </a:solidFill>
              </a:rPr>
              <a:t>esimesel õpingutest osavõtusemestril ei ole kogunud 15 EAP oma õppekava ainetest</a:t>
            </a:r>
          </a:p>
          <a:p>
            <a:pPr lvl="1"/>
            <a:r>
              <a:rPr lang="et-EE" altLang="et-EE" dirty="0"/>
              <a:t>õpingutest mitteosavõtu tõttu</a:t>
            </a:r>
          </a:p>
          <a:p>
            <a:pPr lvl="2"/>
            <a:r>
              <a:rPr lang="fi-FI" altLang="et-EE" sz="2000" dirty="0">
                <a:solidFill>
                  <a:srgbClr val="FF0000"/>
                </a:solidFill>
              </a:rPr>
              <a:t>ei ole esitanud akadeemilises kalendris määratud tähtajaks õpingukava</a:t>
            </a:r>
          </a:p>
          <a:p>
            <a:pPr lvl="2"/>
            <a:r>
              <a:rPr lang="et-EE" altLang="et-EE" sz="2000" dirty="0">
                <a:solidFill>
                  <a:srgbClr val="FF0000"/>
                </a:solidFill>
              </a:rPr>
              <a:t>esimese semestri õpingukavas on deklareeritud vähem kui 15 EAP-d oma õppekava õppeaineid</a:t>
            </a:r>
            <a:endParaRPr lang="en-GB" altLang="et-EE" sz="2000" dirty="0">
              <a:solidFill>
                <a:srgbClr val="FF0000"/>
              </a:solidFill>
            </a:endParaRPr>
          </a:p>
          <a:p>
            <a:endParaRPr lang="et-EE" dirty="0"/>
          </a:p>
        </p:txBody>
      </p:sp>
      <p:sp>
        <p:nvSpPr>
          <p:cNvPr id="3" name="Text Placeholder 2"/>
          <p:cNvSpPr>
            <a:spLocks noGrp="1"/>
          </p:cNvSpPr>
          <p:nvPr>
            <p:ph type="body" sz="quarter" idx="13"/>
          </p:nvPr>
        </p:nvSpPr>
        <p:spPr/>
        <p:txBody>
          <a:bodyPr/>
          <a:lstStyle/>
          <a:p>
            <a:r>
              <a:rPr lang="et-EE" dirty="0" smtClean="0"/>
              <a:t>Eksmatrikuleerimine</a:t>
            </a:r>
            <a:endParaRPr lang="et-EE" dirty="0"/>
          </a:p>
        </p:txBody>
      </p:sp>
    </p:spTree>
    <p:extLst>
      <p:ext uri="{BB962C8B-B14F-4D97-AF65-F5344CB8AC3E}">
        <p14:creationId xmlns:p14="http://schemas.microsoft.com/office/powerpoint/2010/main" val="3377644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495300" indent="-495300">
              <a:buFont typeface="Arial" panose="020B0604020202020204" pitchFamily="34" charset="0"/>
              <a:buChar char="•"/>
            </a:pPr>
            <a:r>
              <a:rPr lang="et-EE" altLang="et-EE" sz="2000" dirty="0"/>
              <a:t>ebaväärika käitumise tõttu</a:t>
            </a:r>
          </a:p>
          <a:p>
            <a:pPr marL="914400" lvl="1" indent="-457200"/>
            <a:r>
              <a:rPr lang="et-EE" altLang="et-EE" sz="2000" dirty="0"/>
              <a:t>tahtlikult toime pandud kuriteo eest süüdimõistva kohtuotsuse jõustumisel</a:t>
            </a:r>
          </a:p>
          <a:p>
            <a:pPr marL="914400" lvl="1" indent="-457200"/>
            <a:r>
              <a:rPr lang="et-EE" altLang="et-EE" sz="2000" dirty="0"/>
              <a:t>dokumentide võltsimisel</a:t>
            </a:r>
          </a:p>
          <a:p>
            <a:pPr marL="914400" lvl="1" indent="-457200"/>
            <a:r>
              <a:rPr lang="et-EE" altLang="et-EE" sz="2000" dirty="0"/>
              <a:t>rängal eksimisel üldtunnustatud käitumisnormide vastu ning üleastumisel akadeemilistest </a:t>
            </a:r>
            <a:r>
              <a:rPr lang="et-EE" altLang="et-EE" sz="2000" dirty="0" smtClean="0"/>
              <a:t>tavadest (spikerdamine, plagiaat, teise töö esitamine enda nime all jne)</a:t>
            </a:r>
            <a:endParaRPr lang="et-EE" altLang="et-EE" sz="2000" dirty="0"/>
          </a:p>
          <a:p>
            <a:pPr marL="495300" indent="-495300">
              <a:buFont typeface="Arial" panose="020B0604020202020204" pitchFamily="34" charset="0"/>
              <a:buChar char="•"/>
            </a:pPr>
            <a:r>
              <a:rPr lang="et-EE" altLang="et-EE" sz="2000" dirty="0"/>
              <a:t>õppeteenustasu tasumata jätmise tõttu</a:t>
            </a:r>
          </a:p>
          <a:p>
            <a:pPr marL="495300" indent="-495300">
              <a:buFont typeface="Arial" panose="020B0604020202020204" pitchFamily="34" charset="0"/>
              <a:buChar char="•"/>
            </a:pPr>
            <a:r>
              <a:rPr lang="et-EE" altLang="et-EE" sz="2000" dirty="0"/>
              <a:t>õppekava sulgemise tõttu</a:t>
            </a:r>
          </a:p>
          <a:p>
            <a:pPr marL="495300" indent="-495300">
              <a:buFont typeface="Arial" panose="020B0604020202020204" pitchFamily="34" charset="0"/>
              <a:buChar char="•"/>
            </a:pPr>
            <a:r>
              <a:rPr lang="et-EE" altLang="et-EE" sz="2000" dirty="0"/>
              <a:t>surma korral </a:t>
            </a:r>
            <a:endParaRPr lang="en-GB" altLang="et-EE" sz="2000" dirty="0"/>
          </a:p>
          <a:p>
            <a:pPr marL="285750" indent="-285750">
              <a:buFont typeface="Arial" panose="020B0604020202020204" pitchFamily="34" charset="0"/>
              <a:buChar char="•"/>
            </a:pPr>
            <a:endParaRPr lang="et-EE" dirty="0"/>
          </a:p>
        </p:txBody>
      </p:sp>
      <p:sp>
        <p:nvSpPr>
          <p:cNvPr id="3" name="Text Placeholder 2"/>
          <p:cNvSpPr>
            <a:spLocks noGrp="1"/>
          </p:cNvSpPr>
          <p:nvPr>
            <p:ph type="body" sz="quarter" idx="13"/>
          </p:nvPr>
        </p:nvSpPr>
        <p:spPr/>
        <p:txBody>
          <a:bodyPr/>
          <a:lstStyle/>
          <a:p>
            <a:r>
              <a:rPr lang="et-EE" dirty="0" smtClean="0"/>
              <a:t>Eksmatrikuleerimine</a:t>
            </a:r>
            <a:endParaRPr lang="et-EE" dirty="0"/>
          </a:p>
        </p:txBody>
      </p:sp>
    </p:spTree>
    <p:extLst>
      <p:ext uri="{BB962C8B-B14F-4D97-AF65-F5344CB8AC3E}">
        <p14:creationId xmlns:p14="http://schemas.microsoft.com/office/powerpoint/2010/main" val="1097322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989137"/>
            <a:ext cx="6615113" cy="4313691"/>
          </a:xfrm>
        </p:spPr>
        <p:txBody>
          <a:bodyPr/>
          <a:lstStyle/>
          <a:p>
            <a:pPr marL="285750" indent="-285750">
              <a:lnSpc>
                <a:spcPct val="80000"/>
              </a:lnSpc>
              <a:buFont typeface="Arial" panose="020B0604020202020204" pitchFamily="34" charset="0"/>
              <a:buChar char="•"/>
              <a:defRPr/>
            </a:pPr>
            <a:r>
              <a:rPr lang="et-EE" altLang="et-EE" sz="1800" dirty="0" smtClean="0"/>
              <a:t>Vt </a:t>
            </a:r>
            <a:r>
              <a:rPr lang="et-EE" altLang="et-EE" sz="1800" dirty="0"/>
              <a:t>täpsemat </a:t>
            </a:r>
            <a:r>
              <a:rPr lang="et-EE" altLang="et-EE" sz="1800" dirty="0" smtClean="0"/>
              <a:t>infot </a:t>
            </a:r>
            <a:r>
              <a:rPr lang="et-EE" altLang="et-EE" sz="1800" dirty="0"/>
              <a:t>ja tähtaegu TTÜ veebist: </a:t>
            </a:r>
          </a:p>
          <a:p>
            <a:pPr marL="0" indent="0">
              <a:lnSpc>
                <a:spcPct val="80000"/>
              </a:lnSpc>
              <a:defRPr/>
            </a:pPr>
            <a:r>
              <a:rPr lang="et-EE" altLang="et-EE" sz="1800" dirty="0"/>
              <a:t>Tudeng -&gt; Finantsinfo -&gt; Õppetoetused ja stipendiumid</a:t>
            </a:r>
          </a:p>
          <a:p>
            <a:pPr marL="285750" indent="-285750">
              <a:buFont typeface="Arial" panose="020B0604020202020204" pitchFamily="34" charset="0"/>
              <a:buChar char="•"/>
            </a:pPr>
            <a:endParaRPr lang="et-EE" sz="1200" dirty="0" smtClean="0"/>
          </a:p>
          <a:p>
            <a:pPr marL="285750" indent="-285750">
              <a:buFont typeface="Arial" panose="020B0604020202020204" pitchFamily="34" charset="0"/>
              <a:buChar char="•"/>
            </a:pPr>
            <a:r>
              <a:rPr lang="et-EE" sz="1800" dirty="0" smtClean="0"/>
              <a:t>Erialastipendium</a:t>
            </a:r>
          </a:p>
          <a:p>
            <a:pPr marL="628650" lvl="1" indent="-285750"/>
            <a:r>
              <a:rPr lang="et-EE" dirty="0" smtClean="0"/>
              <a:t>Saab taotleda alates 1. semestrist</a:t>
            </a:r>
          </a:p>
          <a:p>
            <a:pPr marL="628650" lvl="1" indent="-285750"/>
            <a:r>
              <a:rPr lang="et-EE" dirty="0" smtClean="0"/>
              <a:t>Kõik kavad va IADM</a:t>
            </a:r>
          </a:p>
          <a:p>
            <a:pPr marL="628650" lvl="1" indent="-285750"/>
            <a:r>
              <a:rPr lang="et-EE" dirty="0" smtClean="0"/>
              <a:t>täiskoormus</a:t>
            </a:r>
          </a:p>
          <a:p>
            <a:pPr marL="628650" lvl="1" indent="-285750"/>
            <a:endParaRPr lang="et-EE" dirty="0" smtClean="0"/>
          </a:p>
          <a:p>
            <a:pPr marL="285750" indent="-285750">
              <a:buFont typeface="Arial" panose="020B0604020202020204" pitchFamily="34" charset="0"/>
              <a:buChar char="•"/>
            </a:pPr>
            <a:r>
              <a:rPr lang="et-EE" sz="1800" dirty="0" smtClean="0"/>
              <a:t>Tulemusstipendium</a:t>
            </a:r>
          </a:p>
          <a:p>
            <a:pPr marL="628650" lvl="1" indent="-285750"/>
            <a:r>
              <a:rPr lang="et-EE" dirty="0" smtClean="0"/>
              <a:t>Saab taotleda alates 2. semestrist, kui</a:t>
            </a:r>
          </a:p>
          <a:p>
            <a:pPr marL="971550" lvl="2" indent="-285750"/>
            <a:r>
              <a:rPr lang="et-EE" sz="1800" dirty="0" smtClean="0"/>
              <a:t>Õppekava täitmine 100%</a:t>
            </a:r>
          </a:p>
          <a:p>
            <a:pPr marL="971550" lvl="2" indent="-285750"/>
            <a:r>
              <a:rPr lang="et-EE" sz="1800" dirty="0" smtClean="0"/>
              <a:t>Kaalutud keskhinne 4 </a:t>
            </a:r>
          </a:p>
          <a:p>
            <a:pPr marL="971550" lvl="2" indent="-285750"/>
            <a:endParaRPr lang="et-EE" sz="1800" dirty="0" smtClean="0"/>
          </a:p>
          <a:p>
            <a:pPr marL="285750" indent="-285750">
              <a:buFont typeface="Arial" panose="020B0604020202020204" pitchFamily="34" charset="0"/>
              <a:buChar char="•"/>
            </a:pPr>
            <a:r>
              <a:rPr lang="et-EE" sz="1800" dirty="0" smtClean="0"/>
              <a:t>Taotlemine ÕISis septembris ja veebruaris</a:t>
            </a:r>
          </a:p>
        </p:txBody>
      </p:sp>
      <p:sp>
        <p:nvSpPr>
          <p:cNvPr id="3" name="Text Placeholder 2"/>
          <p:cNvSpPr>
            <a:spLocks noGrp="1"/>
          </p:cNvSpPr>
          <p:nvPr>
            <p:ph type="body" sz="quarter" idx="13"/>
          </p:nvPr>
        </p:nvSpPr>
        <p:spPr/>
        <p:txBody>
          <a:bodyPr/>
          <a:lstStyle/>
          <a:p>
            <a:r>
              <a:rPr lang="et-EE" dirty="0" smtClean="0"/>
              <a:t>Stipendiumid</a:t>
            </a:r>
            <a:endParaRPr lang="et-EE" dirty="0"/>
          </a:p>
        </p:txBody>
      </p:sp>
    </p:spTree>
    <p:extLst>
      <p:ext uri="{BB962C8B-B14F-4D97-AF65-F5344CB8AC3E}">
        <p14:creationId xmlns:p14="http://schemas.microsoft.com/office/powerpoint/2010/main" val="1237023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pPr>
            <a:r>
              <a:rPr lang="et-EE" altLang="et-EE" sz="2000" dirty="0" smtClean="0"/>
              <a:t>Taotlus tuleb esitada </a:t>
            </a:r>
            <a:r>
              <a:rPr lang="et-EE" altLang="et-EE" sz="2000" dirty="0"/>
              <a:t>riigiportaalis </a:t>
            </a:r>
            <a:r>
              <a:rPr lang="et-EE" altLang="et-EE" sz="2000" dirty="0">
                <a:hlinkClick r:id="rId2"/>
              </a:rPr>
              <a:t>www.eesti.ee</a:t>
            </a:r>
            <a:endParaRPr lang="et-EE" altLang="et-EE" sz="2000" dirty="0"/>
          </a:p>
          <a:p>
            <a:pPr marL="285750" indent="-285750">
              <a:buFont typeface="Arial" panose="020B0604020202020204" pitchFamily="34" charset="0"/>
              <a:buChar char="•"/>
            </a:pPr>
            <a:r>
              <a:rPr lang="et-EE" altLang="et-EE" sz="2000" dirty="0"/>
              <a:t>Taotlust </a:t>
            </a:r>
            <a:r>
              <a:rPr lang="et-EE" altLang="et-EE" sz="2000" dirty="0" smtClean="0"/>
              <a:t>saab esitada alates 1. semestrist</a:t>
            </a:r>
          </a:p>
          <a:p>
            <a:pPr marL="285750" indent="-285750">
              <a:buFont typeface="Arial" panose="020B0604020202020204" pitchFamily="34" charset="0"/>
              <a:buChar char="•"/>
            </a:pPr>
            <a:endParaRPr lang="et-EE" altLang="et-EE" sz="2000" dirty="0"/>
          </a:p>
          <a:p>
            <a:pPr marL="285750" indent="-285750">
              <a:buFont typeface="Arial" panose="020B0604020202020204" pitchFamily="34" charset="0"/>
              <a:buChar char="•"/>
            </a:pPr>
            <a:r>
              <a:rPr lang="et-EE" sz="2000" b="1" dirty="0">
                <a:hlinkClick r:id="rId3"/>
              </a:rPr>
              <a:t>Vajaduspõhist eritoetust</a:t>
            </a:r>
            <a:r>
              <a:rPr lang="et-EE" sz="2000" dirty="0"/>
              <a:t> on võimalik taotleda üliõpilasel, kelle vajaduspõhise õppetoetuse avaldus on tagasi lükatud põhjusel, et sissetulek pereliikme kohta on toetuse saamiseks liiga suur, kuid viimase kolme kuu sissetulek pereliikme kohta näitab sissetuleku vähenemist toetuse taotlemiseks ettenähtud määrani</a:t>
            </a:r>
            <a:endParaRPr lang="et-EE" altLang="et-EE" sz="2000" dirty="0"/>
          </a:p>
          <a:p>
            <a:endParaRPr lang="et-EE" sz="2000" dirty="0"/>
          </a:p>
        </p:txBody>
      </p:sp>
      <p:sp>
        <p:nvSpPr>
          <p:cNvPr id="3" name="Text Placeholder 2"/>
          <p:cNvSpPr>
            <a:spLocks noGrp="1"/>
          </p:cNvSpPr>
          <p:nvPr>
            <p:ph type="body" sz="quarter" idx="13"/>
          </p:nvPr>
        </p:nvSpPr>
        <p:spPr/>
        <p:txBody>
          <a:bodyPr/>
          <a:lstStyle/>
          <a:p>
            <a:r>
              <a:rPr lang="et-EE" dirty="0" smtClean="0"/>
              <a:t>Vajaduspõhine õppetoetus</a:t>
            </a:r>
            <a:endParaRPr lang="et-EE" dirty="0"/>
          </a:p>
        </p:txBody>
      </p:sp>
    </p:spTree>
    <p:extLst>
      <p:ext uri="{BB962C8B-B14F-4D97-AF65-F5344CB8AC3E}">
        <p14:creationId xmlns:p14="http://schemas.microsoft.com/office/powerpoint/2010/main" val="2720148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spcBef>
                <a:spcPct val="0"/>
              </a:spcBef>
              <a:buFont typeface="Arial" panose="020B0604020202020204" pitchFamily="34" charset="0"/>
              <a:buChar char="•"/>
            </a:pPr>
            <a:r>
              <a:rPr lang="et-EE" altLang="et-EE" sz="1800" dirty="0" smtClean="0"/>
              <a:t>NB</a:t>
            </a:r>
            <a:r>
              <a:rPr lang="et-EE" altLang="et-EE" sz="1800" dirty="0"/>
              <a:t>!!! Tunniplaan täieneb ja muutub veel </a:t>
            </a:r>
            <a:r>
              <a:rPr lang="et-EE" altLang="et-EE" sz="1800" dirty="0" smtClean="0"/>
              <a:t>ca 2 </a:t>
            </a:r>
            <a:r>
              <a:rPr lang="et-EE" altLang="et-EE" sz="1800" dirty="0"/>
              <a:t>nädalat</a:t>
            </a:r>
            <a:r>
              <a:rPr lang="et-EE" altLang="et-EE" sz="1800" dirty="0" smtClean="0"/>
              <a:t>!!</a:t>
            </a:r>
          </a:p>
          <a:p>
            <a:pPr marL="285750" indent="-285750">
              <a:spcBef>
                <a:spcPct val="0"/>
              </a:spcBef>
              <a:buFont typeface="Arial" panose="020B0604020202020204" pitchFamily="34" charset="0"/>
              <a:buChar char="•"/>
            </a:pPr>
            <a:endParaRPr lang="et-EE" altLang="et-EE" sz="1800" dirty="0" smtClean="0"/>
          </a:p>
          <a:p>
            <a:pPr marL="285750" indent="-285750">
              <a:spcBef>
                <a:spcPct val="0"/>
              </a:spcBef>
              <a:buFont typeface="Arial" panose="020B0604020202020204" pitchFamily="34" charset="0"/>
              <a:buChar char="•"/>
            </a:pPr>
            <a:r>
              <a:rPr lang="et-EE" altLang="et-EE" sz="1800" dirty="0" smtClean="0"/>
              <a:t>Deklareerimisel </a:t>
            </a:r>
            <a:r>
              <a:rPr lang="et-EE" altLang="et-EE" sz="1800" dirty="0"/>
              <a:t>kindlasti kontrollida, et oleks õige õppejõu </a:t>
            </a:r>
            <a:r>
              <a:rPr lang="et-EE" altLang="et-EE" sz="1800" dirty="0" smtClean="0"/>
              <a:t>nimi</a:t>
            </a:r>
          </a:p>
          <a:p>
            <a:pPr marL="285750" indent="-285750">
              <a:spcBef>
                <a:spcPct val="0"/>
              </a:spcBef>
              <a:buFont typeface="Arial" panose="020B0604020202020204" pitchFamily="34" charset="0"/>
              <a:buChar char="•"/>
            </a:pPr>
            <a:endParaRPr lang="et-EE" altLang="et-EE" sz="1800" dirty="0" smtClean="0"/>
          </a:p>
          <a:p>
            <a:pPr marL="285750" indent="-285750">
              <a:spcBef>
                <a:spcPct val="0"/>
              </a:spcBef>
              <a:buFont typeface="Arial" panose="020B0604020202020204" pitchFamily="34" charset="0"/>
              <a:buChar char="•"/>
            </a:pPr>
            <a:r>
              <a:rPr lang="et-EE" altLang="et-EE" sz="1800" dirty="0" smtClean="0"/>
              <a:t>Keelte deklareerimisel minna esimesse tundi, kus saab vajaliku info ja määratakse õpperühmad</a:t>
            </a:r>
          </a:p>
          <a:p>
            <a:endParaRPr lang="et-EE" dirty="0"/>
          </a:p>
        </p:txBody>
      </p:sp>
      <p:sp>
        <p:nvSpPr>
          <p:cNvPr id="3" name="Text Placeholder 2"/>
          <p:cNvSpPr>
            <a:spLocks noGrp="1"/>
          </p:cNvSpPr>
          <p:nvPr>
            <p:ph type="body" sz="quarter" idx="13"/>
          </p:nvPr>
        </p:nvSpPr>
        <p:spPr/>
        <p:txBody>
          <a:bodyPr/>
          <a:lstStyle/>
          <a:p>
            <a:r>
              <a:rPr lang="et-EE" dirty="0" smtClean="0"/>
              <a:t>Lisainfo</a:t>
            </a:r>
            <a:endParaRPr lang="et-EE" dirty="0"/>
          </a:p>
        </p:txBody>
      </p:sp>
    </p:spTree>
    <p:extLst>
      <p:ext uri="{BB962C8B-B14F-4D97-AF65-F5344CB8AC3E}">
        <p14:creationId xmlns:p14="http://schemas.microsoft.com/office/powerpoint/2010/main" val="1989455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Placeholder 1"/>
          <p:cNvSpPr>
            <a:spLocks noGrp="1"/>
          </p:cNvSpPr>
          <p:nvPr>
            <p:ph type="body" sz="quarter" idx="11"/>
          </p:nvPr>
        </p:nvSpPr>
        <p:spPr bwMode="auto">
          <a:xfrm>
            <a:off x="1736725" y="3221038"/>
            <a:ext cx="3278188" cy="2728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fontAlgn="base">
              <a:spcAft>
                <a:spcPct val="0"/>
              </a:spcAft>
              <a:buFont typeface="Arial" pitchFamily="34" charset="0"/>
              <a:buNone/>
            </a:pPr>
            <a:r>
              <a:rPr lang="en-US" altLang="en-US" dirty="0" smtClean="0">
                <a:latin typeface="Verdana" pitchFamily="34" charset="0"/>
              </a:rPr>
              <a:t>TALLINNA TEHNIKAÜLIKOOL</a:t>
            </a:r>
          </a:p>
          <a:p>
            <a:pPr fontAlgn="base">
              <a:spcAft>
                <a:spcPct val="0"/>
              </a:spcAft>
              <a:buFont typeface="Arial" pitchFamily="34" charset="0"/>
              <a:buNone/>
            </a:pPr>
            <a:r>
              <a:rPr lang="en-US" altLang="en-US" dirty="0" err="1" smtClean="0">
                <a:latin typeface="Verdana" pitchFamily="34" charset="0"/>
              </a:rPr>
              <a:t>Ehitajate</a:t>
            </a:r>
            <a:r>
              <a:rPr lang="en-US" altLang="en-US" dirty="0" smtClean="0">
                <a:latin typeface="Verdana" pitchFamily="34" charset="0"/>
              </a:rPr>
              <a:t> tee 5, 19086 Tallinn</a:t>
            </a:r>
          </a:p>
          <a:p>
            <a:pPr fontAlgn="base">
              <a:spcAft>
                <a:spcPct val="0"/>
              </a:spcAft>
              <a:buFont typeface="Arial" pitchFamily="34" charset="0"/>
              <a:buNone/>
            </a:pPr>
            <a:r>
              <a:rPr lang="en-US" altLang="en-US" dirty="0" err="1" smtClean="0">
                <a:latin typeface="Verdana" pitchFamily="34" charset="0"/>
              </a:rPr>
              <a:t>tel</a:t>
            </a:r>
            <a:r>
              <a:rPr lang="en-US" altLang="en-US" dirty="0" smtClean="0">
                <a:latin typeface="Verdana" pitchFamily="34" charset="0"/>
              </a:rPr>
              <a:t> 620 2002 (E-R 8.30–17.00)</a:t>
            </a:r>
          </a:p>
          <a:p>
            <a:pPr fontAlgn="base">
              <a:spcAft>
                <a:spcPct val="0"/>
              </a:spcAft>
              <a:buFont typeface="Arial" pitchFamily="34" charset="0"/>
              <a:buNone/>
            </a:pPr>
            <a:r>
              <a:rPr lang="en-US" altLang="en-US" dirty="0" smtClean="0">
                <a:latin typeface="Verdana" pitchFamily="34" charset="0"/>
              </a:rPr>
              <a:t>ttu@ttu.ee</a:t>
            </a:r>
          </a:p>
          <a:p>
            <a:pPr fontAlgn="base">
              <a:spcAft>
                <a:spcPct val="0"/>
              </a:spcAft>
              <a:buFont typeface="Arial" pitchFamily="34" charset="0"/>
              <a:buNone/>
            </a:pPr>
            <a:endParaRPr lang="en-US" altLang="en-US" dirty="0" smtClean="0">
              <a:latin typeface="Verdana" pitchFamily="34" charset="0"/>
            </a:endParaRPr>
          </a:p>
          <a:p>
            <a:pPr fontAlgn="base">
              <a:spcAft>
                <a:spcPct val="0"/>
              </a:spcAft>
              <a:buFont typeface="Arial" pitchFamily="34" charset="0"/>
              <a:buNone/>
            </a:pPr>
            <a:r>
              <a:rPr lang="et-EE" altLang="en-US" smtClean="0">
                <a:latin typeface="Verdana" pitchFamily="34" charset="0"/>
              </a:rPr>
              <a:t>www.</a:t>
            </a:r>
            <a:r>
              <a:rPr lang="en-US" altLang="en-US" smtClean="0">
                <a:latin typeface="Verdana" pitchFamily="34" charset="0"/>
              </a:rPr>
              <a:t>ttu.ee</a:t>
            </a:r>
            <a:endParaRPr lang="en-US" altLang="en-US" smtClean="0">
              <a:latin typeface="Verdana" pitchFamily="34" charset="0"/>
            </a:endParaRPr>
          </a:p>
          <a:p>
            <a:pPr fontAlgn="base">
              <a:spcAft>
                <a:spcPct val="0"/>
              </a:spcAft>
              <a:buFont typeface="Arial" pitchFamily="34" charset="0"/>
              <a:buNone/>
            </a:pPr>
            <a:endParaRPr lang="en-US" altLang="en-US" dirty="0" smtClean="0">
              <a:latin typeface="Verdana" pitchFamily="34" charset="0"/>
            </a:endParaRPr>
          </a:p>
        </p:txBody>
      </p:sp>
      <p:pic>
        <p:nvPicPr>
          <p:cNvPr id="25602" name="Picture Placeholder 4"/>
          <p:cNvPicPr>
            <a:picLocks noChangeAspect="1"/>
          </p:cNvPicPr>
          <p:nvPr/>
        </p:nvPicPr>
        <p:blipFill>
          <a:blip r:embed="rId2">
            <a:extLst>
              <a:ext uri="{28A0092B-C50C-407E-A947-70E740481C1C}">
                <a14:useLocalDpi xmlns:a14="http://schemas.microsoft.com/office/drawing/2010/main" val="0"/>
              </a:ext>
            </a:extLst>
          </a:blip>
          <a:srcRect l="17" r="17"/>
          <a:stretch>
            <a:fillRect/>
          </a:stretch>
        </p:blipFill>
        <p:spPr bwMode="auto">
          <a:xfrm>
            <a:off x="1736725" y="1887538"/>
            <a:ext cx="24209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737121" y="1989138"/>
            <a:ext cx="6615113" cy="4379005"/>
          </a:xfrm>
        </p:spPr>
        <p:txBody>
          <a:bodyPr/>
          <a:lstStyle/>
          <a:p>
            <a:pPr marL="342900" indent="-342900">
              <a:buFont typeface="Arial" panose="020B0604020202020204" pitchFamily="34" charset="0"/>
              <a:buChar char="•"/>
            </a:pPr>
            <a:r>
              <a:rPr lang="et-EE" altLang="et-EE" sz="2000" dirty="0"/>
              <a:t>Dekaan professor </a:t>
            </a:r>
            <a:r>
              <a:rPr lang="et-EE" altLang="et-EE" sz="2000" b="1" dirty="0"/>
              <a:t>Gert Jervan</a:t>
            </a:r>
          </a:p>
          <a:p>
            <a:pPr lvl="1"/>
            <a:r>
              <a:rPr lang="et-EE" altLang="et-EE" sz="2000" b="1" dirty="0" smtClean="0"/>
              <a:t>ICT-527</a:t>
            </a:r>
            <a:endParaRPr lang="et-EE" altLang="et-EE" sz="2000" b="1" dirty="0"/>
          </a:p>
          <a:p>
            <a:pPr lvl="1"/>
            <a:r>
              <a:rPr lang="et-EE" altLang="et-EE" sz="2000" b="1" dirty="0"/>
              <a:t>tel. 620 2261</a:t>
            </a:r>
          </a:p>
          <a:p>
            <a:pPr lvl="1"/>
            <a:r>
              <a:rPr lang="et-EE" altLang="et-EE" sz="2000" dirty="0">
                <a:hlinkClick r:id="rId2"/>
              </a:rPr>
              <a:t>gert.jervan@ttu.ee</a:t>
            </a:r>
            <a:endParaRPr lang="et-EE" altLang="et-EE" sz="2000" dirty="0"/>
          </a:p>
          <a:p>
            <a:pPr marL="342900" indent="-342900">
              <a:buFont typeface="Arial" panose="020B0604020202020204" pitchFamily="34" charset="0"/>
              <a:buChar char="•"/>
            </a:pPr>
            <a:r>
              <a:rPr lang="et-EE" altLang="et-EE" sz="2000" dirty="0"/>
              <a:t>Õppeprodekaan dotsent</a:t>
            </a:r>
            <a:r>
              <a:rPr lang="et-EE" altLang="et-EE" sz="2000" b="1" dirty="0"/>
              <a:t> Margus Kruus</a:t>
            </a:r>
          </a:p>
          <a:p>
            <a:pPr lvl="1"/>
            <a:r>
              <a:rPr lang="et-EE" altLang="et-EE" sz="2000" b="1" dirty="0" smtClean="0"/>
              <a:t>ICT-519</a:t>
            </a:r>
            <a:endParaRPr lang="et-EE" altLang="et-EE" sz="2000" b="1" dirty="0"/>
          </a:p>
          <a:p>
            <a:pPr lvl="1"/>
            <a:r>
              <a:rPr lang="et-EE" altLang="et-EE" sz="2000" b="1" dirty="0"/>
              <a:t>tel. 620 </a:t>
            </a:r>
            <a:r>
              <a:rPr lang="et-EE" altLang="et-EE" sz="2000" b="1" dirty="0" smtClean="0"/>
              <a:t>2250</a:t>
            </a:r>
            <a:endParaRPr lang="et-EE" altLang="et-EE" sz="2000" b="1" dirty="0"/>
          </a:p>
          <a:p>
            <a:pPr lvl="1"/>
            <a:r>
              <a:rPr lang="et-EE" altLang="et-EE" sz="2000" dirty="0">
                <a:hlinkClick r:id="rId3"/>
              </a:rPr>
              <a:t>margus.kruus@ttu.ee</a:t>
            </a:r>
            <a:endParaRPr lang="et-EE" altLang="et-EE" sz="2000" dirty="0"/>
          </a:p>
          <a:p>
            <a:pPr marL="342900" indent="-342900">
              <a:buFont typeface="Arial" panose="020B0604020202020204" pitchFamily="34" charset="0"/>
              <a:buChar char="•"/>
            </a:pPr>
            <a:r>
              <a:rPr lang="et-EE" altLang="et-EE" sz="2000" dirty="0"/>
              <a:t>Teadus- ja arendusprodekaan professor </a:t>
            </a:r>
            <a:r>
              <a:rPr lang="et-EE" altLang="et-EE" sz="2000" b="1" dirty="0"/>
              <a:t>Maarja Kruusmaa</a:t>
            </a:r>
          </a:p>
          <a:p>
            <a:pPr lvl="1"/>
            <a:r>
              <a:rPr lang="en-US" altLang="et-EE" sz="2000" b="1" dirty="0" smtClean="0"/>
              <a:t>ICT</a:t>
            </a:r>
            <a:r>
              <a:rPr lang="et-EE" altLang="et-EE" sz="2000" b="1" dirty="0" smtClean="0"/>
              <a:t>-111</a:t>
            </a:r>
            <a:endParaRPr lang="en-US" altLang="et-EE" sz="2000" b="1" dirty="0"/>
          </a:p>
          <a:p>
            <a:pPr lvl="1"/>
            <a:r>
              <a:rPr lang="en-US" altLang="et-EE" sz="2000" b="1" dirty="0"/>
              <a:t>tel. 518 3074</a:t>
            </a:r>
            <a:endParaRPr lang="et-EE" altLang="et-EE" sz="2000" b="1" dirty="0"/>
          </a:p>
          <a:p>
            <a:pPr lvl="1"/>
            <a:r>
              <a:rPr lang="en-US" altLang="et-EE" sz="2000" dirty="0">
                <a:hlinkClick r:id="rId4"/>
              </a:rPr>
              <a:t>ma</a:t>
            </a:r>
            <a:r>
              <a:rPr lang="et-EE" altLang="et-EE" sz="2000" dirty="0">
                <a:hlinkClick r:id="rId4"/>
              </a:rPr>
              <a:t>arja</a:t>
            </a:r>
            <a:r>
              <a:rPr lang="en-US" altLang="et-EE" sz="2000" dirty="0">
                <a:hlinkClick r:id="rId4"/>
              </a:rPr>
              <a:t>.</a:t>
            </a:r>
            <a:r>
              <a:rPr lang="en-US" altLang="et-EE" sz="2000" dirty="0" err="1">
                <a:hlinkClick r:id="rId4"/>
              </a:rPr>
              <a:t>kruus</a:t>
            </a:r>
            <a:r>
              <a:rPr lang="et-EE" altLang="et-EE" sz="2000" dirty="0">
                <a:hlinkClick r:id="rId4"/>
              </a:rPr>
              <a:t>maa</a:t>
            </a:r>
            <a:r>
              <a:rPr lang="en-US" altLang="et-EE" sz="2000" dirty="0">
                <a:hlinkClick r:id="rId4"/>
              </a:rPr>
              <a:t>@ttu.ee</a:t>
            </a:r>
            <a:endParaRPr lang="en-US" altLang="et-EE" sz="2000" dirty="0"/>
          </a:p>
          <a:p>
            <a:pPr marL="285750" indent="-285750">
              <a:buFont typeface="Arial" panose="020B0604020202020204" pitchFamily="34" charset="0"/>
              <a:buChar char="•"/>
            </a:pPr>
            <a:endParaRPr lang="et-EE" dirty="0"/>
          </a:p>
        </p:txBody>
      </p:sp>
      <p:sp>
        <p:nvSpPr>
          <p:cNvPr id="3" name="Text Placeholder 2"/>
          <p:cNvSpPr>
            <a:spLocks noGrp="1"/>
          </p:cNvSpPr>
          <p:nvPr>
            <p:ph type="body" sz="quarter" idx="13"/>
          </p:nvPr>
        </p:nvSpPr>
        <p:spPr/>
        <p:txBody>
          <a:bodyPr/>
          <a:lstStyle/>
          <a:p>
            <a:r>
              <a:rPr lang="et-EE" dirty="0" smtClean="0"/>
              <a:t>Infotehnoloogia teaduskond</a:t>
            </a:r>
            <a:endParaRPr lang="et-EE" dirty="0"/>
          </a:p>
        </p:txBody>
      </p:sp>
    </p:spTree>
    <p:extLst>
      <p:ext uri="{BB962C8B-B14F-4D97-AF65-F5344CB8AC3E}">
        <p14:creationId xmlns:p14="http://schemas.microsoft.com/office/powerpoint/2010/main" val="2849764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t-EE" altLang="et-EE" sz="2200" b="1" dirty="0"/>
              <a:t>Dekanaat:</a:t>
            </a:r>
          </a:p>
          <a:p>
            <a:pPr lvl="1"/>
            <a:r>
              <a:rPr lang="et-EE" altLang="et-EE" sz="1600" b="1" dirty="0"/>
              <a:t>üldine e-aadress </a:t>
            </a:r>
            <a:r>
              <a:rPr lang="et-EE" altLang="et-EE" sz="1600" b="1" dirty="0">
                <a:hlinkClick r:id="rId2"/>
              </a:rPr>
              <a:t>i@ttu.ee</a:t>
            </a:r>
            <a:endParaRPr lang="et-EE" altLang="et-EE" sz="1600" b="1" dirty="0"/>
          </a:p>
          <a:p>
            <a:pPr lvl="1">
              <a:buNone/>
            </a:pPr>
            <a:endParaRPr lang="et-EE" altLang="et-EE" sz="1600" b="1" dirty="0"/>
          </a:p>
          <a:p>
            <a:pPr lvl="1"/>
            <a:r>
              <a:rPr lang="et-EE" altLang="et-EE" sz="1600" dirty="0"/>
              <a:t>õppekonsultant </a:t>
            </a:r>
            <a:r>
              <a:rPr lang="et-EE" altLang="et-EE" sz="1600" b="1" dirty="0"/>
              <a:t>Merike Siidoja</a:t>
            </a:r>
          </a:p>
          <a:p>
            <a:pPr lvl="2"/>
            <a:r>
              <a:rPr lang="et-EE" altLang="et-EE" sz="1800" dirty="0"/>
              <a:t>ICT – </a:t>
            </a:r>
            <a:r>
              <a:rPr lang="et-EE" altLang="et-EE" sz="1800" dirty="0" smtClean="0"/>
              <a:t>120, </a:t>
            </a:r>
            <a:r>
              <a:rPr lang="et-EE" altLang="et-EE" sz="1800" dirty="0"/>
              <a:t>tel. 620 </a:t>
            </a:r>
            <a:r>
              <a:rPr lang="et-EE" altLang="et-EE" sz="1800" dirty="0" smtClean="0"/>
              <a:t>3528  </a:t>
            </a:r>
            <a:r>
              <a:rPr lang="et-EE" altLang="et-EE" sz="1800" dirty="0">
                <a:hlinkClick r:id="rId3"/>
              </a:rPr>
              <a:t>merike.siidoja@ttu.ee</a:t>
            </a:r>
            <a:endParaRPr lang="et-EE" altLang="et-EE" sz="1800" dirty="0"/>
          </a:p>
          <a:p>
            <a:pPr lvl="1"/>
            <a:r>
              <a:rPr lang="et-EE" altLang="et-EE" sz="1600" dirty="0" smtClean="0"/>
              <a:t>õppekonsultant </a:t>
            </a:r>
            <a:r>
              <a:rPr lang="et-EE" altLang="et-EE" sz="1600" b="1" dirty="0"/>
              <a:t>Helle Tihemets</a:t>
            </a:r>
          </a:p>
          <a:p>
            <a:pPr lvl="2"/>
            <a:r>
              <a:rPr lang="et-EE" altLang="et-EE" sz="1800" dirty="0"/>
              <a:t>ICT – </a:t>
            </a:r>
            <a:r>
              <a:rPr lang="et-EE" altLang="et-EE" sz="1800" dirty="0" smtClean="0"/>
              <a:t>120, </a:t>
            </a:r>
            <a:r>
              <a:rPr lang="et-EE" altLang="et-EE" sz="1800" dirty="0"/>
              <a:t>tel. 620 </a:t>
            </a:r>
            <a:r>
              <a:rPr lang="et-EE" altLang="et-EE" sz="1800" dirty="0" smtClean="0"/>
              <a:t>3528  </a:t>
            </a:r>
            <a:r>
              <a:rPr lang="et-EE" altLang="et-EE" sz="1800" dirty="0">
                <a:hlinkClick r:id="rId4"/>
              </a:rPr>
              <a:t>helle.tihemets@ttu.ee</a:t>
            </a:r>
            <a:r>
              <a:rPr lang="et-EE" altLang="et-EE" sz="1800" dirty="0"/>
              <a:t> </a:t>
            </a:r>
          </a:p>
          <a:p>
            <a:pPr lvl="1"/>
            <a:r>
              <a:rPr lang="et-EE" altLang="et-EE" sz="1600" dirty="0" smtClean="0"/>
              <a:t>õppekonsultant </a:t>
            </a:r>
            <a:r>
              <a:rPr lang="et-EE" altLang="et-EE" sz="1600" b="1" dirty="0"/>
              <a:t>Kairi Põder</a:t>
            </a:r>
          </a:p>
          <a:p>
            <a:pPr lvl="2"/>
            <a:r>
              <a:rPr lang="et-EE" altLang="et-EE" sz="1800" dirty="0"/>
              <a:t>ICT – </a:t>
            </a:r>
            <a:r>
              <a:rPr lang="et-EE" altLang="et-EE" sz="1800" dirty="0" smtClean="0"/>
              <a:t>120, </a:t>
            </a:r>
            <a:r>
              <a:rPr lang="et-EE" altLang="et-EE" sz="1800" dirty="0"/>
              <a:t>tel. 620 </a:t>
            </a:r>
            <a:r>
              <a:rPr lang="et-EE" altLang="et-EE" sz="1800" dirty="0" smtClean="0"/>
              <a:t>3529  </a:t>
            </a:r>
            <a:r>
              <a:rPr lang="et-EE" altLang="et-EE" sz="1800" dirty="0" smtClean="0">
                <a:hlinkClick r:id="rId5"/>
              </a:rPr>
              <a:t>kairi.poder@ttu.ee</a:t>
            </a:r>
            <a:endParaRPr lang="et-EE" altLang="et-EE" sz="1800" dirty="0"/>
          </a:p>
          <a:p>
            <a:pPr lvl="1"/>
            <a:r>
              <a:rPr lang="et-EE" altLang="et-EE" sz="1600" dirty="0" smtClean="0"/>
              <a:t>õppekonsultant </a:t>
            </a:r>
            <a:r>
              <a:rPr lang="et-EE" altLang="et-EE" sz="1600" b="1" dirty="0"/>
              <a:t>Katri Kadakas</a:t>
            </a:r>
          </a:p>
          <a:p>
            <a:pPr lvl="2"/>
            <a:r>
              <a:rPr lang="et-EE" altLang="et-EE" sz="1800" dirty="0"/>
              <a:t>ICT – </a:t>
            </a:r>
            <a:r>
              <a:rPr lang="et-EE" altLang="et-EE" sz="1800" dirty="0" smtClean="0"/>
              <a:t>120, </a:t>
            </a:r>
            <a:r>
              <a:rPr lang="et-EE" altLang="et-EE" sz="1800" dirty="0"/>
              <a:t>tel. 620 </a:t>
            </a:r>
            <a:r>
              <a:rPr lang="et-EE" altLang="et-EE" sz="1800" dirty="0" smtClean="0"/>
              <a:t>3544  </a:t>
            </a:r>
            <a:r>
              <a:rPr lang="et-EE" altLang="et-EE" sz="1800" dirty="0" smtClean="0">
                <a:hlinkClick r:id="rId6"/>
              </a:rPr>
              <a:t>katri.kadakas@ttu.ee</a:t>
            </a:r>
            <a:endParaRPr lang="et-EE" altLang="et-EE" sz="1800" dirty="0" smtClean="0"/>
          </a:p>
          <a:p>
            <a:pPr lvl="1"/>
            <a:r>
              <a:rPr lang="et-EE" altLang="et-EE" sz="1600" dirty="0" smtClean="0"/>
              <a:t>Õppekonsultant </a:t>
            </a:r>
            <a:r>
              <a:rPr lang="et-EE" altLang="et-EE" sz="1600" b="1" dirty="0" smtClean="0"/>
              <a:t>Küllike Näks</a:t>
            </a:r>
          </a:p>
          <a:p>
            <a:pPr lvl="2"/>
            <a:r>
              <a:rPr lang="et-EE" altLang="et-EE" sz="1800" dirty="0" smtClean="0"/>
              <a:t>ICT </a:t>
            </a:r>
            <a:r>
              <a:rPr lang="et-EE" altLang="et-EE" sz="1800" dirty="0"/>
              <a:t>–</a:t>
            </a:r>
            <a:r>
              <a:rPr lang="et-EE" altLang="et-EE" sz="1800" dirty="0" smtClean="0"/>
              <a:t> 120, tel. 620 3528  </a:t>
            </a:r>
            <a:r>
              <a:rPr lang="et-EE" altLang="et-EE" sz="1800" dirty="0" smtClean="0">
                <a:hlinkClick r:id="rId7"/>
              </a:rPr>
              <a:t>kullike.naks@ttu.ee</a:t>
            </a:r>
            <a:r>
              <a:rPr lang="et-EE" altLang="et-EE" sz="1800" dirty="0" smtClean="0"/>
              <a:t> </a:t>
            </a:r>
            <a:endParaRPr lang="et-EE" altLang="et-EE" sz="1800" dirty="0"/>
          </a:p>
          <a:p>
            <a:endParaRPr lang="et-EE" dirty="0"/>
          </a:p>
        </p:txBody>
      </p:sp>
      <p:sp>
        <p:nvSpPr>
          <p:cNvPr id="3" name="Text Placeholder 2"/>
          <p:cNvSpPr>
            <a:spLocks noGrp="1"/>
          </p:cNvSpPr>
          <p:nvPr>
            <p:ph type="body" sz="quarter" idx="13"/>
          </p:nvPr>
        </p:nvSpPr>
        <p:spPr/>
        <p:txBody>
          <a:bodyPr/>
          <a:lstStyle/>
          <a:p>
            <a:r>
              <a:rPr lang="et-EE" dirty="0" smtClean="0"/>
              <a:t>Infotehnoloogia teaduskond</a:t>
            </a:r>
            <a:endParaRPr lang="et-EE" dirty="0"/>
          </a:p>
        </p:txBody>
      </p:sp>
    </p:spTree>
    <p:extLst>
      <p:ext uri="{BB962C8B-B14F-4D97-AF65-F5344CB8AC3E}">
        <p14:creationId xmlns:p14="http://schemas.microsoft.com/office/powerpoint/2010/main" val="208269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285750" indent="-285750">
              <a:buFont typeface="Arial" panose="020B0604020202020204" pitchFamily="34" charset="0"/>
              <a:buChar char="•"/>
              <a:defRPr/>
            </a:pPr>
            <a:r>
              <a:rPr lang="et-EE" altLang="et-EE" sz="2400" dirty="0"/>
              <a:t>Arvutisüsteemide instituut	</a:t>
            </a:r>
          </a:p>
          <a:p>
            <a:pPr marL="285750" indent="-285750">
              <a:buFont typeface="Arial" panose="020B0604020202020204" pitchFamily="34" charset="0"/>
              <a:buChar char="•"/>
              <a:defRPr/>
            </a:pPr>
            <a:r>
              <a:rPr lang="et-EE" altLang="et-EE" sz="2400" dirty="0"/>
              <a:t>Tarkvarateaduse instituut	</a:t>
            </a:r>
          </a:p>
          <a:p>
            <a:pPr marL="285750" indent="-285750">
              <a:buFont typeface="Arial" panose="020B0604020202020204" pitchFamily="34" charset="0"/>
              <a:buChar char="•"/>
              <a:defRPr/>
            </a:pPr>
            <a:r>
              <a:rPr lang="et-EE" altLang="et-EE" sz="2400" dirty="0"/>
              <a:t>Tervishoiutehnoloogiate instituut</a:t>
            </a:r>
          </a:p>
          <a:p>
            <a:pPr marL="285750" indent="-285750">
              <a:buFont typeface="Arial" panose="020B0604020202020204" pitchFamily="34" charset="0"/>
              <a:buChar char="•"/>
              <a:defRPr/>
            </a:pPr>
            <a:r>
              <a:rPr lang="et-EE" altLang="et-EE" sz="2400" dirty="0"/>
              <a:t>Elektroonikainstituut	</a:t>
            </a:r>
          </a:p>
          <a:p>
            <a:pPr marL="285750" indent="-285750">
              <a:buFont typeface="Arial" panose="020B0604020202020204" pitchFamily="34" charset="0"/>
              <a:buChar char="•"/>
              <a:defRPr/>
            </a:pPr>
            <a:r>
              <a:rPr lang="et-EE" altLang="et-EE" sz="2400" dirty="0"/>
              <a:t>IT </a:t>
            </a:r>
            <a:r>
              <a:rPr lang="et-EE" altLang="et-EE" sz="2400" dirty="0" smtClean="0"/>
              <a:t>Kolledž</a:t>
            </a:r>
            <a:endParaRPr lang="et-EE" sz="2400" dirty="0"/>
          </a:p>
        </p:txBody>
      </p:sp>
      <p:sp>
        <p:nvSpPr>
          <p:cNvPr id="3" name="Text Placeholder 2"/>
          <p:cNvSpPr>
            <a:spLocks noGrp="1"/>
          </p:cNvSpPr>
          <p:nvPr>
            <p:ph type="body" sz="quarter" idx="13"/>
          </p:nvPr>
        </p:nvSpPr>
        <p:spPr/>
        <p:txBody>
          <a:bodyPr/>
          <a:lstStyle/>
          <a:p>
            <a:r>
              <a:rPr lang="et-EE" dirty="0" smtClean="0"/>
              <a:t>Infotehnoloogia teaduskond</a:t>
            </a:r>
            <a:endParaRPr lang="et-EE" dirty="0"/>
          </a:p>
        </p:txBody>
      </p:sp>
    </p:spTree>
    <p:extLst>
      <p:ext uri="{BB962C8B-B14F-4D97-AF65-F5344CB8AC3E}">
        <p14:creationId xmlns:p14="http://schemas.microsoft.com/office/powerpoint/2010/main" val="1220528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t-EE" altLang="et-EE" dirty="0"/>
              <a:t>Bakalaureuseõpe</a:t>
            </a:r>
          </a:p>
          <a:p>
            <a:pPr lvl="1"/>
            <a:r>
              <a:rPr lang="et-EE" altLang="et-EE" dirty="0"/>
              <a:t>Bakalaureuseõpe on </a:t>
            </a:r>
            <a:r>
              <a:rPr lang="et-EE" altLang="et-EE" b="1" dirty="0"/>
              <a:t>kõrghariduse esimese astme õpe, </a:t>
            </a:r>
            <a:r>
              <a:rPr lang="et-EE" altLang="et-EE" dirty="0"/>
              <a:t>mille kestel üliõpilane</a:t>
            </a:r>
            <a:r>
              <a:rPr lang="et-EE" altLang="et-EE" b="1" dirty="0"/>
              <a:t> </a:t>
            </a:r>
            <a:r>
              <a:rPr lang="et-EE" altLang="et-EE" dirty="0"/>
              <a:t>süvendab oma üldhariduslikke teadmisi, omandab eriala alusteadmisi ja –oskusi ning magistriõppeks ja töö alustamiseks vajalikke teadmisi ja oskusi. Bakalaureuseõpe lõpeb bakalaureuseeksami sooritamisega või bakalaureusetöö kaitsmisega. Bakalaureuseõppe lõpetanud isikule antakse </a:t>
            </a:r>
            <a:r>
              <a:rPr lang="et-EE" altLang="et-EE" b="1" dirty="0"/>
              <a:t>bakalaureusekraad.</a:t>
            </a:r>
          </a:p>
          <a:p>
            <a:r>
              <a:rPr lang="et-EE" altLang="et-EE" sz="1800" dirty="0" smtClean="0"/>
              <a:t>Magistriõpe</a:t>
            </a:r>
            <a:endParaRPr lang="et-EE" altLang="et-EE" sz="1800" dirty="0"/>
          </a:p>
          <a:p>
            <a:pPr lvl="1"/>
            <a:r>
              <a:rPr lang="et-EE" altLang="et-EE" dirty="0"/>
              <a:t>(1) Magistriõpe on kõrghariduse teise astme õpe, mille kestel üliõpilane süvendab erialateadmisi ja oskusi ning omandab</a:t>
            </a:r>
            <a:r>
              <a:rPr lang="et-EE" altLang="et-EE" b="1" dirty="0"/>
              <a:t> iseseisvaks tööks </a:t>
            </a:r>
            <a:r>
              <a:rPr lang="et-EE" altLang="et-EE" dirty="0"/>
              <a:t>ja </a:t>
            </a:r>
            <a:r>
              <a:rPr lang="et-EE" altLang="et-EE" b="1" dirty="0"/>
              <a:t>doktoriõppeks</a:t>
            </a:r>
            <a:r>
              <a:rPr lang="et-EE" altLang="et-EE" dirty="0"/>
              <a:t> vajalikke teadmisi ja oskusi.</a:t>
            </a:r>
            <a:endParaRPr lang="en-GB" altLang="et-EE" dirty="0"/>
          </a:p>
          <a:p>
            <a:endParaRPr lang="et-EE" dirty="0"/>
          </a:p>
        </p:txBody>
      </p:sp>
      <p:sp>
        <p:nvSpPr>
          <p:cNvPr id="3" name="Text Placeholder 2"/>
          <p:cNvSpPr>
            <a:spLocks noGrp="1"/>
          </p:cNvSpPr>
          <p:nvPr>
            <p:ph type="body" sz="quarter" idx="13"/>
          </p:nvPr>
        </p:nvSpPr>
        <p:spPr/>
        <p:txBody>
          <a:bodyPr/>
          <a:lstStyle/>
          <a:p>
            <a:r>
              <a:rPr lang="et-EE" dirty="0" smtClean="0"/>
              <a:t>Ülikooliseadus</a:t>
            </a:r>
            <a:endParaRPr lang="et-EE" dirty="0"/>
          </a:p>
        </p:txBody>
      </p:sp>
    </p:spTree>
    <p:extLst>
      <p:ext uri="{BB962C8B-B14F-4D97-AF65-F5344CB8AC3E}">
        <p14:creationId xmlns:p14="http://schemas.microsoft.com/office/powerpoint/2010/main" val="428799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t-EE" altLang="et-EE" dirty="0"/>
              <a:t>§9(8) Nii bakalaureuseõppe ja magistriõppe kui ka rakenduskõrgharidusõppe ja magistriõppe nominaalkestus kokku on vähemalt 5 aastat ja õppekavas määratud õppe maht 300 ainepunkti.</a:t>
            </a:r>
          </a:p>
          <a:p>
            <a:endParaRPr lang="et-EE" dirty="0"/>
          </a:p>
        </p:txBody>
      </p:sp>
      <p:sp>
        <p:nvSpPr>
          <p:cNvPr id="3" name="Text Placeholder 2"/>
          <p:cNvSpPr>
            <a:spLocks noGrp="1"/>
          </p:cNvSpPr>
          <p:nvPr>
            <p:ph type="body" sz="quarter" idx="13"/>
          </p:nvPr>
        </p:nvSpPr>
        <p:spPr/>
        <p:txBody>
          <a:bodyPr/>
          <a:lstStyle/>
          <a:p>
            <a:r>
              <a:rPr lang="et-EE" altLang="et-EE" dirty="0"/>
              <a:t>Kõrgharidusstandard</a:t>
            </a:r>
            <a:endParaRPr lang="et-EE" dirty="0"/>
          </a:p>
        </p:txBody>
      </p:sp>
    </p:spTree>
    <p:extLst>
      <p:ext uri="{BB962C8B-B14F-4D97-AF65-F5344CB8AC3E}">
        <p14:creationId xmlns:p14="http://schemas.microsoft.com/office/powerpoint/2010/main" val="297630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342900" indent="-342900">
              <a:buFont typeface="Arial" panose="020B0604020202020204" pitchFamily="34" charset="0"/>
              <a:buChar char="•"/>
            </a:pPr>
            <a:r>
              <a:rPr lang="et-EE" altLang="et-EE" sz="2000" dirty="0"/>
              <a:t>TTÜ õppekavad on ainesüsteemse ülesehitusega ja moodulstruktuuriga</a:t>
            </a:r>
          </a:p>
          <a:p>
            <a:pPr marL="342900" indent="-342900">
              <a:buFont typeface="Arial" panose="020B0604020202020204" pitchFamily="34" charset="0"/>
              <a:buChar char="•"/>
            </a:pPr>
            <a:r>
              <a:rPr lang="et-EE" altLang="et-EE" sz="2000" dirty="0"/>
              <a:t>Õppekava osad (võivad koosneda ühest või mitmest moodulist):</a:t>
            </a:r>
          </a:p>
          <a:p>
            <a:pPr lvl="1"/>
            <a:r>
              <a:rPr lang="et-EE" altLang="et-EE" sz="2000" dirty="0"/>
              <a:t>Üldõpe</a:t>
            </a:r>
          </a:p>
          <a:p>
            <a:pPr lvl="1"/>
            <a:r>
              <a:rPr lang="et-EE" altLang="et-EE" sz="2000" dirty="0"/>
              <a:t>Alusõpe</a:t>
            </a:r>
          </a:p>
          <a:p>
            <a:pPr lvl="1"/>
            <a:r>
              <a:rPr lang="et-EE" altLang="et-EE" sz="2000" dirty="0"/>
              <a:t>Põhiõpe</a:t>
            </a:r>
          </a:p>
          <a:p>
            <a:pPr lvl="1"/>
            <a:r>
              <a:rPr lang="et-EE" altLang="et-EE" sz="2000" dirty="0"/>
              <a:t>Eriõpe</a:t>
            </a:r>
          </a:p>
          <a:p>
            <a:pPr lvl="1"/>
            <a:r>
              <a:rPr lang="et-EE" altLang="et-EE" sz="2000" dirty="0"/>
              <a:t>Vabaõpe</a:t>
            </a:r>
          </a:p>
          <a:p>
            <a:pPr lvl="1"/>
            <a:r>
              <a:rPr lang="et-EE" altLang="et-EE" sz="2000" dirty="0"/>
              <a:t>Lõputöö </a:t>
            </a:r>
            <a:endParaRPr lang="en-GB" altLang="et-EE" sz="2000" dirty="0"/>
          </a:p>
          <a:p>
            <a:endParaRPr lang="et-EE" dirty="0"/>
          </a:p>
        </p:txBody>
      </p:sp>
      <p:sp>
        <p:nvSpPr>
          <p:cNvPr id="3" name="Text Placeholder 2"/>
          <p:cNvSpPr>
            <a:spLocks noGrp="1"/>
          </p:cNvSpPr>
          <p:nvPr>
            <p:ph type="body" sz="quarter" idx="13"/>
          </p:nvPr>
        </p:nvSpPr>
        <p:spPr/>
        <p:txBody>
          <a:bodyPr/>
          <a:lstStyle/>
          <a:p>
            <a:r>
              <a:rPr lang="et-EE" altLang="et-EE" dirty="0" smtClean="0"/>
              <a:t>Õppekava</a:t>
            </a:r>
            <a:endParaRPr lang="et-EE" dirty="0"/>
          </a:p>
        </p:txBody>
      </p:sp>
    </p:spTree>
    <p:extLst>
      <p:ext uri="{BB962C8B-B14F-4D97-AF65-F5344CB8AC3E}">
        <p14:creationId xmlns:p14="http://schemas.microsoft.com/office/powerpoint/2010/main" val="3375564526"/>
      </p:ext>
    </p:extLst>
  </p:cSld>
  <p:clrMapOvr>
    <a:masterClrMapping/>
  </p:clrMapOvr>
</p:sld>
</file>

<file path=ppt/theme/theme1.xml><?xml version="1.0" encoding="utf-8"?>
<a:theme xmlns:a="http://schemas.openxmlformats.org/drawingml/2006/main" name="Office Theme">
  <a:themeElements>
    <a:clrScheme name="TTÜ Õige">
      <a:dk1>
        <a:srgbClr val="000000"/>
      </a:dk1>
      <a:lt1>
        <a:srgbClr val="FFFFFF"/>
      </a:lt1>
      <a:dk2>
        <a:srgbClr val="44546A"/>
      </a:dk2>
      <a:lt2>
        <a:srgbClr val="E7E6E6"/>
      </a:lt2>
      <a:accent1>
        <a:srgbClr val="870042"/>
      </a:accent1>
      <a:accent2>
        <a:srgbClr val="4F4C4E"/>
      </a:accent2>
      <a:accent3>
        <a:srgbClr val="C9C9C9"/>
      </a:accent3>
      <a:accent4>
        <a:srgbClr val="C58DAD"/>
      </a:accent4>
      <a:accent5>
        <a:srgbClr val="6D0036"/>
      </a:accent5>
      <a:accent6>
        <a:srgbClr val="818182"/>
      </a:accent6>
      <a:hlink>
        <a:srgbClr val="AD5A83"/>
      </a:hlink>
      <a:folHlink>
        <a:srgbClr val="C9C9C9"/>
      </a:folHlink>
    </a:clrScheme>
    <a:fontScheme name="TTÜ">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NEW" id="{65034802-83F1-DE41-A876-6851A238EDFE}" vid="{814C7433-F944-B249-91D8-8F253693EC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4_3_EST_Tavaline</Template>
  <TotalTime>1052</TotalTime>
  <Words>1852</Words>
  <Application>Microsoft Office PowerPoint</Application>
  <PresentationFormat>On-screen Show (4:3)</PresentationFormat>
  <Paragraphs>309</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Verdana</vt:lpstr>
      <vt:lpstr>Verdana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TTÜ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Katri Kadakas</dc:creator>
  <cp:lastModifiedBy>Katri Kadakas</cp:lastModifiedBy>
  <cp:revision>63</cp:revision>
  <dcterms:created xsi:type="dcterms:W3CDTF">2017-09-01T11:06:41Z</dcterms:created>
  <dcterms:modified xsi:type="dcterms:W3CDTF">2018-09-04T05:36:42Z</dcterms:modified>
</cp:coreProperties>
</file>